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615" r:id="rId1"/>
  </p:sldMasterIdLst>
  <p:handoutMasterIdLst>
    <p:handoutMasterId r:id="rId92"/>
  </p:handoutMasterIdLst>
  <p:sldIdLst>
    <p:sldId id="256" r:id="rId2"/>
    <p:sldId id="345" r:id="rId3"/>
    <p:sldId id="344" r:id="rId4"/>
    <p:sldId id="329" r:id="rId5"/>
    <p:sldId id="330" r:id="rId6"/>
    <p:sldId id="331" r:id="rId7"/>
    <p:sldId id="332" r:id="rId8"/>
    <p:sldId id="338" r:id="rId9"/>
    <p:sldId id="339" r:id="rId10"/>
    <p:sldId id="333" r:id="rId11"/>
    <p:sldId id="260" r:id="rId12"/>
    <p:sldId id="262" r:id="rId13"/>
    <p:sldId id="263" r:id="rId14"/>
    <p:sldId id="264" r:id="rId15"/>
    <p:sldId id="259" r:id="rId16"/>
    <p:sldId id="265" r:id="rId17"/>
    <p:sldId id="257" r:id="rId18"/>
    <p:sldId id="341" r:id="rId19"/>
    <p:sldId id="258" r:id="rId20"/>
    <p:sldId id="266" r:id="rId21"/>
    <p:sldId id="267" r:id="rId22"/>
    <p:sldId id="268" r:id="rId23"/>
    <p:sldId id="269" r:id="rId24"/>
    <p:sldId id="270" r:id="rId25"/>
    <p:sldId id="271" r:id="rId26"/>
    <p:sldId id="272" r:id="rId27"/>
    <p:sldId id="277" r:id="rId28"/>
    <p:sldId id="273" r:id="rId29"/>
    <p:sldId id="274" r:id="rId30"/>
    <p:sldId id="280" r:id="rId31"/>
    <p:sldId id="278" r:id="rId32"/>
    <p:sldId id="279" r:id="rId33"/>
    <p:sldId id="275" r:id="rId34"/>
    <p:sldId id="286" r:id="rId35"/>
    <p:sldId id="288" r:id="rId36"/>
    <p:sldId id="282" r:id="rId37"/>
    <p:sldId id="300" r:id="rId38"/>
    <p:sldId id="276" r:id="rId39"/>
    <p:sldId id="289" r:id="rId40"/>
    <p:sldId id="291" r:id="rId41"/>
    <p:sldId id="292" r:id="rId42"/>
    <p:sldId id="293" r:id="rId43"/>
    <p:sldId id="290" r:id="rId44"/>
    <p:sldId id="294" r:id="rId45"/>
    <p:sldId id="297" r:id="rId46"/>
    <p:sldId id="281" r:id="rId47"/>
    <p:sldId id="295" r:id="rId48"/>
    <p:sldId id="296" r:id="rId49"/>
    <p:sldId id="283" r:id="rId50"/>
    <p:sldId id="299" r:id="rId51"/>
    <p:sldId id="284" r:id="rId52"/>
    <p:sldId id="301" r:id="rId53"/>
    <p:sldId id="285" r:id="rId54"/>
    <p:sldId id="287" r:id="rId55"/>
    <p:sldId id="302" r:id="rId56"/>
    <p:sldId id="305" r:id="rId57"/>
    <p:sldId id="334" r:id="rId58"/>
    <p:sldId id="335" r:id="rId59"/>
    <p:sldId id="336" r:id="rId60"/>
    <p:sldId id="337" r:id="rId61"/>
    <p:sldId id="298" r:id="rId62"/>
    <p:sldId id="303" r:id="rId63"/>
    <p:sldId id="304" r:id="rId64"/>
    <p:sldId id="306" r:id="rId65"/>
    <p:sldId id="307" r:id="rId66"/>
    <p:sldId id="308" r:id="rId67"/>
    <p:sldId id="309" r:id="rId68"/>
    <p:sldId id="310" r:id="rId69"/>
    <p:sldId id="311" r:id="rId70"/>
    <p:sldId id="312" r:id="rId71"/>
    <p:sldId id="313" r:id="rId72"/>
    <p:sldId id="314" r:id="rId73"/>
    <p:sldId id="315" r:id="rId74"/>
    <p:sldId id="316" r:id="rId75"/>
    <p:sldId id="317" r:id="rId76"/>
    <p:sldId id="318" r:id="rId77"/>
    <p:sldId id="319" r:id="rId78"/>
    <p:sldId id="320" r:id="rId79"/>
    <p:sldId id="342" r:id="rId80"/>
    <p:sldId id="321" r:id="rId81"/>
    <p:sldId id="322" r:id="rId82"/>
    <p:sldId id="323" r:id="rId83"/>
    <p:sldId id="324" r:id="rId84"/>
    <p:sldId id="325" r:id="rId85"/>
    <p:sldId id="326" r:id="rId86"/>
    <p:sldId id="327" r:id="rId87"/>
    <p:sldId id="328" r:id="rId88"/>
    <p:sldId id="343" r:id="rId89"/>
    <p:sldId id="346" r:id="rId90"/>
    <p:sldId id="347" r:id="rId91"/>
  </p:sldIdLst>
  <p:sldSz cx="6858000" cy="9144000" type="screen4x3"/>
  <p:notesSz cx="7010400" cy="9296400"/>
  <p:defaultTextStyle>
    <a:defPPr>
      <a:defRPr lang="ar-SA"/>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E5"/>
    <a:srgbClr val="FFFFFB"/>
    <a:srgbClr val="FFFEF3"/>
    <a:srgbClr val="FEFDE7"/>
    <a:srgbClr val="FDF9E7"/>
    <a:srgbClr val="FDF7DF"/>
    <a:srgbClr val="FEF9E6"/>
    <a:srgbClr val="FCEBE8"/>
    <a:srgbClr val="FEFCF4"/>
    <a:srgbClr val="FFF7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88409" autoAdjust="0"/>
    <p:restoredTop sz="93961" autoAdjust="0"/>
  </p:normalViewPr>
  <p:slideViewPr>
    <p:cSldViewPr>
      <p:cViewPr>
        <p:scale>
          <a:sx n="100" d="100"/>
          <a:sy n="100" d="100"/>
        </p:scale>
        <p:origin x="-1680" y="115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309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063690-80EA-40AD-B3C9-1C221CAE1EC2}" type="doc">
      <dgm:prSet loTypeId="urn:microsoft.com/office/officeart/2005/8/layout/cycle3" loCatId="cycle" qsTypeId="urn:microsoft.com/office/officeart/2005/8/quickstyle/simple1" qsCatId="simple" csTypeId="urn:microsoft.com/office/officeart/2005/8/colors/accent1_5" csCatId="accent1" phldr="1"/>
      <dgm:spPr/>
      <dgm:t>
        <a:bodyPr/>
        <a:lstStyle/>
        <a:p>
          <a:endParaRPr lang="en-US"/>
        </a:p>
      </dgm:t>
    </dgm:pt>
    <dgm:pt modelId="{D6423F75-C0F4-45E2-8EE7-DB6D917CF93F}">
      <dgm:prSet phldrT="[نص]">
        <dgm:style>
          <a:lnRef idx="1">
            <a:schemeClr val="accent2"/>
          </a:lnRef>
          <a:fillRef idx="2">
            <a:schemeClr val="accent2"/>
          </a:fillRef>
          <a:effectRef idx="1">
            <a:schemeClr val="accent2"/>
          </a:effectRef>
          <a:fontRef idx="minor">
            <a:schemeClr val="dk1"/>
          </a:fontRef>
        </dgm:style>
      </dgm:prSet>
      <dgm:spPr>
        <a:solidFill>
          <a:schemeClr val="accent1">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r>
            <a:rPr lang="fa-IR" dirty="0" smtClean="0">
              <a:cs typeface="B Badr" pitchFamily="2" charset="-78"/>
            </a:rPr>
            <a:t>نتيجه قياس: حرام</a:t>
          </a:r>
          <a:endParaRPr lang="en-US" dirty="0">
            <a:cs typeface="B Badr" pitchFamily="2" charset="-78"/>
          </a:endParaRPr>
        </a:p>
      </dgm:t>
    </dgm:pt>
    <dgm:pt modelId="{F49FCC62-FD9E-44FC-9122-DF67CD8BC300}" type="parTrans" cxnId="{76A2A006-95E4-4B71-8473-EC7D2BAD1548}">
      <dgm:prSet/>
      <dgm:spPr/>
      <dgm:t>
        <a:bodyPr/>
        <a:lstStyle/>
        <a:p>
          <a:endParaRPr lang="en-US"/>
        </a:p>
      </dgm:t>
    </dgm:pt>
    <dgm:pt modelId="{0EEBA076-B999-4205-96C5-B71CCF0C50C1}" type="sibTrans" cxnId="{76A2A006-95E4-4B71-8473-EC7D2BAD1548}">
      <dgm:prSet/>
      <dgm:spPr/>
      <dgm:t>
        <a:bodyPr/>
        <a:lstStyle/>
        <a:p>
          <a:endParaRPr lang="en-US" dirty="0"/>
        </a:p>
      </dgm:t>
    </dgm:pt>
    <dgm:pt modelId="{CE40F854-D034-4C4A-8369-A9048DE20AE3}">
      <dgm:prSet phldrT="[نص]" custT="1"/>
      <dgm:spPr>
        <a:solidFill>
          <a:schemeClr val="accent1">
            <a:lumMod val="40000"/>
            <a:lumOff val="60000"/>
            <a:alpha val="80000"/>
          </a:schemeClr>
        </a:solidFill>
      </dgm:spPr>
      <dgm:t>
        <a:bodyPr/>
        <a:lstStyle/>
        <a:p>
          <a:pPr algn="ctr">
            <a:spcAft>
              <a:spcPts val="0"/>
            </a:spcAft>
          </a:pPr>
          <a:r>
            <a:rPr lang="fa-IR" sz="1600" dirty="0" smtClean="0">
              <a:solidFill>
                <a:schemeClr val="tx1"/>
              </a:solidFill>
              <a:cs typeface="B Badr" pitchFamily="2" charset="-78"/>
            </a:rPr>
            <a:t>1- </a:t>
          </a:r>
          <a:r>
            <a:rPr lang="fa-IR" sz="1600" b="1" dirty="0" smtClean="0">
              <a:solidFill>
                <a:schemeClr val="tx1"/>
              </a:solidFill>
              <a:cs typeface="B Badr" pitchFamily="2" charset="-78"/>
            </a:rPr>
            <a:t>اصل</a:t>
          </a:r>
          <a:r>
            <a:rPr lang="fa-IR" sz="1600" dirty="0" smtClean="0">
              <a:solidFill>
                <a:schemeClr val="tx1"/>
              </a:solidFill>
              <a:cs typeface="B Badr" pitchFamily="2" charset="-78"/>
            </a:rPr>
            <a:t>: كه بر آن قياس گرفته مي‌شود!</a:t>
          </a:r>
          <a:r>
            <a:rPr lang="ar-SA" sz="1600" dirty="0" smtClean="0">
              <a:solidFill>
                <a:schemeClr val="tx1"/>
              </a:solidFill>
              <a:cs typeface="B Badr" pitchFamily="2" charset="-78"/>
            </a:rPr>
            <a:t> </a:t>
          </a:r>
        </a:p>
        <a:p>
          <a:pPr algn="ctr">
            <a:spcAft>
              <a:spcPts val="0"/>
            </a:spcAft>
          </a:pPr>
          <a:r>
            <a:rPr lang="fa-IR" sz="1600" b="1" dirty="0" smtClean="0">
              <a:solidFill>
                <a:schemeClr val="tx1"/>
              </a:solidFill>
              <a:cs typeface="B Badr" pitchFamily="2" charset="-78"/>
            </a:rPr>
            <a:t>به عنوان مثال: مشروب</a:t>
          </a:r>
          <a:endParaRPr lang="en-US" sz="1600" b="1" dirty="0">
            <a:solidFill>
              <a:schemeClr val="tx1"/>
            </a:solidFill>
            <a:cs typeface="B Badr" pitchFamily="2" charset="-78"/>
          </a:endParaRPr>
        </a:p>
      </dgm:t>
    </dgm:pt>
    <dgm:pt modelId="{D2984F03-BF09-450C-B551-1ACAAB618AE8}" type="parTrans" cxnId="{BC114F95-F3AF-4515-A650-D43EEF090832}">
      <dgm:prSet/>
      <dgm:spPr/>
      <dgm:t>
        <a:bodyPr/>
        <a:lstStyle/>
        <a:p>
          <a:endParaRPr lang="en-US"/>
        </a:p>
      </dgm:t>
    </dgm:pt>
    <dgm:pt modelId="{DFDA2DF7-699A-476F-AE66-2D6F65058997}" type="sibTrans" cxnId="{BC114F95-F3AF-4515-A650-D43EEF090832}">
      <dgm:prSet/>
      <dgm:spPr/>
      <dgm:t>
        <a:bodyPr/>
        <a:lstStyle/>
        <a:p>
          <a:endParaRPr lang="en-US"/>
        </a:p>
      </dgm:t>
    </dgm:pt>
    <dgm:pt modelId="{5D59C827-727F-469B-B706-FE5381B13F30}">
      <dgm:prSet phldrT="[نص]" custT="1"/>
      <dgm:spPr>
        <a:solidFill>
          <a:schemeClr val="accent1">
            <a:lumMod val="20000"/>
            <a:lumOff val="80000"/>
            <a:alpha val="70000"/>
          </a:schemeClr>
        </a:solidFill>
      </dgm:spPr>
      <dgm:t>
        <a:bodyPr/>
        <a:lstStyle/>
        <a:p>
          <a:pPr>
            <a:spcAft>
              <a:spcPts val="0"/>
            </a:spcAft>
          </a:pPr>
          <a:r>
            <a:rPr lang="fa-IR" sz="1600" dirty="0" smtClean="0">
              <a:solidFill>
                <a:schemeClr val="tx1"/>
              </a:solidFill>
              <a:cs typeface="B Badr" pitchFamily="2" charset="-78"/>
            </a:rPr>
            <a:t>2- </a:t>
          </a:r>
          <a:r>
            <a:rPr lang="fa-IR" sz="1600" b="1" dirty="0" smtClean="0">
              <a:solidFill>
                <a:schemeClr val="tx1"/>
              </a:solidFill>
              <a:cs typeface="B Badr" pitchFamily="2" charset="-78"/>
            </a:rPr>
            <a:t>فرع</a:t>
          </a:r>
          <a:r>
            <a:rPr lang="fa-IR" sz="1600" dirty="0" smtClean="0">
              <a:solidFill>
                <a:schemeClr val="tx1"/>
              </a:solidFill>
              <a:cs typeface="B Badr" pitchFamily="2" charset="-78"/>
            </a:rPr>
            <a:t>: كه مي‌خواهيم حكم آن را بدانيم!</a:t>
          </a:r>
        </a:p>
        <a:p>
          <a:pPr>
            <a:spcAft>
              <a:spcPts val="0"/>
            </a:spcAft>
          </a:pPr>
          <a:r>
            <a:rPr lang="fa-IR" sz="1600" b="1" dirty="0" smtClean="0">
              <a:solidFill>
                <a:schemeClr val="tx1"/>
              </a:solidFill>
              <a:cs typeface="B Badr" pitchFamily="2" charset="-78"/>
            </a:rPr>
            <a:t>مثال: نبيذ </a:t>
          </a:r>
          <a:endParaRPr lang="en-US" sz="1600" b="1" dirty="0">
            <a:solidFill>
              <a:schemeClr val="tx1"/>
            </a:solidFill>
            <a:cs typeface="B Badr" pitchFamily="2" charset="-78"/>
          </a:endParaRPr>
        </a:p>
      </dgm:t>
    </dgm:pt>
    <dgm:pt modelId="{A031BC30-DD1C-4083-8AFB-041BAAD4EE04}" type="parTrans" cxnId="{8544EB57-A509-4A56-B9D7-91B704A91BB3}">
      <dgm:prSet/>
      <dgm:spPr/>
      <dgm:t>
        <a:bodyPr/>
        <a:lstStyle/>
        <a:p>
          <a:endParaRPr lang="en-US"/>
        </a:p>
      </dgm:t>
    </dgm:pt>
    <dgm:pt modelId="{82656693-E3EF-4922-8ABC-17A0E4AD089B}" type="sibTrans" cxnId="{8544EB57-A509-4A56-B9D7-91B704A91BB3}">
      <dgm:prSet/>
      <dgm:spPr/>
      <dgm:t>
        <a:bodyPr/>
        <a:lstStyle/>
        <a:p>
          <a:endParaRPr lang="en-US"/>
        </a:p>
      </dgm:t>
    </dgm:pt>
    <dgm:pt modelId="{D1DBCA18-964E-47B2-89C4-664F585A9238}">
      <dgm:prSet phldrT="[نص]" custT="1"/>
      <dgm:spPr>
        <a:solidFill>
          <a:schemeClr val="accent1">
            <a:lumMod val="20000"/>
            <a:lumOff val="80000"/>
            <a:alpha val="60000"/>
          </a:schemeClr>
        </a:solidFill>
      </dgm:spPr>
      <dgm:t>
        <a:bodyPr/>
        <a:lstStyle/>
        <a:p>
          <a:pPr algn="ctr" rtl="1"/>
          <a:r>
            <a:rPr lang="fa-IR" sz="1600" dirty="0" smtClean="0">
              <a:solidFill>
                <a:schemeClr val="tx1"/>
              </a:solidFill>
              <a:cs typeface="B Badr" pitchFamily="2" charset="-78"/>
            </a:rPr>
            <a:t>3- حكم شرعي اصل!</a:t>
          </a:r>
        </a:p>
        <a:p>
          <a:pPr algn="ctr" rtl="1"/>
          <a:r>
            <a:rPr lang="fa-IR" sz="1600" b="1" dirty="0" smtClean="0">
              <a:solidFill>
                <a:schemeClr val="tx1"/>
              </a:solidFill>
              <a:cs typeface="B Badr" pitchFamily="2" charset="-78"/>
            </a:rPr>
            <a:t>حرام</a:t>
          </a:r>
          <a:endParaRPr lang="en-US" sz="1600" b="1" dirty="0">
            <a:solidFill>
              <a:schemeClr val="tx1"/>
            </a:solidFill>
            <a:cs typeface="B Badr" pitchFamily="2" charset="-78"/>
          </a:endParaRPr>
        </a:p>
      </dgm:t>
    </dgm:pt>
    <dgm:pt modelId="{362A9239-3720-421B-9C59-60CF89125B47}" type="parTrans" cxnId="{8612F0A1-ED94-41C7-A207-B373610B032F}">
      <dgm:prSet/>
      <dgm:spPr/>
      <dgm:t>
        <a:bodyPr/>
        <a:lstStyle/>
        <a:p>
          <a:endParaRPr lang="en-US"/>
        </a:p>
      </dgm:t>
    </dgm:pt>
    <dgm:pt modelId="{B84F76CA-26B2-4D28-9BA1-5F7E74F67654}" type="sibTrans" cxnId="{8612F0A1-ED94-41C7-A207-B373610B032F}">
      <dgm:prSet/>
      <dgm:spPr/>
      <dgm:t>
        <a:bodyPr/>
        <a:lstStyle/>
        <a:p>
          <a:endParaRPr lang="en-US"/>
        </a:p>
      </dgm:t>
    </dgm:pt>
    <dgm:pt modelId="{80C7C261-4035-4076-B9EB-5D3BFE6320CC}">
      <dgm:prSet phldrT="[نص]" custT="1"/>
      <dgm:spPr>
        <a:solidFill>
          <a:schemeClr val="accent1">
            <a:lumMod val="40000"/>
            <a:lumOff val="60000"/>
            <a:alpha val="50000"/>
          </a:schemeClr>
        </a:solidFill>
      </dgm:spPr>
      <dgm:t>
        <a:bodyPr/>
        <a:lstStyle/>
        <a:p>
          <a:pPr algn="ctr" rtl="1">
            <a:spcAft>
              <a:spcPts val="0"/>
            </a:spcAft>
          </a:pPr>
          <a:r>
            <a:rPr lang="fa-IR" sz="1600" dirty="0" smtClean="0">
              <a:solidFill>
                <a:schemeClr val="tx1"/>
              </a:solidFill>
              <a:cs typeface="B Badr" pitchFamily="2" charset="-78"/>
            </a:rPr>
            <a:t>4- علّت حكم يا علّت تحريم؟</a:t>
          </a:r>
        </a:p>
        <a:p>
          <a:pPr algn="ctr" rtl="1">
            <a:spcAft>
              <a:spcPts val="0"/>
            </a:spcAft>
          </a:pPr>
          <a:r>
            <a:rPr lang="fa-IR" sz="1600" b="1" dirty="0" smtClean="0">
              <a:solidFill>
                <a:schemeClr val="tx1"/>
              </a:solidFill>
              <a:cs typeface="B Badr" pitchFamily="2" charset="-78"/>
            </a:rPr>
            <a:t>مست‌كردن</a:t>
          </a:r>
          <a:endParaRPr lang="en-US" sz="1600" b="1" dirty="0">
            <a:solidFill>
              <a:schemeClr val="tx1"/>
            </a:solidFill>
            <a:cs typeface="B Badr" pitchFamily="2" charset="-78"/>
          </a:endParaRPr>
        </a:p>
      </dgm:t>
    </dgm:pt>
    <dgm:pt modelId="{E5575E73-FBCF-49C7-91F8-BD5356874355}" type="parTrans" cxnId="{CF87C27A-9CBD-4C10-B142-4BCDCE918CA2}">
      <dgm:prSet/>
      <dgm:spPr/>
      <dgm:t>
        <a:bodyPr/>
        <a:lstStyle/>
        <a:p>
          <a:endParaRPr lang="en-US"/>
        </a:p>
      </dgm:t>
    </dgm:pt>
    <dgm:pt modelId="{15A8E93F-9CD4-4028-969D-EEEE147F0600}" type="sibTrans" cxnId="{CF87C27A-9CBD-4C10-B142-4BCDCE918CA2}">
      <dgm:prSet/>
      <dgm:spPr/>
      <dgm:t>
        <a:bodyPr/>
        <a:lstStyle/>
        <a:p>
          <a:endParaRPr lang="en-US"/>
        </a:p>
      </dgm:t>
    </dgm:pt>
    <dgm:pt modelId="{1E23FE61-954E-44C8-A878-351D76A8BD5E}" type="pres">
      <dgm:prSet presAssocID="{4C063690-80EA-40AD-B3C9-1C221CAE1EC2}" presName="Name0" presStyleCnt="0">
        <dgm:presLayoutVars>
          <dgm:dir/>
          <dgm:resizeHandles val="exact"/>
        </dgm:presLayoutVars>
      </dgm:prSet>
      <dgm:spPr/>
      <dgm:t>
        <a:bodyPr/>
        <a:lstStyle/>
        <a:p>
          <a:endParaRPr lang="en-US"/>
        </a:p>
      </dgm:t>
    </dgm:pt>
    <dgm:pt modelId="{186EF1B9-5E2E-4FE1-A066-F61B5ACF7B01}" type="pres">
      <dgm:prSet presAssocID="{4C063690-80EA-40AD-B3C9-1C221CAE1EC2}" presName="cycle" presStyleCnt="0"/>
      <dgm:spPr/>
    </dgm:pt>
    <dgm:pt modelId="{44DF0EF9-D6A9-4C85-8D5C-E9BC10A3D482}" type="pres">
      <dgm:prSet presAssocID="{D6423F75-C0F4-45E2-8EE7-DB6D917CF93F}" presName="nodeFirstNode" presStyleLbl="node1" presStyleIdx="0" presStyleCnt="5" custScaleX="87733" custScaleY="78039">
        <dgm:presLayoutVars>
          <dgm:bulletEnabled val="1"/>
        </dgm:presLayoutVars>
      </dgm:prSet>
      <dgm:spPr/>
      <dgm:t>
        <a:bodyPr/>
        <a:lstStyle/>
        <a:p>
          <a:endParaRPr lang="en-US"/>
        </a:p>
      </dgm:t>
    </dgm:pt>
    <dgm:pt modelId="{970DBEC4-1965-4EFA-B84C-CD5CD671A65F}" type="pres">
      <dgm:prSet presAssocID="{0EEBA076-B999-4205-96C5-B71CCF0C50C1}" presName="sibTransFirstNode" presStyleLbl="bgShp" presStyleIdx="0" presStyleCnt="1"/>
      <dgm:spPr/>
      <dgm:t>
        <a:bodyPr/>
        <a:lstStyle/>
        <a:p>
          <a:endParaRPr lang="en-US"/>
        </a:p>
      </dgm:t>
    </dgm:pt>
    <dgm:pt modelId="{23F33803-8A50-4420-A99A-2F9E14F88E83}" type="pres">
      <dgm:prSet presAssocID="{CE40F854-D034-4C4A-8369-A9048DE20AE3}" presName="nodeFollowingNodes" presStyleLbl="node1" presStyleIdx="1" presStyleCnt="5" custScaleX="143649" custScaleY="154838" custRadScaleRad="95651" custRadScaleInc="-3532">
        <dgm:presLayoutVars>
          <dgm:bulletEnabled val="1"/>
        </dgm:presLayoutVars>
      </dgm:prSet>
      <dgm:spPr/>
      <dgm:t>
        <a:bodyPr/>
        <a:lstStyle/>
        <a:p>
          <a:endParaRPr lang="en-US"/>
        </a:p>
      </dgm:t>
    </dgm:pt>
    <dgm:pt modelId="{A6913288-8858-4F8F-AA3D-C774A4E08054}" type="pres">
      <dgm:prSet presAssocID="{5D59C827-727F-469B-B706-FE5381B13F30}" presName="nodeFollowingNodes" presStyleLbl="node1" presStyleIdx="2" presStyleCnt="5" custScaleX="124055" custScaleY="148142" custRadScaleRad="111352" custRadScaleInc="-8980">
        <dgm:presLayoutVars>
          <dgm:bulletEnabled val="1"/>
        </dgm:presLayoutVars>
      </dgm:prSet>
      <dgm:spPr/>
      <dgm:t>
        <a:bodyPr/>
        <a:lstStyle/>
        <a:p>
          <a:endParaRPr lang="en-US"/>
        </a:p>
      </dgm:t>
    </dgm:pt>
    <dgm:pt modelId="{D6836A14-A19C-4C3D-80BF-C9B9FB2EBF06}" type="pres">
      <dgm:prSet presAssocID="{D1DBCA18-964E-47B2-89C4-664F585A9238}" presName="nodeFollowingNodes" presStyleLbl="node1" presStyleIdx="3" presStyleCnt="5" custScaleX="127699" custScaleY="141460" custRadScaleRad="110009" custRadScaleInc="10135">
        <dgm:presLayoutVars>
          <dgm:bulletEnabled val="1"/>
        </dgm:presLayoutVars>
      </dgm:prSet>
      <dgm:spPr/>
      <dgm:t>
        <a:bodyPr/>
        <a:lstStyle/>
        <a:p>
          <a:endParaRPr lang="en-US"/>
        </a:p>
      </dgm:t>
    </dgm:pt>
    <dgm:pt modelId="{E09828FA-6303-46D7-A4B5-E5F4D8BF9A83}" type="pres">
      <dgm:prSet presAssocID="{80C7C261-4035-4076-B9EB-5D3BFE6320CC}" presName="nodeFollowingNodes" presStyleLbl="node1" presStyleIdx="4" presStyleCnt="5" custScaleX="142412" custScaleY="147802">
        <dgm:presLayoutVars>
          <dgm:bulletEnabled val="1"/>
        </dgm:presLayoutVars>
      </dgm:prSet>
      <dgm:spPr/>
      <dgm:t>
        <a:bodyPr/>
        <a:lstStyle/>
        <a:p>
          <a:endParaRPr lang="en-US"/>
        </a:p>
      </dgm:t>
    </dgm:pt>
  </dgm:ptLst>
  <dgm:cxnLst>
    <dgm:cxn modelId="{E527BB51-06A8-4479-B696-A102DA0A6C40}" type="presOf" srcId="{5D59C827-727F-469B-B706-FE5381B13F30}" destId="{A6913288-8858-4F8F-AA3D-C774A4E08054}" srcOrd="0" destOrd="0" presId="urn:microsoft.com/office/officeart/2005/8/layout/cycle3"/>
    <dgm:cxn modelId="{8612F0A1-ED94-41C7-A207-B373610B032F}" srcId="{4C063690-80EA-40AD-B3C9-1C221CAE1EC2}" destId="{D1DBCA18-964E-47B2-89C4-664F585A9238}" srcOrd="3" destOrd="0" parTransId="{362A9239-3720-421B-9C59-60CF89125B47}" sibTransId="{B84F76CA-26B2-4D28-9BA1-5F7E74F67654}"/>
    <dgm:cxn modelId="{18719BC3-F766-4823-BE85-67E02663FDF9}" type="presOf" srcId="{0EEBA076-B999-4205-96C5-B71CCF0C50C1}" destId="{970DBEC4-1965-4EFA-B84C-CD5CD671A65F}" srcOrd="0" destOrd="0" presId="urn:microsoft.com/office/officeart/2005/8/layout/cycle3"/>
    <dgm:cxn modelId="{BC114F95-F3AF-4515-A650-D43EEF090832}" srcId="{4C063690-80EA-40AD-B3C9-1C221CAE1EC2}" destId="{CE40F854-D034-4C4A-8369-A9048DE20AE3}" srcOrd="1" destOrd="0" parTransId="{D2984F03-BF09-450C-B551-1ACAAB618AE8}" sibTransId="{DFDA2DF7-699A-476F-AE66-2D6F65058997}"/>
    <dgm:cxn modelId="{DC945342-39AF-42F0-8F2E-135FA7496ADF}" type="presOf" srcId="{80C7C261-4035-4076-B9EB-5D3BFE6320CC}" destId="{E09828FA-6303-46D7-A4B5-E5F4D8BF9A83}" srcOrd="0" destOrd="0" presId="urn:microsoft.com/office/officeart/2005/8/layout/cycle3"/>
    <dgm:cxn modelId="{9EDEBB2D-C437-469B-B85F-17C6A8E27C88}" type="presOf" srcId="{D6423F75-C0F4-45E2-8EE7-DB6D917CF93F}" destId="{44DF0EF9-D6A9-4C85-8D5C-E9BC10A3D482}" srcOrd="0" destOrd="0" presId="urn:microsoft.com/office/officeart/2005/8/layout/cycle3"/>
    <dgm:cxn modelId="{8544EB57-A509-4A56-B9D7-91B704A91BB3}" srcId="{4C063690-80EA-40AD-B3C9-1C221CAE1EC2}" destId="{5D59C827-727F-469B-B706-FE5381B13F30}" srcOrd="2" destOrd="0" parTransId="{A031BC30-DD1C-4083-8AFB-041BAAD4EE04}" sibTransId="{82656693-E3EF-4922-8ABC-17A0E4AD089B}"/>
    <dgm:cxn modelId="{7C7DD965-ADB1-4BD3-B826-FE02921573B8}" type="presOf" srcId="{CE40F854-D034-4C4A-8369-A9048DE20AE3}" destId="{23F33803-8A50-4420-A99A-2F9E14F88E83}" srcOrd="0" destOrd="0" presId="urn:microsoft.com/office/officeart/2005/8/layout/cycle3"/>
    <dgm:cxn modelId="{76A2A006-95E4-4B71-8473-EC7D2BAD1548}" srcId="{4C063690-80EA-40AD-B3C9-1C221CAE1EC2}" destId="{D6423F75-C0F4-45E2-8EE7-DB6D917CF93F}" srcOrd="0" destOrd="0" parTransId="{F49FCC62-FD9E-44FC-9122-DF67CD8BC300}" sibTransId="{0EEBA076-B999-4205-96C5-B71CCF0C50C1}"/>
    <dgm:cxn modelId="{CF87C27A-9CBD-4C10-B142-4BCDCE918CA2}" srcId="{4C063690-80EA-40AD-B3C9-1C221CAE1EC2}" destId="{80C7C261-4035-4076-B9EB-5D3BFE6320CC}" srcOrd="4" destOrd="0" parTransId="{E5575E73-FBCF-49C7-91F8-BD5356874355}" sibTransId="{15A8E93F-9CD4-4028-969D-EEEE147F0600}"/>
    <dgm:cxn modelId="{2F2DD15F-0493-4F97-88BA-1C3A99C74263}" type="presOf" srcId="{D1DBCA18-964E-47B2-89C4-664F585A9238}" destId="{D6836A14-A19C-4C3D-80BF-C9B9FB2EBF06}" srcOrd="0" destOrd="0" presId="urn:microsoft.com/office/officeart/2005/8/layout/cycle3"/>
    <dgm:cxn modelId="{3969BB40-DC8A-4402-A263-C4F931A5A1B4}" type="presOf" srcId="{4C063690-80EA-40AD-B3C9-1C221CAE1EC2}" destId="{1E23FE61-954E-44C8-A878-351D76A8BD5E}" srcOrd="0" destOrd="0" presId="urn:microsoft.com/office/officeart/2005/8/layout/cycle3"/>
    <dgm:cxn modelId="{8E50DC18-76DC-4BBB-9ED1-7D36FD50C6F2}" type="presParOf" srcId="{1E23FE61-954E-44C8-A878-351D76A8BD5E}" destId="{186EF1B9-5E2E-4FE1-A066-F61B5ACF7B01}" srcOrd="0" destOrd="0" presId="urn:microsoft.com/office/officeart/2005/8/layout/cycle3"/>
    <dgm:cxn modelId="{4C93C354-3974-4D54-AA96-21B59029F212}" type="presParOf" srcId="{186EF1B9-5E2E-4FE1-A066-F61B5ACF7B01}" destId="{44DF0EF9-D6A9-4C85-8D5C-E9BC10A3D482}" srcOrd="0" destOrd="0" presId="urn:microsoft.com/office/officeart/2005/8/layout/cycle3"/>
    <dgm:cxn modelId="{D8283842-474A-4A3C-BD5C-CA66533E2312}" type="presParOf" srcId="{186EF1B9-5E2E-4FE1-A066-F61B5ACF7B01}" destId="{970DBEC4-1965-4EFA-B84C-CD5CD671A65F}" srcOrd="1" destOrd="0" presId="urn:microsoft.com/office/officeart/2005/8/layout/cycle3"/>
    <dgm:cxn modelId="{2B351AB5-5EC2-4F32-AF3F-C11C14E8A1AE}" type="presParOf" srcId="{186EF1B9-5E2E-4FE1-A066-F61B5ACF7B01}" destId="{23F33803-8A50-4420-A99A-2F9E14F88E83}" srcOrd="2" destOrd="0" presId="urn:microsoft.com/office/officeart/2005/8/layout/cycle3"/>
    <dgm:cxn modelId="{124CD256-C2BE-4826-80D2-9A0E4FA09F20}" type="presParOf" srcId="{186EF1B9-5E2E-4FE1-A066-F61B5ACF7B01}" destId="{A6913288-8858-4F8F-AA3D-C774A4E08054}" srcOrd="3" destOrd="0" presId="urn:microsoft.com/office/officeart/2005/8/layout/cycle3"/>
    <dgm:cxn modelId="{FC91FBE7-B390-4E37-8242-5B916D736E99}" type="presParOf" srcId="{186EF1B9-5E2E-4FE1-A066-F61B5ACF7B01}" destId="{D6836A14-A19C-4C3D-80BF-C9B9FB2EBF06}" srcOrd="4" destOrd="0" presId="urn:microsoft.com/office/officeart/2005/8/layout/cycle3"/>
    <dgm:cxn modelId="{4D2B12E8-0979-47E1-AD51-B9A475E26FEB}" type="presParOf" srcId="{186EF1B9-5E2E-4FE1-A066-F61B5ACF7B01}" destId="{E09828FA-6303-46D7-A4B5-E5F4D8BF9A83}"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BF1940C-747B-4CDD-A8E1-6A5A9D95C04E}" type="doc">
      <dgm:prSet loTypeId="urn:microsoft.com/office/officeart/2005/8/layout/venn3" loCatId="relationship" qsTypeId="urn:microsoft.com/office/officeart/2005/8/quickstyle/3d3" qsCatId="3D" csTypeId="urn:microsoft.com/office/officeart/2005/8/colors/accent1_3" csCatId="accent1" phldr="1"/>
      <dgm:spPr/>
      <dgm:t>
        <a:bodyPr/>
        <a:lstStyle/>
        <a:p>
          <a:endParaRPr lang="en-US"/>
        </a:p>
      </dgm:t>
    </dgm:pt>
    <dgm:pt modelId="{D5C6D5CC-F1D0-4A9C-96D8-BCE7C0FD5AED}">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ابوحنيفه</a:t>
          </a:r>
          <a:endParaRPr lang="en-US" sz="1600" b="1" dirty="0">
            <a:solidFill>
              <a:schemeClr val="accent3">
                <a:lumMod val="50000"/>
              </a:schemeClr>
            </a:solidFill>
            <a:effectLst/>
          </a:endParaRPr>
        </a:p>
      </dgm:t>
    </dgm:pt>
    <dgm:pt modelId="{4F0AFBBF-DDFA-4CDF-B5D7-5299A9F82421}" type="parTrans" cxnId="{730A17C1-42EC-4BC7-87EB-6197E1C26B76}">
      <dgm:prSet/>
      <dgm:spPr/>
      <dgm:t>
        <a:bodyPr/>
        <a:lstStyle/>
        <a:p>
          <a:endParaRPr lang="en-US"/>
        </a:p>
      </dgm:t>
    </dgm:pt>
    <dgm:pt modelId="{8E700C10-3F5F-4441-BF53-361A16A9DCBF}" type="sibTrans" cxnId="{730A17C1-42EC-4BC7-87EB-6197E1C26B76}">
      <dgm:prSet/>
      <dgm:spPr/>
      <dgm:t>
        <a:bodyPr/>
        <a:lstStyle/>
        <a:p>
          <a:endParaRPr lang="en-US"/>
        </a:p>
      </dgm:t>
    </dgm:pt>
    <dgm:pt modelId="{3D5B2581-F57A-4FF2-97FE-25B8F637E53A}">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امام</a:t>
          </a:r>
          <a:endParaRPr lang="en-US" sz="1600" b="1" dirty="0">
            <a:solidFill>
              <a:schemeClr val="accent3">
                <a:lumMod val="50000"/>
              </a:schemeClr>
            </a:solidFill>
          </a:endParaRPr>
        </a:p>
      </dgm:t>
    </dgm:pt>
    <dgm:pt modelId="{989C39E1-77CB-4F4B-85DC-2207B9739D38}" type="parTrans" cxnId="{BB632538-3F26-4D77-9EDF-DA36CFE45FCE}">
      <dgm:prSet/>
      <dgm:spPr/>
      <dgm:t>
        <a:bodyPr/>
        <a:lstStyle/>
        <a:p>
          <a:endParaRPr lang="en-US"/>
        </a:p>
      </dgm:t>
    </dgm:pt>
    <dgm:pt modelId="{0A071ADE-AABF-423A-94D2-50A264A87DE0}" type="sibTrans" cxnId="{BB632538-3F26-4D77-9EDF-DA36CFE45FCE}">
      <dgm:prSet/>
      <dgm:spPr/>
      <dgm:t>
        <a:bodyPr/>
        <a:lstStyle/>
        <a:p>
          <a:endParaRPr lang="en-US"/>
        </a:p>
      </dgm:t>
    </dgm:pt>
    <dgm:pt modelId="{E3EE4363-7EC2-4C3A-864D-7DFA7EE9E3A3}">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مذهب</a:t>
          </a:r>
          <a:endParaRPr lang="en-US" sz="1600" b="1" dirty="0">
            <a:solidFill>
              <a:schemeClr val="accent3">
                <a:lumMod val="50000"/>
              </a:schemeClr>
            </a:solidFill>
          </a:endParaRPr>
        </a:p>
      </dgm:t>
    </dgm:pt>
    <dgm:pt modelId="{79D341F5-67A0-4BF2-B8D0-F7F5F88EFAEA}" type="parTrans" cxnId="{0CF654B7-7E86-491C-80EC-5179595FC739}">
      <dgm:prSet/>
      <dgm:spPr/>
      <dgm:t>
        <a:bodyPr/>
        <a:lstStyle/>
        <a:p>
          <a:endParaRPr lang="en-US"/>
        </a:p>
      </dgm:t>
    </dgm:pt>
    <dgm:pt modelId="{0281BF8B-339B-48FF-93F1-ADD97A6CDCEF}" type="sibTrans" cxnId="{0CF654B7-7E86-491C-80EC-5179595FC739}">
      <dgm:prSet/>
      <dgm:spPr/>
      <dgm:t>
        <a:bodyPr/>
        <a:lstStyle/>
        <a:p>
          <a:endParaRPr lang="en-US"/>
        </a:p>
      </dgm:t>
    </dgm:pt>
    <dgm:pt modelId="{893371C4-EA2D-4D3C-A335-37DCB4B4136D}" type="pres">
      <dgm:prSet presAssocID="{5BF1940C-747B-4CDD-A8E1-6A5A9D95C04E}" presName="Name0" presStyleCnt="0">
        <dgm:presLayoutVars>
          <dgm:dir/>
          <dgm:resizeHandles val="exact"/>
        </dgm:presLayoutVars>
      </dgm:prSet>
      <dgm:spPr/>
      <dgm:t>
        <a:bodyPr/>
        <a:lstStyle/>
        <a:p>
          <a:endParaRPr lang="en-US"/>
        </a:p>
      </dgm:t>
    </dgm:pt>
    <dgm:pt modelId="{C81EB3C2-CDC0-4DC0-8157-930E7891BDEF}" type="pres">
      <dgm:prSet presAssocID="{D5C6D5CC-F1D0-4A9C-96D8-BCE7C0FD5AED}" presName="Name5" presStyleLbl="vennNode1" presStyleIdx="0" presStyleCnt="3">
        <dgm:presLayoutVars>
          <dgm:bulletEnabled val="1"/>
        </dgm:presLayoutVars>
      </dgm:prSet>
      <dgm:spPr/>
      <dgm:t>
        <a:bodyPr/>
        <a:lstStyle/>
        <a:p>
          <a:endParaRPr lang="en-US"/>
        </a:p>
      </dgm:t>
    </dgm:pt>
    <dgm:pt modelId="{C31FC7D3-1A7C-4EBF-9A98-380707FDB852}" type="pres">
      <dgm:prSet presAssocID="{8E700C10-3F5F-4441-BF53-361A16A9DCBF}" presName="space" presStyleCnt="0"/>
      <dgm:spPr/>
    </dgm:pt>
    <dgm:pt modelId="{8898763F-2B63-4C33-B7A0-15CD833ABF1F}" type="pres">
      <dgm:prSet presAssocID="{3D5B2581-F57A-4FF2-97FE-25B8F637E53A}" presName="Name5" presStyleLbl="vennNode1" presStyleIdx="1" presStyleCnt="3">
        <dgm:presLayoutVars>
          <dgm:bulletEnabled val="1"/>
        </dgm:presLayoutVars>
      </dgm:prSet>
      <dgm:spPr/>
      <dgm:t>
        <a:bodyPr/>
        <a:lstStyle/>
        <a:p>
          <a:endParaRPr lang="en-US"/>
        </a:p>
      </dgm:t>
    </dgm:pt>
    <dgm:pt modelId="{E41858F9-8066-4AE8-BBF4-E44159D57CF5}" type="pres">
      <dgm:prSet presAssocID="{0A071ADE-AABF-423A-94D2-50A264A87DE0}" presName="space" presStyleCnt="0"/>
      <dgm:spPr/>
    </dgm:pt>
    <dgm:pt modelId="{E8E65D21-FE4B-4B9B-B577-0B21AFA9F40D}" type="pres">
      <dgm:prSet presAssocID="{E3EE4363-7EC2-4C3A-864D-7DFA7EE9E3A3}" presName="Name5" presStyleLbl="vennNode1" presStyleIdx="2" presStyleCnt="3">
        <dgm:presLayoutVars>
          <dgm:bulletEnabled val="1"/>
        </dgm:presLayoutVars>
      </dgm:prSet>
      <dgm:spPr/>
      <dgm:t>
        <a:bodyPr/>
        <a:lstStyle/>
        <a:p>
          <a:endParaRPr lang="en-US"/>
        </a:p>
      </dgm:t>
    </dgm:pt>
  </dgm:ptLst>
  <dgm:cxnLst>
    <dgm:cxn modelId="{0CF654B7-7E86-491C-80EC-5179595FC739}" srcId="{5BF1940C-747B-4CDD-A8E1-6A5A9D95C04E}" destId="{E3EE4363-7EC2-4C3A-864D-7DFA7EE9E3A3}" srcOrd="2" destOrd="0" parTransId="{79D341F5-67A0-4BF2-B8D0-F7F5F88EFAEA}" sibTransId="{0281BF8B-339B-48FF-93F1-ADD97A6CDCEF}"/>
    <dgm:cxn modelId="{730A17C1-42EC-4BC7-87EB-6197E1C26B76}" srcId="{5BF1940C-747B-4CDD-A8E1-6A5A9D95C04E}" destId="{D5C6D5CC-F1D0-4A9C-96D8-BCE7C0FD5AED}" srcOrd="0" destOrd="0" parTransId="{4F0AFBBF-DDFA-4CDF-B5D7-5299A9F82421}" sibTransId="{8E700C10-3F5F-4441-BF53-361A16A9DCBF}"/>
    <dgm:cxn modelId="{60F14D58-F637-4083-BEC4-8C1411E24BAC}" type="presOf" srcId="{E3EE4363-7EC2-4C3A-864D-7DFA7EE9E3A3}" destId="{E8E65D21-FE4B-4B9B-B577-0B21AFA9F40D}" srcOrd="0" destOrd="0" presId="urn:microsoft.com/office/officeart/2005/8/layout/venn3"/>
    <dgm:cxn modelId="{1C116710-A64F-4798-BF8A-481BC6A690D0}" type="presOf" srcId="{5BF1940C-747B-4CDD-A8E1-6A5A9D95C04E}" destId="{893371C4-EA2D-4D3C-A335-37DCB4B4136D}" srcOrd="0" destOrd="0" presId="urn:microsoft.com/office/officeart/2005/8/layout/venn3"/>
    <dgm:cxn modelId="{BB632538-3F26-4D77-9EDF-DA36CFE45FCE}" srcId="{5BF1940C-747B-4CDD-A8E1-6A5A9D95C04E}" destId="{3D5B2581-F57A-4FF2-97FE-25B8F637E53A}" srcOrd="1" destOrd="0" parTransId="{989C39E1-77CB-4F4B-85DC-2207B9739D38}" sibTransId="{0A071ADE-AABF-423A-94D2-50A264A87DE0}"/>
    <dgm:cxn modelId="{2B255144-904D-47EC-A91C-B4A74FC0ADBB}" type="presOf" srcId="{D5C6D5CC-F1D0-4A9C-96D8-BCE7C0FD5AED}" destId="{C81EB3C2-CDC0-4DC0-8157-930E7891BDEF}" srcOrd="0" destOrd="0" presId="urn:microsoft.com/office/officeart/2005/8/layout/venn3"/>
    <dgm:cxn modelId="{CCA65CE9-3844-42E9-A9EA-40BB046B6247}" type="presOf" srcId="{3D5B2581-F57A-4FF2-97FE-25B8F637E53A}" destId="{8898763F-2B63-4C33-B7A0-15CD833ABF1F}" srcOrd="0" destOrd="0" presId="urn:microsoft.com/office/officeart/2005/8/layout/venn3"/>
    <dgm:cxn modelId="{F8D89849-972E-43D9-8B81-3063B4E1CE70}" type="presParOf" srcId="{893371C4-EA2D-4D3C-A335-37DCB4B4136D}" destId="{C81EB3C2-CDC0-4DC0-8157-930E7891BDEF}" srcOrd="0" destOrd="0" presId="urn:microsoft.com/office/officeart/2005/8/layout/venn3"/>
    <dgm:cxn modelId="{39D83837-E3C4-4A84-894C-BA3D6A2261A7}" type="presParOf" srcId="{893371C4-EA2D-4D3C-A335-37DCB4B4136D}" destId="{C31FC7D3-1A7C-4EBF-9A98-380707FDB852}" srcOrd="1" destOrd="0" presId="urn:microsoft.com/office/officeart/2005/8/layout/venn3"/>
    <dgm:cxn modelId="{29BD7D98-5A4B-43FD-A3C8-3D8A6D6D588B}" type="presParOf" srcId="{893371C4-EA2D-4D3C-A335-37DCB4B4136D}" destId="{8898763F-2B63-4C33-B7A0-15CD833ABF1F}" srcOrd="2" destOrd="0" presId="urn:microsoft.com/office/officeart/2005/8/layout/venn3"/>
    <dgm:cxn modelId="{7FF7FC6B-352C-415F-A17D-63BB6F8EB163}" type="presParOf" srcId="{893371C4-EA2D-4D3C-A335-37DCB4B4136D}" destId="{E41858F9-8066-4AE8-BBF4-E44159D57CF5}" srcOrd="3" destOrd="0" presId="urn:microsoft.com/office/officeart/2005/8/layout/venn3"/>
    <dgm:cxn modelId="{0A4B64AB-5156-4CFB-87E6-EB7417294FA6}" type="presParOf" srcId="{893371C4-EA2D-4D3C-A335-37DCB4B4136D}" destId="{E8E65D21-FE4B-4B9B-B577-0B21AFA9F40D}"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F1940C-747B-4CDD-A8E1-6A5A9D95C04E}" type="doc">
      <dgm:prSet loTypeId="urn:microsoft.com/office/officeart/2005/8/layout/venn3" loCatId="relationship" qsTypeId="urn:microsoft.com/office/officeart/2005/8/quickstyle/3d3" qsCatId="3D" csTypeId="urn:microsoft.com/office/officeart/2005/8/colors/accent1_3" csCatId="accent1" phldr="1"/>
      <dgm:spPr/>
      <dgm:t>
        <a:bodyPr/>
        <a:lstStyle/>
        <a:p>
          <a:endParaRPr lang="en-US"/>
        </a:p>
      </dgm:t>
    </dgm:pt>
    <dgm:pt modelId="{D5C6D5CC-F1D0-4A9C-96D8-BCE7C0FD5AED}">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مالك</a:t>
          </a:r>
          <a:endParaRPr lang="en-US" sz="1600" b="1" dirty="0">
            <a:solidFill>
              <a:schemeClr val="accent3">
                <a:lumMod val="50000"/>
              </a:schemeClr>
            </a:solidFill>
            <a:effectLst/>
          </a:endParaRPr>
        </a:p>
      </dgm:t>
    </dgm:pt>
    <dgm:pt modelId="{4F0AFBBF-DDFA-4CDF-B5D7-5299A9F82421}" type="parTrans" cxnId="{730A17C1-42EC-4BC7-87EB-6197E1C26B76}">
      <dgm:prSet/>
      <dgm:spPr/>
      <dgm:t>
        <a:bodyPr/>
        <a:lstStyle/>
        <a:p>
          <a:endParaRPr lang="en-US"/>
        </a:p>
      </dgm:t>
    </dgm:pt>
    <dgm:pt modelId="{8E700C10-3F5F-4441-BF53-361A16A9DCBF}" type="sibTrans" cxnId="{730A17C1-42EC-4BC7-87EB-6197E1C26B76}">
      <dgm:prSet/>
      <dgm:spPr/>
      <dgm:t>
        <a:bodyPr/>
        <a:lstStyle/>
        <a:p>
          <a:endParaRPr lang="en-US"/>
        </a:p>
      </dgm:t>
    </dgm:pt>
    <dgm:pt modelId="{3D5B2581-F57A-4FF2-97FE-25B8F637E53A}">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امام</a:t>
          </a:r>
          <a:endParaRPr lang="en-US" sz="1600" b="1" dirty="0">
            <a:solidFill>
              <a:schemeClr val="accent3">
                <a:lumMod val="50000"/>
              </a:schemeClr>
            </a:solidFill>
          </a:endParaRPr>
        </a:p>
      </dgm:t>
    </dgm:pt>
    <dgm:pt modelId="{989C39E1-77CB-4F4B-85DC-2207B9739D38}" type="parTrans" cxnId="{BB632538-3F26-4D77-9EDF-DA36CFE45FCE}">
      <dgm:prSet/>
      <dgm:spPr/>
      <dgm:t>
        <a:bodyPr/>
        <a:lstStyle/>
        <a:p>
          <a:endParaRPr lang="en-US"/>
        </a:p>
      </dgm:t>
    </dgm:pt>
    <dgm:pt modelId="{0A071ADE-AABF-423A-94D2-50A264A87DE0}" type="sibTrans" cxnId="{BB632538-3F26-4D77-9EDF-DA36CFE45FCE}">
      <dgm:prSet/>
      <dgm:spPr/>
      <dgm:t>
        <a:bodyPr/>
        <a:lstStyle/>
        <a:p>
          <a:endParaRPr lang="en-US"/>
        </a:p>
      </dgm:t>
    </dgm:pt>
    <dgm:pt modelId="{E3EE4363-7EC2-4C3A-864D-7DFA7EE9E3A3}">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مذهب</a:t>
          </a:r>
          <a:endParaRPr lang="en-US" sz="1600" b="1" dirty="0">
            <a:solidFill>
              <a:schemeClr val="accent3">
                <a:lumMod val="50000"/>
              </a:schemeClr>
            </a:solidFill>
          </a:endParaRPr>
        </a:p>
      </dgm:t>
    </dgm:pt>
    <dgm:pt modelId="{79D341F5-67A0-4BF2-B8D0-F7F5F88EFAEA}" type="parTrans" cxnId="{0CF654B7-7E86-491C-80EC-5179595FC739}">
      <dgm:prSet/>
      <dgm:spPr/>
      <dgm:t>
        <a:bodyPr/>
        <a:lstStyle/>
        <a:p>
          <a:endParaRPr lang="en-US"/>
        </a:p>
      </dgm:t>
    </dgm:pt>
    <dgm:pt modelId="{0281BF8B-339B-48FF-93F1-ADD97A6CDCEF}" type="sibTrans" cxnId="{0CF654B7-7E86-491C-80EC-5179595FC739}">
      <dgm:prSet/>
      <dgm:spPr/>
      <dgm:t>
        <a:bodyPr/>
        <a:lstStyle/>
        <a:p>
          <a:endParaRPr lang="en-US"/>
        </a:p>
      </dgm:t>
    </dgm:pt>
    <dgm:pt modelId="{893371C4-EA2D-4D3C-A335-37DCB4B4136D}" type="pres">
      <dgm:prSet presAssocID="{5BF1940C-747B-4CDD-A8E1-6A5A9D95C04E}" presName="Name0" presStyleCnt="0">
        <dgm:presLayoutVars>
          <dgm:dir/>
          <dgm:resizeHandles val="exact"/>
        </dgm:presLayoutVars>
      </dgm:prSet>
      <dgm:spPr/>
      <dgm:t>
        <a:bodyPr/>
        <a:lstStyle/>
        <a:p>
          <a:endParaRPr lang="en-US"/>
        </a:p>
      </dgm:t>
    </dgm:pt>
    <dgm:pt modelId="{C81EB3C2-CDC0-4DC0-8157-930E7891BDEF}" type="pres">
      <dgm:prSet presAssocID="{D5C6D5CC-F1D0-4A9C-96D8-BCE7C0FD5AED}" presName="Name5" presStyleLbl="vennNode1" presStyleIdx="0" presStyleCnt="3">
        <dgm:presLayoutVars>
          <dgm:bulletEnabled val="1"/>
        </dgm:presLayoutVars>
      </dgm:prSet>
      <dgm:spPr/>
      <dgm:t>
        <a:bodyPr/>
        <a:lstStyle/>
        <a:p>
          <a:endParaRPr lang="en-US"/>
        </a:p>
      </dgm:t>
    </dgm:pt>
    <dgm:pt modelId="{C31FC7D3-1A7C-4EBF-9A98-380707FDB852}" type="pres">
      <dgm:prSet presAssocID="{8E700C10-3F5F-4441-BF53-361A16A9DCBF}" presName="space" presStyleCnt="0"/>
      <dgm:spPr/>
    </dgm:pt>
    <dgm:pt modelId="{8898763F-2B63-4C33-B7A0-15CD833ABF1F}" type="pres">
      <dgm:prSet presAssocID="{3D5B2581-F57A-4FF2-97FE-25B8F637E53A}" presName="Name5" presStyleLbl="vennNode1" presStyleIdx="1" presStyleCnt="3">
        <dgm:presLayoutVars>
          <dgm:bulletEnabled val="1"/>
        </dgm:presLayoutVars>
      </dgm:prSet>
      <dgm:spPr/>
      <dgm:t>
        <a:bodyPr/>
        <a:lstStyle/>
        <a:p>
          <a:endParaRPr lang="en-US"/>
        </a:p>
      </dgm:t>
    </dgm:pt>
    <dgm:pt modelId="{E41858F9-8066-4AE8-BBF4-E44159D57CF5}" type="pres">
      <dgm:prSet presAssocID="{0A071ADE-AABF-423A-94D2-50A264A87DE0}" presName="space" presStyleCnt="0"/>
      <dgm:spPr/>
    </dgm:pt>
    <dgm:pt modelId="{E8E65D21-FE4B-4B9B-B577-0B21AFA9F40D}" type="pres">
      <dgm:prSet presAssocID="{E3EE4363-7EC2-4C3A-864D-7DFA7EE9E3A3}" presName="Name5" presStyleLbl="vennNode1" presStyleIdx="2" presStyleCnt="3">
        <dgm:presLayoutVars>
          <dgm:bulletEnabled val="1"/>
        </dgm:presLayoutVars>
      </dgm:prSet>
      <dgm:spPr/>
      <dgm:t>
        <a:bodyPr/>
        <a:lstStyle/>
        <a:p>
          <a:endParaRPr lang="en-US"/>
        </a:p>
      </dgm:t>
    </dgm:pt>
  </dgm:ptLst>
  <dgm:cxnLst>
    <dgm:cxn modelId="{0CF654B7-7E86-491C-80EC-5179595FC739}" srcId="{5BF1940C-747B-4CDD-A8E1-6A5A9D95C04E}" destId="{E3EE4363-7EC2-4C3A-864D-7DFA7EE9E3A3}" srcOrd="2" destOrd="0" parTransId="{79D341F5-67A0-4BF2-B8D0-F7F5F88EFAEA}" sibTransId="{0281BF8B-339B-48FF-93F1-ADD97A6CDCEF}"/>
    <dgm:cxn modelId="{448826E2-E0AD-4066-AACD-9E0B64F8467D}" type="presOf" srcId="{E3EE4363-7EC2-4C3A-864D-7DFA7EE9E3A3}" destId="{E8E65D21-FE4B-4B9B-B577-0B21AFA9F40D}" srcOrd="0" destOrd="0" presId="urn:microsoft.com/office/officeart/2005/8/layout/venn3"/>
    <dgm:cxn modelId="{BFCC18E7-8E15-4AC1-A96E-4A6B0F0493F4}" type="presOf" srcId="{5BF1940C-747B-4CDD-A8E1-6A5A9D95C04E}" destId="{893371C4-EA2D-4D3C-A335-37DCB4B4136D}" srcOrd="0" destOrd="0" presId="urn:microsoft.com/office/officeart/2005/8/layout/venn3"/>
    <dgm:cxn modelId="{AEC3DBD0-1D4B-4DEF-BD21-4E6814423DAF}" type="presOf" srcId="{3D5B2581-F57A-4FF2-97FE-25B8F637E53A}" destId="{8898763F-2B63-4C33-B7A0-15CD833ABF1F}" srcOrd="0" destOrd="0" presId="urn:microsoft.com/office/officeart/2005/8/layout/venn3"/>
    <dgm:cxn modelId="{730A17C1-42EC-4BC7-87EB-6197E1C26B76}" srcId="{5BF1940C-747B-4CDD-A8E1-6A5A9D95C04E}" destId="{D5C6D5CC-F1D0-4A9C-96D8-BCE7C0FD5AED}" srcOrd="0" destOrd="0" parTransId="{4F0AFBBF-DDFA-4CDF-B5D7-5299A9F82421}" sibTransId="{8E700C10-3F5F-4441-BF53-361A16A9DCBF}"/>
    <dgm:cxn modelId="{9BD74443-647E-4B90-A67C-10154F4846DA}" type="presOf" srcId="{D5C6D5CC-F1D0-4A9C-96D8-BCE7C0FD5AED}" destId="{C81EB3C2-CDC0-4DC0-8157-930E7891BDEF}" srcOrd="0" destOrd="0" presId="urn:microsoft.com/office/officeart/2005/8/layout/venn3"/>
    <dgm:cxn modelId="{BB632538-3F26-4D77-9EDF-DA36CFE45FCE}" srcId="{5BF1940C-747B-4CDD-A8E1-6A5A9D95C04E}" destId="{3D5B2581-F57A-4FF2-97FE-25B8F637E53A}" srcOrd="1" destOrd="0" parTransId="{989C39E1-77CB-4F4B-85DC-2207B9739D38}" sibTransId="{0A071ADE-AABF-423A-94D2-50A264A87DE0}"/>
    <dgm:cxn modelId="{83B5A8A2-49D7-46D1-AEB0-7B8FB4C239C2}" type="presParOf" srcId="{893371C4-EA2D-4D3C-A335-37DCB4B4136D}" destId="{C81EB3C2-CDC0-4DC0-8157-930E7891BDEF}" srcOrd="0" destOrd="0" presId="urn:microsoft.com/office/officeart/2005/8/layout/venn3"/>
    <dgm:cxn modelId="{FB020C5C-1130-45F7-9800-1190689DC4C1}" type="presParOf" srcId="{893371C4-EA2D-4D3C-A335-37DCB4B4136D}" destId="{C31FC7D3-1A7C-4EBF-9A98-380707FDB852}" srcOrd="1" destOrd="0" presId="urn:microsoft.com/office/officeart/2005/8/layout/venn3"/>
    <dgm:cxn modelId="{8D36D56F-71FF-476B-88EF-DA35AE97BA3F}" type="presParOf" srcId="{893371C4-EA2D-4D3C-A335-37DCB4B4136D}" destId="{8898763F-2B63-4C33-B7A0-15CD833ABF1F}" srcOrd="2" destOrd="0" presId="urn:microsoft.com/office/officeart/2005/8/layout/venn3"/>
    <dgm:cxn modelId="{219537BE-8B1E-4EC9-9823-15CFC892A780}" type="presParOf" srcId="{893371C4-EA2D-4D3C-A335-37DCB4B4136D}" destId="{E41858F9-8066-4AE8-BBF4-E44159D57CF5}" srcOrd="3" destOrd="0" presId="urn:microsoft.com/office/officeart/2005/8/layout/venn3"/>
    <dgm:cxn modelId="{A36F5E6F-FEB3-49D7-A6C7-4A7BECF04942}" type="presParOf" srcId="{893371C4-EA2D-4D3C-A335-37DCB4B4136D}" destId="{E8E65D21-FE4B-4B9B-B577-0B21AFA9F40D}"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BF1940C-747B-4CDD-A8E1-6A5A9D95C04E}" type="doc">
      <dgm:prSet loTypeId="urn:microsoft.com/office/officeart/2005/8/layout/venn3" loCatId="relationship" qsTypeId="urn:microsoft.com/office/officeart/2005/8/quickstyle/3d3" qsCatId="3D" csTypeId="urn:microsoft.com/office/officeart/2005/8/colors/accent1_3" csCatId="accent1" phldr="1"/>
      <dgm:spPr/>
      <dgm:t>
        <a:bodyPr/>
        <a:lstStyle/>
        <a:p>
          <a:endParaRPr lang="en-US"/>
        </a:p>
      </dgm:t>
    </dgm:pt>
    <dgm:pt modelId="{D5C6D5CC-F1D0-4A9C-96D8-BCE7C0FD5AED}">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شافعي</a:t>
          </a:r>
          <a:endParaRPr lang="en-US" sz="1600" b="1" dirty="0">
            <a:solidFill>
              <a:schemeClr val="accent3">
                <a:lumMod val="50000"/>
              </a:schemeClr>
            </a:solidFill>
            <a:effectLst/>
          </a:endParaRPr>
        </a:p>
      </dgm:t>
    </dgm:pt>
    <dgm:pt modelId="{4F0AFBBF-DDFA-4CDF-B5D7-5299A9F82421}" type="parTrans" cxnId="{730A17C1-42EC-4BC7-87EB-6197E1C26B76}">
      <dgm:prSet/>
      <dgm:spPr/>
      <dgm:t>
        <a:bodyPr/>
        <a:lstStyle/>
        <a:p>
          <a:endParaRPr lang="en-US"/>
        </a:p>
      </dgm:t>
    </dgm:pt>
    <dgm:pt modelId="{8E700C10-3F5F-4441-BF53-361A16A9DCBF}" type="sibTrans" cxnId="{730A17C1-42EC-4BC7-87EB-6197E1C26B76}">
      <dgm:prSet/>
      <dgm:spPr/>
      <dgm:t>
        <a:bodyPr/>
        <a:lstStyle/>
        <a:p>
          <a:endParaRPr lang="en-US"/>
        </a:p>
      </dgm:t>
    </dgm:pt>
    <dgm:pt modelId="{3D5B2581-F57A-4FF2-97FE-25B8F637E53A}">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امام</a:t>
          </a:r>
          <a:endParaRPr lang="en-US" sz="1600" b="1" dirty="0">
            <a:solidFill>
              <a:schemeClr val="accent3">
                <a:lumMod val="50000"/>
              </a:schemeClr>
            </a:solidFill>
          </a:endParaRPr>
        </a:p>
      </dgm:t>
    </dgm:pt>
    <dgm:pt modelId="{989C39E1-77CB-4F4B-85DC-2207B9739D38}" type="parTrans" cxnId="{BB632538-3F26-4D77-9EDF-DA36CFE45FCE}">
      <dgm:prSet/>
      <dgm:spPr/>
      <dgm:t>
        <a:bodyPr/>
        <a:lstStyle/>
        <a:p>
          <a:endParaRPr lang="en-US"/>
        </a:p>
      </dgm:t>
    </dgm:pt>
    <dgm:pt modelId="{0A071ADE-AABF-423A-94D2-50A264A87DE0}" type="sibTrans" cxnId="{BB632538-3F26-4D77-9EDF-DA36CFE45FCE}">
      <dgm:prSet/>
      <dgm:spPr/>
      <dgm:t>
        <a:bodyPr/>
        <a:lstStyle/>
        <a:p>
          <a:endParaRPr lang="en-US"/>
        </a:p>
      </dgm:t>
    </dgm:pt>
    <dgm:pt modelId="{E3EE4363-7EC2-4C3A-864D-7DFA7EE9E3A3}">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مذهب</a:t>
          </a:r>
          <a:endParaRPr lang="en-US" sz="1600" b="1" dirty="0">
            <a:solidFill>
              <a:schemeClr val="accent3">
                <a:lumMod val="50000"/>
              </a:schemeClr>
            </a:solidFill>
          </a:endParaRPr>
        </a:p>
      </dgm:t>
    </dgm:pt>
    <dgm:pt modelId="{79D341F5-67A0-4BF2-B8D0-F7F5F88EFAEA}" type="parTrans" cxnId="{0CF654B7-7E86-491C-80EC-5179595FC739}">
      <dgm:prSet/>
      <dgm:spPr/>
      <dgm:t>
        <a:bodyPr/>
        <a:lstStyle/>
        <a:p>
          <a:endParaRPr lang="en-US"/>
        </a:p>
      </dgm:t>
    </dgm:pt>
    <dgm:pt modelId="{0281BF8B-339B-48FF-93F1-ADD97A6CDCEF}" type="sibTrans" cxnId="{0CF654B7-7E86-491C-80EC-5179595FC739}">
      <dgm:prSet/>
      <dgm:spPr/>
      <dgm:t>
        <a:bodyPr/>
        <a:lstStyle/>
        <a:p>
          <a:endParaRPr lang="en-US"/>
        </a:p>
      </dgm:t>
    </dgm:pt>
    <dgm:pt modelId="{893371C4-EA2D-4D3C-A335-37DCB4B4136D}" type="pres">
      <dgm:prSet presAssocID="{5BF1940C-747B-4CDD-A8E1-6A5A9D95C04E}" presName="Name0" presStyleCnt="0">
        <dgm:presLayoutVars>
          <dgm:dir/>
          <dgm:resizeHandles val="exact"/>
        </dgm:presLayoutVars>
      </dgm:prSet>
      <dgm:spPr/>
      <dgm:t>
        <a:bodyPr/>
        <a:lstStyle/>
        <a:p>
          <a:endParaRPr lang="en-US"/>
        </a:p>
      </dgm:t>
    </dgm:pt>
    <dgm:pt modelId="{C81EB3C2-CDC0-4DC0-8157-930E7891BDEF}" type="pres">
      <dgm:prSet presAssocID="{D5C6D5CC-F1D0-4A9C-96D8-BCE7C0FD5AED}" presName="Name5" presStyleLbl="vennNode1" presStyleIdx="0" presStyleCnt="3">
        <dgm:presLayoutVars>
          <dgm:bulletEnabled val="1"/>
        </dgm:presLayoutVars>
      </dgm:prSet>
      <dgm:spPr/>
      <dgm:t>
        <a:bodyPr/>
        <a:lstStyle/>
        <a:p>
          <a:endParaRPr lang="en-US"/>
        </a:p>
      </dgm:t>
    </dgm:pt>
    <dgm:pt modelId="{C31FC7D3-1A7C-4EBF-9A98-380707FDB852}" type="pres">
      <dgm:prSet presAssocID="{8E700C10-3F5F-4441-BF53-361A16A9DCBF}" presName="space" presStyleCnt="0"/>
      <dgm:spPr/>
    </dgm:pt>
    <dgm:pt modelId="{8898763F-2B63-4C33-B7A0-15CD833ABF1F}" type="pres">
      <dgm:prSet presAssocID="{3D5B2581-F57A-4FF2-97FE-25B8F637E53A}" presName="Name5" presStyleLbl="vennNode1" presStyleIdx="1" presStyleCnt="3">
        <dgm:presLayoutVars>
          <dgm:bulletEnabled val="1"/>
        </dgm:presLayoutVars>
      </dgm:prSet>
      <dgm:spPr/>
      <dgm:t>
        <a:bodyPr/>
        <a:lstStyle/>
        <a:p>
          <a:endParaRPr lang="en-US"/>
        </a:p>
      </dgm:t>
    </dgm:pt>
    <dgm:pt modelId="{E41858F9-8066-4AE8-BBF4-E44159D57CF5}" type="pres">
      <dgm:prSet presAssocID="{0A071ADE-AABF-423A-94D2-50A264A87DE0}" presName="space" presStyleCnt="0"/>
      <dgm:spPr/>
    </dgm:pt>
    <dgm:pt modelId="{E8E65D21-FE4B-4B9B-B577-0B21AFA9F40D}" type="pres">
      <dgm:prSet presAssocID="{E3EE4363-7EC2-4C3A-864D-7DFA7EE9E3A3}" presName="Name5" presStyleLbl="vennNode1" presStyleIdx="2" presStyleCnt="3">
        <dgm:presLayoutVars>
          <dgm:bulletEnabled val="1"/>
        </dgm:presLayoutVars>
      </dgm:prSet>
      <dgm:spPr/>
      <dgm:t>
        <a:bodyPr/>
        <a:lstStyle/>
        <a:p>
          <a:endParaRPr lang="en-US"/>
        </a:p>
      </dgm:t>
    </dgm:pt>
  </dgm:ptLst>
  <dgm:cxnLst>
    <dgm:cxn modelId="{0CF654B7-7E86-491C-80EC-5179595FC739}" srcId="{5BF1940C-747B-4CDD-A8E1-6A5A9D95C04E}" destId="{E3EE4363-7EC2-4C3A-864D-7DFA7EE9E3A3}" srcOrd="2" destOrd="0" parTransId="{79D341F5-67A0-4BF2-B8D0-F7F5F88EFAEA}" sibTransId="{0281BF8B-339B-48FF-93F1-ADD97A6CDCEF}"/>
    <dgm:cxn modelId="{730A17C1-42EC-4BC7-87EB-6197E1C26B76}" srcId="{5BF1940C-747B-4CDD-A8E1-6A5A9D95C04E}" destId="{D5C6D5CC-F1D0-4A9C-96D8-BCE7C0FD5AED}" srcOrd="0" destOrd="0" parTransId="{4F0AFBBF-DDFA-4CDF-B5D7-5299A9F82421}" sibTransId="{8E700C10-3F5F-4441-BF53-361A16A9DCBF}"/>
    <dgm:cxn modelId="{10DC506C-6DB6-4E84-B99A-781775DD179F}" type="presOf" srcId="{3D5B2581-F57A-4FF2-97FE-25B8F637E53A}" destId="{8898763F-2B63-4C33-B7A0-15CD833ABF1F}" srcOrd="0" destOrd="0" presId="urn:microsoft.com/office/officeart/2005/8/layout/venn3"/>
    <dgm:cxn modelId="{9FCCF16B-AC18-42FE-A90C-86D35D463DAB}" type="presOf" srcId="{5BF1940C-747B-4CDD-A8E1-6A5A9D95C04E}" destId="{893371C4-EA2D-4D3C-A335-37DCB4B4136D}" srcOrd="0" destOrd="0" presId="urn:microsoft.com/office/officeart/2005/8/layout/venn3"/>
    <dgm:cxn modelId="{A3370F84-527C-4856-9DB8-7E2E1305E3AB}" type="presOf" srcId="{D5C6D5CC-F1D0-4A9C-96D8-BCE7C0FD5AED}" destId="{C81EB3C2-CDC0-4DC0-8157-930E7891BDEF}" srcOrd="0" destOrd="0" presId="urn:microsoft.com/office/officeart/2005/8/layout/venn3"/>
    <dgm:cxn modelId="{BB632538-3F26-4D77-9EDF-DA36CFE45FCE}" srcId="{5BF1940C-747B-4CDD-A8E1-6A5A9D95C04E}" destId="{3D5B2581-F57A-4FF2-97FE-25B8F637E53A}" srcOrd="1" destOrd="0" parTransId="{989C39E1-77CB-4F4B-85DC-2207B9739D38}" sibTransId="{0A071ADE-AABF-423A-94D2-50A264A87DE0}"/>
    <dgm:cxn modelId="{31AF28B3-0B47-463A-89AC-1B6BB22082D4}" type="presOf" srcId="{E3EE4363-7EC2-4C3A-864D-7DFA7EE9E3A3}" destId="{E8E65D21-FE4B-4B9B-B577-0B21AFA9F40D}" srcOrd="0" destOrd="0" presId="urn:microsoft.com/office/officeart/2005/8/layout/venn3"/>
    <dgm:cxn modelId="{A797FA49-1008-4E7D-B5F1-8C01B8245FEC}" type="presParOf" srcId="{893371C4-EA2D-4D3C-A335-37DCB4B4136D}" destId="{C81EB3C2-CDC0-4DC0-8157-930E7891BDEF}" srcOrd="0" destOrd="0" presId="urn:microsoft.com/office/officeart/2005/8/layout/venn3"/>
    <dgm:cxn modelId="{E56D06B9-78BF-4FD0-97A4-007A34DC0EBD}" type="presParOf" srcId="{893371C4-EA2D-4D3C-A335-37DCB4B4136D}" destId="{C31FC7D3-1A7C-4EBF-9A98-380707FDB852}" srcOrd="1" destOrd="0" presId="urn:microsoft.com/office/officeart/2005/8/layout/venn3"/>
    <dgm:cxn modelId="{C0415B4E-6D2E-437F-8F4B-53753BFFFAB4}" type="presParOf" srcId="{893371C4-EA2D-4D3C-A335-37DCB4B4136D}" destId="{8898763F-2B63-4C33-B7A0-15CD833ABF1F}" srcOrd="2" destOrd="0" presId="urn:microsoft.com/office/officeart/2005/8/layout/venn3"/>
    <dgm:cxn modelId="{2A3F8828-F788-48FF-BABB-5C26249DC5BE}" type="presParOf" srcId="{893371C4-EA2D-4D3C-A335-37DCB4B4136D}" destId="{E41858F9-8066-4AE8-BBF4-E44159D57CF5}" srcOrd="3" destOrd="0" presId="urn:microsoft.com/office/officeart/2005/8/layout/venn3"/>
    <dgm:cxn modelId="{5A7D15AE-8362-4D25-9C05-FA35B7845EA2}" type="presParOf" srcId="{893371C4-EA2D-4D3C-A335-37DCB4B4136D}" destId="{E8E65D21-FE4B-4B9B-B577-0B21AFA9F40D}"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BF1940C-747B-4CDD-A8E1-6A5A9D95C04E}" type="doc">
      <dgm:prSet loTypeId="urn:microsoft.com/office/officeart/2005/8/layout/venn3" loCatId="relationship" qsTypeId="urn:microsoft.com/office/officeart/2005/8/quickstyle/3d3" qsCatId="3D" csTypeId="urn:microsoft.com/office/officeart/2005/8/colors/accent1_3" csCatId="accent1" phldr="1"/>
      <dgm:spPr/>
      <dgm:t>
        <a:bodyPr/>
        <a:lstStyle/>
        <a:p>
          <a:endParaRPr lang="en-US"/>
        </a:p>
      </dgm:t>
    </dgm:pt>
    <dgm:pt modelId="{D5C6D5CC-F1D0-4A9C-96D8-BCE7C0FD5AED}">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احمد</a:t>
          </a:r>
          <a:endParaRPr lang="en-US" sz="1600" b="1" dirty="0">
            <a:solidFill>
              <a:schemeClr val="accent3">
                <a:lumMod val="50000"/>
              </a:schemeClr>
            </a:solidFill>
            <a:effectLst/>
          </a:endParaRPr>
        </a:p>
      </dgm:t>
    </dgm:pt>
    <dgm:pt modelId="{4F0AFBBF-DDFA-4CDF-B5D7-5299A9F82421}" type="parTrans" cxnId="{730A17C1-42EC-4BC7-87EB-6197E1C26B76}">
      <dgm:prSet/>
      <dgm:spPr/>
      <dgm:t>
        <a:bodyPr/>
        <a:lstStyle/>
        <a:p>
          <a:endParaRPr lang="en-US"/>
        </a:p>
      </dgm:t>
    </dgm:pt>
    <dgm:pt modelId="{8E700C10-3F5F-4441-BF53-361A16A9DCBF}" type="sibTrans" cxnId="{730A17C1-42EC-4BC7-87EB-6197E1C26B76}">
      <dgm:prSet/>
      <dgm:spPr/>
      <dgm:t>
        <a:bodyPr/>
        <a:lstStyle/>
        <a:p>
          <a:endParaRPr lang="en-US"/>
        </a:p>
      </dgm:t>
    </dgm:pt>
    <dgm:pt modelId="{3D5B2581-F57A-4FF2-97FE-25B8F637E53A}">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امام</a:t>
          </a:r>
          <a:endParaRPr lang="en-US" sz="1600" b="1" dirty="0">
            <a:solidFill>
              <a:schemeClr val="accent3">
                <a:lumMod val="50000"/>
              </a:schemeClr>
            </a:solidFill>
          </a:endParaRPr>
        </a:p>
      </dgm:t>
    </dgm:pt>
    <dgm:pt modelId="{989C39E1-77CB-4F4B-85DC-2207B9739D38}" type="parTrans" cxnId="{BB632538-3F26-4D77-9EDF-DA36CFE45FCE}">
      <dgm:prSet/>
      <dgm:spPr/>
      <dgm:t>
        <a:bodyPr/>
        <a:lstStyle/>
        <a:p>
          <a:endParaRPr lang="en-US"/>
        </a:p>
      </dgm:t>
    </dgm:pt>
    <dgm:pt modelId="{0A071ADE-AABF-423A-94D2-50A264A87DE0}" type="sibTrans" cxnId="{BB632538-3F26-4D77-9EDF-DA36CFE45FCE}">
      <dgm:prSet/>
      <dgm:spPr/>
      <dgm:t>
        <a:bodyPr/>
        <a:lstStyle/>
        <a:p>
          <a:endParaRPr lang="en-US"/>
        </a:p>
      </dgm:t>
    </dgm:pt>
    <dgm:pt modelId="{E3EE4363-7EC2-4C3A-864D-7DFA7EE9E3A3}">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مذهب</a:t>
          </a:r>
          <a:endParaRPr lang="en-US" sz="1600" b="1" dirty="0">
            <a:solidFill>
              <a:schemeClr val="accent3">
                <a:lumMod val="50000"/>
              </a:schemeClr>
            </a:solidFill>
          </a:endParaRPr>
        </a:p>
      </dgm:t>
    </dgm:pt>
    <dgm:pt modelId="{79D341F5-67A0-4BF2-B8D0-F7F5F88EFAEA}" type="parTrans" cxnId="{0CF654B7-7E86-491C-80EC-5179595FC739}">
      <dgm:prSet/>
      <dgm:spPr/>
      <dgm:t>
        <a:bodyPr/>
        <a:lstStyle/>
        <a:p>
          <a:endParaRPr lang="en-US"/>
        </a:p>
      </dgm:t>
    </dgm:pt>
    <dgm:pt modelId="{0281BF8B-339B-48FF-93F1-ADD97A6CDCEF}" type="sibTrans" cxnId="{0CF654B7-7E86-491C-80EC-5179595FC739}">
      <dgm:prSet/>
      <dgm:spPr/>
      <dgm:t>
        <a:bodyPr/>
        <a:lstStyle/>
        <a:p>
          <a:endParaRPr lang="en-US"/>
        </a:p>
      </dgm:t>
    </dgm:pt>
    <dgm:pt modelId="{893371C4-EA2D-4D3C-A335-37DCB4B4136D}" type="pres">
      <dgm:prSet presAssocID="{5BF1940C-747B-4CDD-A8E1-6A5A9D95C04E}" presName="Name0" presStyleCnt="0">
        <dgm:presLayoutVars>
          <dgm:dir/>
          <dgm:resizeHandles val="exact"/>
        </dgm:presLayoutVars>
      </dgm:prSet>
      <dgm:spPr/>
      <dgm:t>
        <a:bodyPr/>
        <a:lstStyle/>
        <a:p>
          <a:endParaRPr lang="en-US"/>
        </a:p>
      </dgm:t>
    </dgm:pt>
    <dgm:pt modelId="{C81EB3C2-CDC0-4DC0-8157-930E7891BDEF}" type="pres">
      <dgm:prSet presAssocID="{D5C6D5CC-F1D0-4A9C-96D8-BCE7C0FD5AED}" presName="Name5" presStyleLbl="vennNode1" presStyleIdx="0" presStyleCnt="3">
        <dgm:presLayoutVars>
          <dgm:bulletEnabled val="1"/>
        </dgm:presLayoutVars>
      </dgm:prSet>
      <dgm:spPr/>
      <dgm:t>
        <a:bodyPr/>
        <a:lstStyle/>
        <a:p>
          <a:endParaRPr lang="en-US"/>
        </a:p>
      </dgm:t>
    </dgm:pt>
    <dgm:pt modelId="{C31FC7D3-1A7C-4EBF-9A98-380707FDB852}" type="pres">
      <dgm:prSet presAssocID="{8E700C10-3F5F-4441-BF53-361A16A9DCBF}" presName="space" presStyleCnt="0"/>
      <dgm:spPr/>
    </dgm:pt>
    <dgm:pt modelId="{8898763F-2B63-4C33-B7A0-15CD833ABF1F}" type="pres">
      <dgm:prSet presAssocID="{3D5B2581-F57A-4FF2-97FE-25B8F637E53A}" presName="Name5" presStyleLbl="vennNode1" presStyleIdx="1" presStyleCnt="3">
        <dgm:presLayoutVars>
          <dgm:bulletEnabled val="1"/>
        </dgm:presLayoutVars>
      </dgm:prSet>
      <dgm:spPr/>
      <dgm:t>
        <a:bodyPr/>
        <a:lstStyle/>
        <a:p>
          <a:endParaRPr lang="en-US"/>
        </a:p>
      </dgm:t>
    </dgm:pt>
    <dgm:pt modelId="{E41858F9-8066-4AE8-BBF4-E44159D57CF5}" type="pres">
      <dgm:prSet presAssocID="{0A071ADE-AABF-423A-94D2-50A264A87DE0}" presName="space" presStyleCnt="0"/>
      <dgm:spPr/>
    </dgm:pt>
    <dgm:pt modelId="{E8E65D21-FE4B-4B9B-B577-0B21AFA9F40D}" type="pres">
      <dgm:prSet presAssocID="{E3EE4363-7EC2-4C3A-864D-7DFA7EE9E3A3}" presName="Name5" presStyleLbl="vennNode1" presStyleIdx="2" presStyleCnt="3">
        <dgm:presLayoutVars>
          <dgm:bulletEnabled val="1"/>
        </dgm:presLayoutVars>
      </dgm:prSet>
      <dgm:spPr/>
      <dgm:t>
        <a:bodyPr/>
        <a:lstStyle/>
        <a:p>
          <a:endParaRPr lang="en-US"/>
        </a:p>
      </dgm:t>
    </dgm:pt>
  </dgm:ptLst>
  <dgm:cxnLst>
    <dgm:cxn modelId="{0CF654B7-7E86-491C-80EC-5179595FC739}" srcId="{5BF1940C-747B-4CDD-A8E1-6A5A9D95C04E}" destId="{E3EE4363-7EC2-4C3A-864D-7DFA7EE9E3A3}" srcOrd="2" destOrd="0" parTransId="{79D341F5-67A0-4BF2-B8D0-F7F5F88EFAEA}" sibTransId="{0281BF8B-339B-48FF-93F1-ADD97A6CDCEF}"/>
    <dgm:cxn modelId="{DE556C10-E4F3-47D0-9815-141BF3B2A784}" type="presOf" srcId="{E3EE4363-7EC2-4C3A-864D-7DFA7EE9E3A3}" destId="{E8E65D21-FE4B-4B9B-B577-0B21AFA9F40D}" srcOrd="0" destOrd="0" presId="urn:microsoft.com/office/officeart/2005/8/layout/venn3"/>
    <dgm:cxn modelId="{AAD7F437-E239-44C7-BA52-1FE6D8894834}" type="presOf" srcId="{D5C6D5CC-F1D0-4A9C-96D8-BCE7C0FD5AED}" destId="{C81EB3C2-CDC0-4DC0-8157-930E7891BDEF}" srcOrd="0" destOrd="0" presId="urn:microsoft.com/office/officeart/2005/8/layout/venn3"/>
    <dgm:cxn modelId="{730A17C1-42EC-4BC7-87EB-6197E1C26B76}" srcId="{5BF1940C-747B-4CDD-A8E1-6A5A9D95C04E}" destId="{D5C6D5CC-F1D0-4A9C-96D8-BCE7C0FD5AED}" srcOrd="0" destOrd="0" parTransId="{4F0AFBBF-DDFA-4CDF-B5D7-5299A9F82421}" sibTransId="{8E700C10-3F5F-4441-BF53-361A16A9DCBF}"/>
    <dgm:cxn modelId="{20F77A16-AF75-412A-B2B6-7AD850CC9F46}" type="presOf" srcId="{5BF1940C-747B-4CDD-A8E1-6A5A9D95C04E}" destId="{893371C4-EA2D-4D3C-A335-37DCB4B4136D}" srcOrd="0" destOrd="0" presId="urn:microsoft.com/office/officeart/2005/8/layout/venn3"/>
    <dgm:cxn modelId="{06B461D1-C9DF-42F5-A91B-607A0C7F959F}" type="presOf" srcId="{3D5B2581-F57A-4FF2-97FE-25B8F637E53A}" destId="{8898763F-2B63-4C33-B7A0-15CD833ABF1F}" srcOrd="0" destOrd="0" presId="urn:microsoft.com/office/officeart/2005/8/layout/venn3"/>
    <dgm:cxn modelId="{BB632538-3F26-4D77-9EDF-DA36CFE45FCE}" srcId="{5BF1940C-747B-4CDD-A8E1-6A5A9D95C04E}" destId="{3D5B2581-F57A-4FF2-97FE-25B8F637E53A}" srcOrd="1" destOrd="0" parTransId="{989C39E1-77CB-4F4B-85DC-2207B9739D38}" sibTransId="{0A071ADE-AABF-423A-94D2-50A264A87DE0}"/>
    <dgm:cxn modelId="{1CEE55DC-BD6B-48C2-82AD-DDDB3359C266}" type="presParOf" srcId="{893371C4-EA2D-4D3C-A335-37DCB4B4136D}" destId="{C81EB3C2-CDC0-4DC0-8157-930E7891BDEF}" srcOrd="0" destOrd="0" presId="urn:microsoft.com/office/officeart/2005/8/layout/venn3"/>
    <dgm:cxn modelId="{A9D6E63D-71A3-4D31-8474-47B853623128}" type="presParOf" srcId="{893371C4-EA2D-4D3C-A335-37DCB4B4136D}" destId="{C31FC7D3-1A7C-4EBF-9A98-380707FDB852}" srcOrd="1" destOrd="0" presId="urn:microsoft.com/office/officeart/2005/8/layout/venn3"/>
    <dgm:cxn modelId="{5F05B78C-A7B8-4369-AEFD-7FFC0FD6D49B}" type="presParOf" srcId="{893371C4-EA2D-4D3C-A335-37DCB4B4136D}" destId="{8898763F-2B63-4C33-B7A0-15CD833ABF1F}" srcOrd="2" destOrd="0" presId="urn:microsoft.com/office/officeart/2005/8/layout/venn3"/>
    <dgm:cxn modelId="{BD9D5374-2C1D-41FF-8620-242FEC8B3085}" type="presParOf" srcId="{893371C4-EA2D-4D3C-A335-37DCB4B4136D}" destId="{E41858F9-8066-4AE8-BBF4-E44159D57CF5}" srcOrd="3" destOrd="0" presId="urn:microsoft.com/office/officeart/2005/8/layout/venn3"/>
    <dgm:cxn modelId="{6630D71C-FBFB-4355-B31E-E04981398D7D}" type="presParOf" srcId="{893371C4-EA2D-4D3C-A335-37DCB4B4136D}" destId="{E8E65D21-FE4B-4B9B-B577-0B21AFA9F40D}"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0DBEC4-1965-4EFA-B84C-CD5CD671A65F}">
      <dsp:nvSpPr>
        <dsp:cNvPr id="0" name=""/>
        <dsp:cNvSpPr/>
      </dsp:nvSpPr>
      <dsp:spPr>
        <a:xfrm>
          <a:off x="520952" y="963170"/>
          <a:ext cx="3989930" cy="3989930"/>
        </a:xfrm>
        <a:prstGeom prst="circularArrow">
          <a:avLst>
            <a:gd name="adj1" fmla="val 5544"/>
            <a:gd name="adj2" fmla="val 330680"/>
            <a:gd name="adj3" fmla="val 14120706"/>
            <a:gd name="adj4" fmla="val 17179512"/>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DF0EF9-D6A9-4C85-8D5C-E9BC10A3D482}">
      <dsp:nvSpPr>
        <dsp:cNvPr id="0" name=""/>
        <dsp:cNvSpPr/>
      </dsp:nvSpPr>
      <dsp:spPr>
        <a:xfrm>
          <a:off x="1724153" y="1023492"/>
          <a:ext cx="1583528" cy="704278"/>
        </a:xfrm>
        <a:prstGeom prst="roundRect">
          <a:avLst/>
        </a:prstGeom>
        <a:solidFill>
          <a:schemeClr val="accent1">
            <a:lumMod val="40000"/>
            <a:lumOff val="60000"/>
          </a:schemeClr>
        </a:solidFill>
        <a:ln w="9525" cap="flat" cmpd="sng" algn="ctr">
          <a:noFill/>
          <a:prstDash val="solid"/>
        </a:ln>
        <a:effectLst/>
        <a:scene3d>
          <a:camera prst="orthographicFront">
            <a:rot lat="0" lon="0" rev="0"/>
          </a:camera>
          <a:lightRig rig="glow" dir="t">
            <a:rot lat="0" lon="0" rev="14100000"/>
          </a:lightRig>
        </a:scene3d>
        <a:sp3d prstMaterial="softEdge">
          <a:bevelT w="127000" prst="artDeco"/>
        </a:sp3d>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a-IR" sz="2000" kern="1200" dirty="0" smtClean="0">
              <a:cs typeface="B Badr" pitchFamily="2" charset="-78"/>
            </a:rPr>
            <a:t>نتيجه قياس: حرام</a:t>
          </a:r>
          <a:endParaRPr lang="en-US" sz="2000" kern="1200" dirty="0">
            <a:cs typeface="B Badr" pitchFamily="2" charset="-78"/>
          </a:endParaRPr>
        </a:p>
      </dsp:txBody>
      <dsp:txXfrm>
        <a:off x="1758533" y="1057872"/>
        <a:ext cx="1514768" cy="635518"/>
      </dsp:txXfrm>
    </dsp:sp>
    <dsp:sp modelId="{23F33803-8A50-4420-A99A-2F9E14F88E83}">
      <dsp:nvSpPr>
        <dsp:cNvPr id="0" name=""/>
        <dsp:cNvSpPr/>
      </dsp:nvSpPr>
      <dsp:spPr>
        <a:xfrm>
          <a:off x="2747684" y="1818605"/>
          <a:ext cx="2592778" cy="1397366"/>
        </a:xfrm>
        <a:prstGeom prst="roundRect">
          <a:avLst/>
        </a:prstGeom>
        <a:solidFill>
          <a:schemeClr val="accent1">
            <a:lumMod val="40000"/>
            <a:lumOff val="60000"/>
            <a:alpha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ts val="0"/>
            </a:spcAft>
          </a:pPr>
          <a:r>
            <a:rPr lang="fa-IR" sz="1600" kern="1200" dirty="0" smtClean="0">
              <a:solidFill>
                <a:schemeClr val="tx1"/>
              </a:solidFill>
              <a:cs typeface="B Badr" pitchFamily="2" charset="-78"/>
            </a:rPr>
            <a:t>1- </a:t>
          </a:r>
          <a:r>
            <a:rPr lang="fa-IR" sz="1600" b="1" kern="1200" dirty="0" smtClean="0">
              <a:solidFill>
                <a:schemeClr val="tx1"/>
              </a:solidFill>
              <a:cs typeface="B Badr" pitchFamily="2" charset="-78"/>
            </a:rPr>
            <a:t>اصل</a:t>
          </a:r>
          <a:r>
            <a:rPr lang="fa-IR" sz="1600" kern="1200" dirty="0" smtClean="0">
              <a:solidFill>
                <a:schemeClr val="tx1"/>
              </a:solidFill>
              <a:cs typeface="B Badr" pitchFamily="2" charset="-78"/>
            </a:rPr>
            <a:t>: كه بر آن قياس گرفته مي‌شود!</a:t>
          </a:r>
          <a:r>
            <a:rPr lang="ar-SA" sz="1600" kern="1200" dirty="0" smtClean="0">
              <a:solidFill>
                <a:schemeClr val="tx1"/>
              </a:solidFill>
              <a:cs typeface="B Badr" pitchFamily="2" charset="-78"/>
            </a:rPr>
            <a:t> </a:t>
          </a:r>
        </a:p>
        <a:p>
          <a:pPr lvl="0" algn="ctr" defTabSz="711200">
            <a:lnSpc>
              <a:spcPct val="90000"/>
            </a:lnSpc>
            <a:spcBef>
              <a:spcPct val="0"/>
            </a:spcBef>
            <a:spcAft>
              <a:spcPts val="0"/>
            </a:spcAft>
          </a:pPr>
          <a:r>
            <a:rPr lang="fa-IR" sz="1600" b="1" kern="1200" dirty="0" smtClean="0">
              <a:solidFill>
                <a:schemeClr val="tx1"/>
              </a:solidFill>
              <a:cs typeface="B Badr" pitchFamily="2" charset="-78"/>
            </a:rPr>
            <a:t>به عنوان مثال: مشروب</a:t>
          </a:r>
          <a:endParaRPr lang="en-US" sz="1600" b="1" kern="1200" dirty="0">
            <a:solidFill>
              <a:schemeClr val="tx1"/>
            </a:solidFill>
            <a:cs typeface="B Badr" pitchFamily="2" charset="-78"/>
          </a:endParaRPr>
        </a:p>
      </dsp:txBody>
      <dsp:txXfrm>
        <a:off x="2815898" y="1886819"/>
        <a:ext cx="2456350" cy="1260938"/>
      </dsp:txXfrm>
    </dsp:sp>
    <dsp:sp modelId="{A6913288-8858-4F8F-AA3D-C774A4E08054}">
      <dsp:nvSpPr>
        <dsp:cNvPr id="0" name=""/>
        <dsp:cNvSpPr/>
      </dsp:nvSpPr>
      <dsp:spPr>
        <a:xfrm>
          <a:off x="2648990" y="3830058"/>
          <a:ext cx="2239118" cy="1336937"/>
        </a:xfrm>
        <a:prstGeom prst="roundRect">
          <a:avLst/>
        </a:prstGeom>
        <a:solidFill>
          <a:schemeClr val="accent1">
            <a:lumMod val="20000"/>
            <a:lumOff val="80000"/>
            <a:alpha val="7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ts val="0"/>
            </a:spcAft>
          </a:pPr>
          <a:r>
            <a:rPr lang="fa-IR" sz="1600" kern="1200" dirty="0" smtClean="0">
              <a:solidFill>
                <a:schemeClr val="tx1"/>
              </a:solidFill>
              <a:cs typeface="B Badr" pitchFamily="2" charset="-78"/>
            </a:rPr>
            <a:t>2- </a:t>
          </a:r>
          <a:r>
            <a:rPr lang="fa-IR" sz="1600" b="1" kern="1200" dirty="0" smtClean="0">
              <a:solidFill>
                <a:schemeClr val="tx1"/>
              </a:solidFill>
              <a:cs typeface="B Badr" pitchFamily="2" charset="-78"/>
            </a:rPr>
            <a:t>فرع</a:t>
          </a:r>
          <a:r>
            <a:rPr lang="fa-IR" sz="1600" kern="1200" dirty="0" smtClean="0">
              <a:solidFill>
                <a:schemeClr val="tx1"/>
              </a:solidFill>
              <a:cs typeface="B Badr" pitchFamily="2" charset="-78"/>
            </a:rPr>
            <a:t>: كه مي‌خواهيم حكم آن را بدانيم!</a:t>
          </a:r>
        </a:p>
        <a:p>
          <a:pPr lvl="0" algn="ctr" defTabSz="711200">
            <a:lnSpc>
              <a:spcPct val="90000"/>
            </a:lnSpc>
            <a:spcBef>
              <a:spcPct val="0"/>
            </a:spcBef>
            <a:spcAft>
              <a:spcPts val="0"/>
            </a:spcAft>
          </a:pPr>
          <a:r>
            <a:rPr lang="fa-IR" sz="1600" b="1" kern="1200" dirty="0" smtClean="0">
              <a:solidFill>
                <a:schemeClr val="tx1"/>
              </a:solidFill>
              <a:cs typeface="B Badr" pitchFamily="2" charset="-78"/>
            </a:rPr>
            <a:t>مثال: نبيذ </a:t>
          </a:r>
          <a:endParaRPr lang="en-US" sz="1600" b="1" kern="1200" dirty="0">
            <a:solidFill>
              <a:schemeClr val="tx1"/>
            </a:solidFill>
            <a:cs typeface="B Badr" pitchFamily="2" charset="-78"/>
          </a:endParaRPr>
        </a:p>
      </dsp:txBody>
      <dsp:txXfrm>
        <a:off x="2714254" y="3895322"/>
        <a:ext cx="2108590" cy="1206409"/>
      </dsp:txXfrm>
    </dsp:sp>
    <dsp:sp modelId="{D6836A14-A19C-4C3D-80BF-C9B9FB2EBF06}">
      <dsp:nvSpPr>
        <dsp:cNvPr id="0" name=""/>
        <dsp:cNvSpPr/>
      </dsp:nvSpPr>
      <dsp:spPr>
        <a:xfrm>
          <a:off x="109053" y="3827996"/>
          <a:ext cx="2304890" cy="1276634"/>
        </a:xfrm>
        <a:prstGeom prst="roundRect">
          <a:avLst/>
        </a:prstGeom>
        <a:solidFill>
          <a:schemeClr val="accent1">
            <a:lumMod val="20000"/>
            <a:lumOff val="80000"/>
            <a:alpha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1">
            <a:lnSpc>
              <a:spcPct val="90000"/>
            </a:lnSpc>
            <a:spcBef>
              <a:spcPct val="0"/>
            </a:spcBef>
            <a:spcAft>
              <a:spcPct val="35000"/>
            </a:spcAft>
          </a:pPr>
          <a:r>
            <a:rPr lang="fa-IR" sz="1600" kern="1200" dirty="0" smtClean="0">
              <a:solidFill>
                <a:schemeClr val="tx1"/>
              </a:solidFill>
              <a:cs typeface="B Badr" pitchFamily="2" charset="-78"/>
            </a:rPr>
            <a:t>3- حكم شرعي اصل!</a:t>
          </a:r>
        </a:p>
        <a:p>
          <a:pPr lvl="0" algn="ctr" defTabSz="711200" rtl="1">
            <a:lnSpc>
              <a:spcPct val="90000"/>
            </a:lnSpc>
            <a:spcBef>
              <a:spcPct val="0"/>
            </a:spcBef>
            <a:spcAft>
              <a:spcPct val="35000"/>
            </a:spcAft>
          </a:pPr>
          <a:r>
            <a:rPr lang="fa-IR" sz="1600" b="1" kern="1200" dirty="0" smtClean="0">
              <a:solidFill>
                <a:schemeClr val="tx1"/>
              </a:solidFill>
              <a:cs typeface="B Badr" pitchFamily="2" charset="-78"/>
            </a:rPr>
            <a:t>حرام</a:t>
          </a:r>
          <a:endParaRPr lang="en-US" sz="1600" b="1" kern="1200" dirty="0">
            <a:solidFill>
              <a:schemeClr val="tx1"/>
            </a:solidFill>
            <a:cs typeface="B Badr" pitchFamily="2" charset="-78"/>
          </a:endParaRPr>
        </a:p>
      </dsp:txBody>
      <dsp:txXfrm>
        <a:off x="171373" y="3890316"/>
        <a:ext cx="2180250" cy="1151994"/>
      </dsp:txXfrm>
    </dsp:sp>
    <dsp:sp modelId="{E09828FA-6303-46D7-A4B5-E5F4D8BF9A83}">
      <dsp:nvSpPr>
        <dsp:cNvPr id="0" name=""/>
        <dsp:cNvSpPr/>
      </dsp:nvSpPr>
      <dsp:spPr>
        <a:xfrm>
          <a:off x="-387495" y="1884379"/>
          <a:ext cx="2570451" cy="1333868"/>
        </a:xfrm>
        <a:prstGeom prst="roundRect">
          <a:avLst/>
        </a:prstGeom>
        <a:solidFill>
          <a:schemeClr val="accent1">
            <a:lumMod val="40000"/>
            <a:lumOff val="6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1">
            <a:lnSpc>
              <a:spcPct val="90000"/>
            </a:lnSpc>
            <a:spcBef>
              <a:spcPct val="0"/>
            </a:spcBef>
            <a:spcAft>
              <a:spcPts val="0"/>
            </a:spcAft>
          </a:pPr>
          <a:r>
            <a:rPr lang="fa-IR" sz="1600" kern="1200" dirty="0" smtClean="0">
              <a:solidFill>
                <a:schemeClr val="tx1"/>
              </a:solidFill>
              <a:cs typeface="B Badr" pitchFamily="2" charset="-78"/>
            </a:rPr>
            <a:t>4- علّت حكم يا علّت تحريم؟</a:t>
          </a:r>
        </a:p>
        <a:p>
          <a:pPr lvl="0" algn="ctr" defTabSz="711200" rtl="1">
            <a:lnSpc>
              <a:spcPct val="90000"/>
            </a:lnSpc>
            <a:spcBef>
              <a:spcPct val="0"/>
            </a:spcBef>
            <a:spcAft>
              <a:spcPts val="0"/>
            </a:spcAft>
          </a:pPr>
          <a:r>
            <a:rPr lang="fa-IR" sz="1600" b="1" kern="1200" dirty="0" smtClean="0">
              <a:solidFill>
                <a:schemeClr val="tx1"/>
              </a:solidFill>
              <a:cs typeface="B Badr" pitchFamily="2" charset="-78"/>
            </a:rPr>
            <a:t>مست‌كردن</a:t>
          </a:r>
          <a:endParaRPr lang="en-US" sz="1600" b="1" kern="1200" dirty="0">
            <a:solidFill>
              <a:schemeClr val="tx1"/>
            </a:solidFill>
            <a:cs typeface="B Badr" pitchFamily="2" charset="-78"/>
          </a:endParaRPr>
        </a:p>
      </dsp:txBody>
      <dsp:txXfrm>
        <a:off x="-322381" y="1949493"/>
        <a:ext cx="2440223" cy="12036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عنصر نائب للتاريخ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20472B4-E90C-4FC1-91C7-5D7835F4CA8B}" type="datetimeFigureOut">
              <a:rPr lang="en-US" smtClean="0"/>
              <a:pPr/>
              <a:t>9/16/2012</a:t>
            </a:fld>
            <a:endParaRPr lang="en-US"/>
          </a:p>
        </p:txBody>
      </p:sp>
      <p:sp>
        <p:nvSpPr>
          <p:cNvPr id="4" name="عنصر نائب للتذييل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عنصر نائب لرقم الشريحة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EC319815-5988-42B9-B392-7537F0E75D22}" type="slidenum">
              <a:rPr lang="en-US" smtClean="0"/>
              <a:pPr/>
              <a:t>‹#›</a:t>
            </a:fld>
            <a:endParaRPr lang="en-US"/>
          </a:p>
        </p:txBody>
      </p:sp>
    </p:spTree>
    <p:extLst>
      <p:ext uri="{BB962C8B-B14F-4D97-AF65-F5344CB8AC3E}">
        <p14:creationId xmlns:p14="http://schemas.microsoft.com/office/powerpoint/2010/main" val="326144690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1" y="6218863"/>
            <a:ext cx="686331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514350" y="2336802"/>
            <a:ext cx="5829300" cy="243968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14350" y="4815476"/>
            <a:ext cx="5829300" cy="1599605"/>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2824" y="6604000"/>
            <a:ext cx="6860824" cy="2549451"/>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pPr>
              <a:defRPr/>
            </a:pPr>
            <a:fld id="{672074AB-B719-4E6B-ACB3-A7EBAC81C340}" type="datetimeFigureOut">
              <a:rPr lang="ar-SA" smtClean="0"/>
              <a:pPr>
                <a:defRPr/>
              </a:pPr>
              <a:t>01/11/1433</a:t>
            </a:fld>
            <a:endParaRPr lang="ar-SA" dirty="0"/>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pPr>
              <a:defRPr/>
            </a:pPr>
            <a:endParaRPr lang="ar-SA" dirty="0"/>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pPr>
              <a:defRPr/>
            </a:pPr>
            <a:fld id="{9F070CC4-5904-416A-96EA-765549AEC41C}" type="slidenum">
              <a:rPr lang="ar-SA" smtClean="0"/>
              <a:pPr>
                <a:defRPr/>
              </a:pPr>
              <a:t>‹#›</a:t>
            </a:fld>
            <a:endParaRPr lang="ar-S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342900" y="1975106"/>
            <a:ext cx="6172200" cy="584809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a:defRPr/>
            </a:pPr>
            <a:fld id="{E094DF00-4697-47E8-8810-F76CCDAFE3A2}" type="datetimeFigureOut">
              <a:rPr lang="ar-SA" smtClean="0"/>
              <a:pPr>
                <a:defRPr/>
              </a:pPr>
              <a:t>01/11/1433</a:t>
            </a:fld>
            <a:endParaRPr lang="ar-SA" dirty="0"/>
          </a:p>
        </p:txBody>
      </p:sp>
      <p:sp>
        <p:nvSpPr>
          <p:cNvPr id="5" name="عنصر نائب للتذييل 4"/>
          <p:cNvSpPr>
            <a:spLocks noGrp="1"/>
          </p:cNvSpPr>
          <p:nvPr>
            <p:ph type="ftr" sz="quarter" idx="11"/>
          </p:nvPr>
        </p:nvSpPr>
        <p:spPr/>
        <p:txBody>
          <a:bodyPr/>
          <a:lstStyle>
            <a:extLst/>
          </a:lstStyle>
          <a:p>
            <a:pPr>
              <a:defRPr/>
            </a:pPr>
            <a:endParaRPr lang="ar-SA" dirty="0"/>
          </a:p>
        </p:txBody>
      </p:sp>
      <p:sp>
        <p:nvSpPr>
          <p:cNvPr id="6" name="عنصر نائب لرقم الشريحة 5"/>
          <p:cNvSpPr>
            <a:spLocks noGrp="1"/>
          </p:cNvSpPr>
          <p:nvPr>
            <p:ph type="sldNum" sz="quarter" idx="12"/>
          </p:nvPr>
        </p:nvSpPr>
        <p:spPr/>
        <p:txBody>
          <a:bodyPr/>
          <a:lstStyle>
            <a:extLst/>
          </a:lstStyle>
          <a:p>
            <a:pPr>
              <a:defRPr/>
            </a:pPr>
            <a:fld id="{479BB756-7762-452F-A2DB-C21264BD366C}" type="slidenum">
              <a:rPr lang="ar-SA" smtClean="0"/>
              <a:pPr>
                <a:defRPr/>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5133010" y="366187"/>
            <a:ext cx="1333103" cy="745701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342900" y="366188"/>
            <a:ext cx="4743450" cy="7457013"/>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a:defRPr/>
            </a:pPr>
            <a:fld id="{2980779F-04B6-4134-8C20-DA59EC6DBDD7}" type="datetimeFigureOut">
              <a:rPr lang="ar-SA" smtClean="0"/>
              <a:pPr>
                <a:defRPr/>
              </a:pPr>
              <a:t>01/11/1433</a:t>
            </a:fld>
            <a:endParaRPr lang="ar-SA" dirty="0"/>
          </a:p>
        </p:txBody>
      </p:sp>
      <p:sp>
        <p:nvSpPr>
          <p:cNvPr id="5" name="عنصر نائب للتذييل 4"/>
          <p:cNvSpPr>
            <a:spLocks noGrp="1"/>
          </p:cNvSpPr>
          <p:nvPr>
            <p:ph type="ftr" sz="quarter" idx="11"/>
          </p:nvPr>
        </p:nvSpPr>
        <p:spPr/>
        <p:txBody>
          <a:bodyPr/>
          <a:lstStyle>
            <a:extLst/>
          </a:lstStyle>
          <a:p>
            <a:pPr>
              <a:defRPr/>
            </a:pPr>
            <a:endParaRPr lang="ar-SA" dirty="0"/>
          </a:p>
        </p:txBody>
      </p:sp>
      <p:sp>
        <p:nvSpPr>
          <p:cNvPr id="6" name="عنصر نائب لرقم الشريحة 5"/>
          <p:cNvSpPr>
            <a:spLocks noGrp="1"/>
          </p:cNvSpPr>
          <p:nvPr>
            <p:ph type="sldNum" sz="quarter" idx="12"/>
          </p:nvPr>
        </p:nvSpPr>
        <p:spPr/>
        <p:txBody>
          <a:bodyPr/>
          <a:lstStyle>
            <a:extLst/>
          </a:lstStyle>
          <a:p>
            <a:pPr>
              <a:defRPr/>
            </a:pPr>
            <a:fld id="{DEF37D0A-445D-405A-ADBB-514B1E75B4D7}" type="slidenum">
              <a:rPr lang="ar-SA" smtClean="0"/>
              <a:pPr>
                <a:defRPr/>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a:defRPr/>
            </a:pPr>
            <a:fld id="{CB054324-8A01-44C2-A0C9-048BD25E120B}" type="datetimeFigureOut">
              <a:rPr lang="ar-SA" smtClean="0"/>
              <a:pPr>
                <a:defRPr/>
              </a:pPr>
              <a:t>01/11/1433</a:t>
            </a:fld>
            <a:endParaRPr lang="ar-SA" dirty="0"/>
          </a:p>
        </p:txBody>
      </p:sp>
      <p:sp>
        <p:nvSpPr>
          <p:cNvPr id="5" name="عنصر نائب للتذييل 4"/>
          <p:cNvSpPr>
            <a:spLocks noGrp="1"/>
          </p:cNvSpPr>
          <p:nvPr>
            <p:ph type="ftr" sz="quarter" idx="11"/>
          </p:nvPr>
        </p:nvSpPr>
        <p:spPr/>
        <p:txBody>
          <a:bodyPr/>
          <a:lstStyle>
            <a:extLst/>
          </a:lstStyle>
          <a:p>
            <a:pPr>
              <a:defRPr/>
            </a:pPr>
            <a:endParaRPr lang="ar-SA" dirty="0"/>
          </a:p>
        </p:txBody>
      </p:sp>
      <p:sp>
        <p:nvSpPr>
          <p:cNvPr id="6" name="عنصر نائب لرقم الشريحة 5"/>
          <p:cNvSpPr>
            <a:spLocks noGrp="1"/>
          </p:cNvSpPr>
          <p:nvPr>
            <p:ph type="sldNum" sz="quarter" idx="12"/>
          </p:nvPr>
        </p:nvSpPr>
        <p:spPr/>
        <p:txBody>
          <a:bodyPr/>
          <a:lstStyle>
            <a:extLst/>
          </a:lstStyle>
          <a:p>
            <a:pPr>
              <a:defRPr/>
            </a:pPr>
            <a:fld id="{7FD7DDCD-46C8-4616-95DA-0F91F7D23C1D}" type="slidenum">
              <a:rPr lang="ar-SA" smtClean="0"/>
              <a:pPr>
                <a:defRPr/>
              </a:pPr>
              <a:t>‹#›</a:t>
            </a:fld>
            <a:endParaRPr lang="ar-SA" dirty="0"/>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41782" y="1412949"/>
            <a:ext cx="5829300" cy="24384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942035" y="3908949"/>
            <a:ext cx="3429000" cy="1939851"/>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pPr>
              <a:defRPr/>
            </a:pPr>
            <a:fld id="{E8501A24-F97A-43EE-94A9-08A9942C57D2}" type="datetimeFigureOut">
              <a:rPr lang="ar-SA" smtClean="0"/>
              <a:pPr>
                <a:defRPr/>
              </a:pPr>
              <a:t>01/11/1433</a:t>
            </a:fld>
            <a:endParaRPr lang="ar-SA" dirty="0"/>
          </a:p>
        </p:txBody>
      </p:sp>
      <p:sp>
        <p:nvSpPr>
          <p:cNvPr id="5" name="عنصر نائب للتذييل 4"/>
          <p:cNvSpPr>
            <a:spLocks noGrp="1"/>
          </p:cNvSpPr>
          <p:nvPr>
            <p:ph type="ftr" sz="quarter" idx="11"/>
          </p:nvPr>
        </p:nvSpPr>
        <p:spPr/>
        <p:txBody>
          <a:bodyPr/>
          <a:lstStyle>
            <a:extLst/>
          </a:lstStyle>
          <a:p>
            <a:pPr>
              <a:defRPr/>
            </a:pPr>
            <a:endParaRPr lang="ar-SA" dirty="0"/>
          </a:p>
        </p:txBody>
      </p:sp>
      <p:sp>
        <p:nvSpPr>
          <p:cNvPr id="6" name="عنصر نائب لرقم الشريحة 5"/>
          <p:cNvSpPr>
            <a:spLocks noGrp="1"/>
          </p:cNvSpPr>
          <p:nvPr>
            <p:ph type="sldNum" sz="quarter" idx="12"/>
          </p:nvPr>
        </p:nvSpPr>
        <p:spPr/>
        <p:txBody>
          <a:bodyPr/>
          <a:lstStyle>
            <a:extLst/>
          </a:lstStyle>
          <a:p>
            <a:pPr>
              <a:defRPr/>
            </a:pPr>
            <a:fld id="{71621ADA-D452-4C34-BDBA-19CE2262C126}" type="slidenum">
              <a:rPr lang="ar-SA" smtClean="0"/>
              <a:pPr>
                <a:defRPr/>
              </a:pPr>
              <a:t>‹#›</a:t>
            </a:fld>
            <a:endParaRPr lang="ar-SA" dirty="0"/>
          </a:p>
        </p:txBody>
      </p:sp>
      <p:sp>
        <p:nvSpPr>
          <p:cNvPr id="7" name="شارة رتبة 6"/>
          <p:cNvSpPr/>
          <p:nvPr/>
        </p:nvSpPr>
        <p:spPr>
          <a:xfrm>
            <a:off x="2727510" y="4007296"/>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2587698" y="4007296"/>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342900" y="1975105"/>
            <a:ext cx="3028950" cy="6034617"/>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3486150" y="1975105"/>
            <a:ext cx="3028950" cy="6034617"/>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pPr>
              <a:defRPr/>
            </a:pPr>
            <a:fld id="{136B351F-ADB2-483E-B434-3C63F28F8BB8}" type="datetimeFigureOut">
              <a:rPr lang="ar-SA" smtClean="0"/>
              <a:pPr>
                <a:defRPr/>
              </a:pPr>
              <a:t>01/11/1433</a:t>
            </a:fld>
            <a:endParaRPr lang="ar-SA" dirty="0"/>
          </a:p>
        </p:txBody>
      </p:sp>
      <p:sp>
        <p:nvSpPr>
          <p:cNvPr id="6" name="عنصر نائب للتذييل 5"/>
          <p:cNvSpPr>
            <a:spLocks noGrp="1"/>
          </p:cNvSpPr>
          <p:nvPr>
            <p:ph type="ftr" sz="quarter" idx="11"/>
          </p:nvPr>
        </p:nvSpPr>
        <p:spPr/>
        <p:txBody>
          <a:bodyPr/>
          <a:lstStyle>
            <a:extLst/>
          </a:lstStyle>
          <a:p>
            <a:pPr>
              <a:defRPr/>
            </a:pPr>
            <a:endParaRPr lang="ar-SA" dirty="0"/>
          </a:p>
        </p:txBody>
      </p:sp>
      <p:sp>
        <p:nvSpPr>
          <p:cNvPr id="7" name="عنصر نائب لرقم الشريحة 6"/>
          <p:cNvSpPr>
            <a:spLocks noGrp="1"/>
          </p:cNvSpPr>
          <p:nvPr>
            <p:ph type="sldNum" sz="quarter" idx="12"/>
          </p:nvPr>
        </p:nvSpPr>
        <p:spPr/>
        <p:txBody>
          <a:bodyPr/>
          <a:lstStyle>
            <a:extLst/>
          </a:lstStyle>
          <a:p>
            <a:pPr>
              <a:defRPr/>
            </a:pPr>
            <a:fld id="{706BB78A-A032-4618-8DD2-0D58F26F5445}" type="slidenum">
              <a:rPr lang="ar-SA" smtClean="0"/>
              <a:pPr>
                <a:defRPr/>
              </a:pPr>
              <a:t>‹#›</a:t>
            </a:fld>
            <a:endParaRPr lang="ar-SA" dirty="0"/>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342900" y="364067"/>
            <a:ext cx="6172200" cy="1524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42900" y="7213600"/>
            <a:ext cx="3030141" cy="1016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3483770" y="7213600"/>
            <a:ext cx="3031331" cy="1016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342900" y="1925726"/>
            <a:ext cx="3030141" cy="5255684"/>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3483769" y="1925726"/>
            <a:ext cx="3031331" cy="5255684"/>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pPr>
              <a:defRPr/>
            </a:pPr>
            <a:fld id="{EE746343-66FC-464B-B553-7030942FA3D7}" type="datetimeFigureOut">
              <a:rPr lang="ar-SA" smtClean="0"/>
              <a:pPr>
                <a:defRPr/>
              </a:pPr>
              <a:t>01/11/1433</a:t>
            </a:fld>
            <a:endParaRPr lang="ar-SA" dirty="0"/>
          </a:p>
        </p:txBody>
      </p:sp>
      <p:sp>
        <p:nvSpPr>
          <p:cNvPr id="8" name="عنصر نائب للتذييل 7"/>
          <p:cNvSpPr>
            <a:spLocks noGrp="1"/>
          </p:cNvSpPr>
          <p:nvPr>
            <p:ph type="ftr" sz="quarter" idx="11"/>
          </p:nvPr>
        </p:nvSpPr>
        <p:spPr/>
        <p:txBody>
          <a:bodyPr/>
          <a:lstStyle>
            <a:extLst/>
          </a:lstStyle>
          <a:p>
            <a:pPr>
              <a:defRPr/>
            </a:pPr>
            <a:endParaRPr lang="ar-SA" dirty="0"/>
          </a:p>
        </p:txBody>
      </p:sp>
      <p:sp>
        <p:nvSpPr>
          <p:cNvPr id="9" name="عنصر نائب لرقم الشريحة 8"/>
          <p:cNvSpPr>
            <a:spLocks noGrp="1"/>
          </p:cNvSpPr>
          <p:nvPr>
            <p:ph type="sldNum" sz="quarter" idx="12"/>
          </p:nvPr>
        </p:nvSpPr>
        <p:spPr/>
        <p:txBody>
          <a:bodyPr/>
          <a:lstStyle>
            <a:extLst/>
          </a:lstStyle>
          <a:p>
            <a:pPr>
              <a:defRPr/>
            </a:pPr>
            <a:fld id="{CCE15012-14E5-4F49-B5B6-EE82D3003DB4}" type="slidenum">
              <a:rPr lang="ar-SA" smtClean="0"/>
              <a:pPr>
                <a:defRPr/>
              </a:pPr>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pPr>
              <a:defRPr/>
            </a:pPr>
            <a:fld id="{7E1F6DF5-26AD-4D05-8130-DB73BB504F1C}" type="datetimeFigureOut">
              <a:rPr lang="ar-SA" smtClean="0"/>
              <a:pPr>
                <a:defRPr/>
              </a:pPr>
              <a:t>01/11/1433</a:t>
            </a:fld>
            <a:endParaRPr lang="ar-SA" dirty="0"/>
          </a:p>
        </p:txBody>
      </p:sp>
      <p:sp>
        <p:nvSpPr>
          <p:cNvPr id="4" name="عنصر نائب للتذييل 3"/>
          <p:cNvSpPr>
            <a:spLocks noGrp="1"/>
          </p:cNvSpPr>
          <p:nvPr>
            <p:ph type="ftr" sz="quarter" idx="11"/>
          </p:nvPr>
        </p:nvSpPr>
        <p:spPr/>
        <p:txBody>
          <a:bodyPr/>
          <a:lstStyle>
            <a:extLst/>
          </a:lstStyle>
          <a:p>
            <a:pPr>
              <a:defRPr/>
            </a:pPr>
            <a:endParaRPr lang="ar-SA" dirty="0"/>
          </a:p>
        </p:txBody>
      </p:sp>
      <p:sp>
        <p:nvSpPr>
          <p:cNvPr id="5" name="عنصر نائب لرقم الشريحة 4"/>
          <p:cNvSpPr>
            <a:spLocks noGrp="1"/>
          </p:cNvSpPr>
          <p:nvPr>
            <p:ph type="sldNum" sz="quarter" idx="12"/>
          </p:nvPr>
        </p:nvSpPr>
        <p:spPr/>
        <p:txBody>
          <a:bodyPr/>
          <a:lstStyle>
            <a:extLst/>
          </a:lstStyle>
          <a:p>
            <a:pPr>
              <a:defRPr/>
            </a:pPr>
            <a:fld id="{0799FCAD-4D68-4405-B944-7163345B0914}" type="slidenum">
              <a:rPr lang="ar-SA" smtClean="0"/>
              <a:pPr>
                <a:defRPr/>
              </a:pPr>
              <a:t>‹#›</a:t>
            </a:fld>
            <a:endParaRPr lang="ar-SA" dirty="0"/>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pPr>
              <a:defRPr/>
            </a:pPr>
            <a:fld id="{04A9D49A-00A8-43E1-B279-D818209A28A5}" type="datetimeFigureOut">
              <a:rPr lang="ar-SA" smtClean="0"/>
              <a:pPr>
                <a:defRPr/>
              </a:pPr>
              <a:t>01/11/1433</a:t>
            </a:fld>
            <a:endParaRPr lang="ar-SA" dirty="0"/>
          </a:p>
        </p:txBody>
      </p:sp>
      <p:sp>
        <p:nvSpPr>
          <p:cNvPr id="3" name="عنصر نائب للتذييل 2"/>
          <p:cNvSpPr>
            <a:spLocks noGrp="1"/>
          </p:cNvSpPr>
          <p:nvPr>
            <p:ph type="ftr" sz="quarter" idx="11"/>
          </p:nvPr>
        </p:nvSpPr>
        <p:spPr/>
        <p:txBody>
          <a:bodyPr/>
          <a:lstStyle>
            <a:extLst/>
          </a:lstStyle>
          <a:p>
            <a:pPr>
              <a:defRPr/>
            </a:pPr>
            <a:endParaRPr lang="ar-SA" dirty="0"/>
          </a:p>
        </p:txBody>
      </p:sp>
      <p:sp>
        <p:nvSpPr>
          <p:cNvPr id="4" name="عنصر نائب لرقم الشريحة 3"/>
          <p:cNvSpPr>
            <a:spLocks noGrp="1"/>
          </p:cNvSpPr>
          <p:nvPr>
            <p:ph type="sldNum" sz="quarter" idx="12"/>
          </p:nvPr>
        </p:nvSpPr>
        <p:spPr/>
        <p:txBody>
          <a:bodyPr/>
          <a:lstStyle>
            <a:extLst/>
          </a:lstStyle>
          <a:p>
            <a:pPr>
              <a:defRPr/>
            </a:pPr>
            <a:fld id="{ACA3ABCC-B7C0-4B34-8385-85D8CF0E7489}" type="slidenum">
              <a:rPr lang="ar-SA" smtClean="0"/>
              <a:pPr>
                <a:defRPr/>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6502400"/>
            <a:ext cx="5611332" cy="6096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3314700" y="7140136"/>
            <a:ext cx="2980944" cy="12192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685800" y="365760"/>
            <a:ext cx="5609844" cy="6096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5045274" y="8543925"/>
            <a:ext cx="1440180" cy="487680"/>
          </a:xfrm>
        </p:spPr>
        <p:txBody>
          <a:bodyPr/>
          <a:lstStyle>
            <a:extLst/>
          </a:lstStyle>
          <a:p>
            <a:pPr>
              <a:defRPr/>
            </a:pPr>
            <a:fld id="{E28B8115-2644-4DE4-AC2B-2B3D4E269A82}" type="datetimeFigureOut">
              <a:rPr lang="ar-SA" smtClean="0"/>
              <a:pPr>
                <a:defRPr/>
              </a:pPr>
              <a:t>01/11/1433</a:t>
            </a:fld>
            <a:endParaRPr lang="ar-SA" dirty="0"/>
          </a:p>
        </p:txBody>
      </p:sp>
      <p:sp>
        <p:nvSpPr>
          <p:cNvPr id="6" name="عنصر نائب للتذييل 5"/>
          <p:cNvSpPr>
            <a:spLocks noGrp="1"/>
          </p:cNvSpPr>
          <p:nvPr>
            <p:ph type="ftr" sz="quarter" idx="11"/>
          </p:nvPr>
        </p:nvSpPr>
        <p:spPr/>
        <p:txBody>
          <a:bodyPr/>
          <a:lstStyle>
            <a:extLst/>
          </a:lstStyle>
          <a:p>
            <a:pPr>
              <a:defRPr/>
            </a:pPr>
            <a:endParaRPr lang="ar-SA" dirty="0"/>
          </a:p>
        </p:txBody>
      </p:sp>
      <p:sp>
        <p:nvSpPr>
          <p:cNvPr id="7" name="عنصر نائب لرقم الشريحة 6"/>
          <p:cNvSpPr>
            <a:spLocks noGrp="1"/>
          </p:cNvSpPr>
          <p:nvPr>
            <p:ph type="sldNum" sz="quarter" idx="12"/>
          </p:nvPr>
        </p:nvSpPr>
        <p:spPr/>
        <p:txBody>
          <a:bodyPr/>
          <a:lstStyle>
            <a:extLst/>
          </a:lstStyle>
          <a:p>
            <a:pPr>
              <a:defRPr/>
            </a:pPr>
            <a:fld id="{4693E6BD-AE37-41B9-AC96-4D76EBA4A4C0}" type="slidenum">
              <a:rPr lang="ar-SA" smtClean="0"/>
              <a:pPr>
                <a:defRPr/>
              </a:pPr>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855924" y="7257870"/>
            <a:ext cx="5372100" cy="864309"/>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171450" y="253291"/>
            <a:ext cx="6515100" cy="585216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الرمز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pPr>
              <a:defRPr/>
            </a:pPr>
            <a:fld id="{61BCA62A-E7BD-4406-A843-805861F34E62}" type="datetimeFigureOut">
              <a:rPr lang="ar-SA" smtClean="0"/>
              <a:pPr>
                <a:defRPr/>
              </a:pPr>
              <a:t>01/11/1433</a:t>
            </a:fld>
            <a:endParaRPr lang="ar-SA" dirty="0"/>
          </a:p>
        </p:txBody>
      </p:sp>
      <p:sp>
        <p:nvSpPr>
          <p:cNvPr id="6" name="عنصر نائب للتذييل 5"/>
          <p:cNvSpPr>
            <a:spLocks noGrp="1"/>
          </p:cNvSpPr>
          <p:nvPr>
            <p:ph type="ftr" sz="quarter" idx="11"/>
          </p:nvPr>
        </p:nvSpPr>
        <p:spPr>
          <a:xfrm>
            <a:off x="3285054" y="8543926"/>
            <a:ext cx="1763011" cy="486833"/>
          </a:xfrm>
        </p:spPr>
        <p:txBody>
          <a:bodyPr/>
          <a:lstStyle>
            <a:lvl1pPr>
              <a:defRPr>
                <a:solidFill>
                  <a:schemeClr val="tx1"/>
                </a:solidFill>
              </a:defRPr>
            </a:lvl1pPr>
            <a:extLst/>
          </a:lstStyle>
          <a:p>
            <a:pPr>
              <a:defRPr/>
            </a:pPr>
            <a:endParaRPr lang="ar-SA" dirty="0"/>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pPr>
              <a:defRPr/>
            </a:pPr>
            <a:fld id="{DBA39FB4-4C01-4E79-90D4-38960D965C2D}" type="slidenum">
              <a:rPr lang="ar-SA" smtClean="0"/>
              <a:pPr>
                <a:defRPr/>
              </a:pPr>
              <a:t>‹#›</a:t>
            </a:fld>
            <a:endParaRPr lang="ar-SA" dirty="0"/>
          </a:p>
        </p:txBody>
      </p:sp>
      <p:sp>
        <p:nvSpPr>
          <p:cNvPr id="2" name="عنوان 1"/>
          <p:cNvSpPr>
            <a:spLocks noGrp="1"/>
          </p:cNvSpPr>
          <p:nvPr>
            <p:ph type="title"/>
          </p:nvPr>
        </p:nvSpPr>
        <p:spPr>
          <a:xfrm>
            <a:off x="171450" y="6486830"/>
            <a:ext cx="6056574" cy="750229"/>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374455" y="7926582"/>
            <a:ext cx="3705468" cy="122810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364288" y="7918681"/>
            <a:ext cx="2767838" cy="12446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4532" y="7721671"/>
            <a:ext cx="2551736" cy="1441157"/>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6928" y="7716985"/>
            <a:ext cx="2554132" cy="1445844"/>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6498084" y="6651253"/>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6358272" y="6651253"/>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374455" y="7926582"/>
            <a:ext cx="3705468" cy="122810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364288" y="7918681"/>
            <a:ext cx="2767838" cy="12446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4532" y="7721671"/>
            <a:ext cx="2551736" cy="1441157"/>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6928" y="7716985"/>
            <a:ext cx="2554132" cy="1445844"/>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342900" y="366184"/>
            <a:ext cx="6172200" cy="1524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342900" y="1975105"/>
            <a:ext cx="6172200" cy="6034617"/>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5045274" y="8543925"/>
            <a:ext cx="1440180" cy="487680"/>
          </a:xfrm>
          <a:prstGeom prst="rect">
            <a:avLst/>
          </a:prstGeom>
        </p:spPr>
        <p:txBody>
          <a:bodyPr vert="horz" anchor="b"/>
          <a:lstStyle>
            <a:lvl1pPr algn="l" eaLnBrk="1" latinLnBrk="0" hangingPunct="1">
              <a:defRPr kumimoji="0" sz="1000">
                <a:solidFill>
                  <a:schemeClr val="tx1"/>
                </a:solidFill>
              </a:defRPr>
            </a:lvl1pPr>
            <a:extLst/>
          </a:lstStyle>
          <a:p>
            <a:pPr>
              <a:defRPr/>
            </a:pPr>
            <a:fld id="{E0954640-392B-41E8-B9A1-D63144D9B6D0}" type="datetimeFigureOut">
              <a:rPr lang="ar-SA" smtClean="0"/>
              <a:pPr>
                <a:defRPr/>
              </a:pPr>
              <a:t>01/11/1433</a:t>
            </a:fld>
            <a:endParaRPr lang="ar-SA" dirty="0"/>
          </a:p>
        </p:txBody>
      </p:sp>
      <p:sp>
        <p:nvSpPr>
          <p:cNvPr id="22" name="عنصر نائب للتذييل 21"/>
          <p:cNvSpPr>
            <a:spLocks noGrp="1"/>
          </p:cNvSpPr>
          <p:nvPr>
            <p:ph type="ftr" sz="quarter" idx="3"/>
          </p:nvPr>
        </p:nvSpPr>
        <p:spPr>
          <a:xfrm>
            <a:off x="3285054" y="8543926"/>
            <a:ext cx="1763011" cy="486833"/>
          </a:xfrm>
          <a:prstGeom prst="rect">
            <a:avLst/>
          </a:prstGeom>
        </p:spPr>
        <p:txBody>
          <a:bodyPr vert="horz" anchor="b"/>
          <a:lstStyle>
            <a:lvl1pPr algn="r" eaLnBrk="1" latinLnBrk="0" hangingPunct="1">
              <a:defRPr kumimoji="0" sz="1000">
                <a:solidFill>
                  <a:schemeClr val="tx1"/>
                </a:solidFill>
              </a:defRPr>
            </a:lvl1pPr>
            <a:extLst/>
          </a:lstStyle>
          <a:p>
            <a:pPr>
              <a:defRPr/>
            </a:pPr>
            <a:endParaRPr lang="ar-SA" dirty="0"/>
          </a:p>
        </p:txBody>
      </p:sp>
      <p:sp>
        <p:nvSpPr>
          <p:cNvPr id="18" name="عنصر نائب لرقم الشريحة 17"/>
          <p:cNvSpPr>
            <a:spLocks noGrp="1"/>
          </p:cNvSpPr>
          <p:nvPr>
            <p:ph type="sldNum" sz="quarter" idx="4"/>
          </p:nvPr>
        </p:nvSpPr>
        <p:spPr>
          <a:xfrm>
            <a:off x="6485454" y="8543926"/>
            <a:ext cx="274320" cy="486833"/>
          </a:xfrm>
          <a:prstGeom prst="rect">
            <a:avLst/>
          </a:prstGeom>
        </p:spPr>
        <p:txBody>
          <a:bodyPr vert="horz" anchor="b"/>
          <a:lstStyle>
            <a:lvl1pPr algn="r" eaLnBrk="1" latinLnBrk="0" hangingPunct="1">
              <a:defRPr kumimoji="0" sz="1000" b="0">
                <a:solidFill>
                  <a:schemeClr val="tx1"/>
                </a:solidFill>
              </a:defRPr>
            </a:lvl1pPr>
            <a:extLst/>
          </a:lstStyle>
          <a:p>
            <a:pPr>
              <a:defRPr/>
            </a:pPr>
            <a:fld id="{1AAA194F-7340-40D8-9DB0-6D0EB9D9787B}" type="slidenum">
              <a:rPr lang="ar-SA" smtClean="0"/>
              <a:pPr>
                <a:defRPr/>
              </a:pPr>
              <a:t>‹#›</a:t>
            </a:fld>
            <a:endParaRPr lang="ar-SA" dirty="0"/>
          </a:p>
        </p:txBody>
      </p:sp>
    </p:spTree>
  </p:cSld>
  <p:clrMap bg1="lt1" tx1="dk1" bg2="lt2" tx2="dk2" accent1="accent1" accent2="accent2" accent3="accent3" accent4="accent4" accent5="accent5" accent6="accent6" hlink="hlink" folHlink="folHlink"/>
  <p:sldLayoutIdLst>
    <p:sldLayoutId id="2147484616" r:id="rId1"/>
    <p:sldLayoutId id="2147484617" r:id="rId2"/>
    <p:sldLayoutId id="2147484618" r:id="rId3"/>
    <p:sldLayoutId id="2147484619" r:id="rId4"/>
    <p:sldLayoutId id="2147484620" r:id="rId5"/>
    <p:sldLayoutId id="2147484621" r:id="rId6"/>
    <p:sldLayoutId id="2147484622" r:id="rId7"/>
    <p:sldLayoutId id="2147484623" r:id="rId8"/>
    <p:sldLayoutId id="2147484624" r:id="rId9"/>
    <p:sldLayoutId id="2147484625" r:id="rId10"/>
    <p:sldLayoutId id="2147484626"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png"/><Relationship Id="rId3" Type="http://schemas.openxmlformats.org/officeDocument/2006/relationships/image" Target="../media/image3.jpe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مستطيل 14"/>
          <p:cNvSpPr/>
          <p:nvPr/>
        </p:nvSpPr>
        <p:spPr>
          <a:xfrm>
            <a:off x="4793923" y="7884811"/>
            <a:ext cx="453628" cy="97366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2" name="مستطيل 11"/>
          <p:cNvSpPr/>
          <p:nvPr/>
        </p:nvSpPr>
        <p:spPr>
          <a:xfrm rot="867747">
            <a:off x="605292" y="984909"/>
            <a:ext cx="3832041" cy="2092881"/>
          </a:xfrm>
          <a:prstGeom prst="rect">
            <a:avLst/>
          </a:prstGeom>
          <a:blipFill>
            <a:blip r:embed="rId2" cstate="print"/>
            <a:tile tx="0" ty="0" sx="100000" sy="100000" flip="none" algn="tl"/>
          </a:blip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a:spAutoFit/>
          </a:bodyPr>
          <a:lstStyle/>
          <a:p>
            <a:pPr algn="ctr">
              <a:defRPr/>
            </a:pPr>
            <a:r>
              <a:rPr lang="fa-IR" sz="13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Arial" pitchFamily="34" charset="0"/>
                <a:cs typeface="Arial" pitchFamily="34" charset="0"/>
              </a:rPr>
              <a:t>آهنگ</a:t>
            </a:r>
          </a:p>
        </p:txBody>
      </p:sp>
      <p:sp>
        <p:nvSpPr>
          <p:cNvPr id="13" name="مستطيل 12"/>
          <p:cNvSpPr/>
          <p:nvPr/>
        </p:nvSpPr>
        <p:spPr>
          <a:xfrm>
            <a:off x="260648" y="8172400"/>
            <a:ext cx="4854175" cy="523220"/>
          </a:xfrm>
          <a:prstGeom prst="rect">
            <a:avLst/>
          </a:prstGeom>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fa-IR" sz="28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2  Badr" pitchFamily="2" charset="-78"/>
              </a:rPr>
              <a:t>معازف : موسیقی : </a:t>
            </a:r>
            <a:r>
              <a:rPr lang="en-US" sz="28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2  Badr" pitchFamily="2" charset="-78"/>
              </a:rPr>
              <a:t>music</a:t>
            </a:r>
            <a:endParaRPr lang="ar-SA" sz="28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2  Badr" pitchFamily="2" charset="-78"/>
            </a:endParaRPr>
          </a:p>
        </p:txBody>
      </p:sp>
      <p:sp>
        <p:nvSpPr>
          <p:cNvPr id="16" name="مستطيل 15"/>
          <p:cNvSpPr/>
          <p:nvPr/>
        </p:nvSpPr>
        <p:spPr>
          <a:xfrm rot="1138929">
            <a:off x="1451243" y="7078028"/>
            <a:ext cx="2888282" cy="719390"/>
          </a:xfrm>
          <a:prstGeom prst="rect">
            <a:avLst/>
          </a:prstGeom>
          <a:blipFill>
            <a:blip r:embed="rId3" cstate="print"/>
            <a:tile tx="0" ty="0" sx="100000" sy="100000" flip="none" algn="tl"/>
          </a:blip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2"/>
          </a:lnRef>
          <a:fillRef idx="3">
            <a:schemeClr val="accent2"/>
          </a:fillRef>
          <a:effectRef idx="3">
            <a:schemeClr val="accent2"/>
          </a:effectRef>
          <a:fontRef idx="minor">
            <a:schemeClr val="lt1"/>
          </a:fontRef>
        </p:style>
        <p:txBody>
          <a:bodyPr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fa-IR" sz="2500" b="1" cap="all" dirty="0" smtClean="0">
                <a:ln w="0"/>
                <a:solidFill>
                  <a:schemeClr val="accent1">
                    <a:lumMod val="50000"/>
                  </a:schemeClr>
                </a:solidFill>
                <a:effectLst>
                  <a:reflection blurRad="12700" stA="50000" endPos="50000" dist="5000" dir="5400000" sy="-100000" rotWithShape="0"/>
                </a:effectLst>
                <a:cs typeface="B Badr" pitchFamily="2" charset="-78"/>
              </a:rPr>
              <a:t>تأليف: صلاح الدين جوهري</a:t>
            </a:r>
            <a:endParaRPr lang="en-US" sz="2500" b="1" cap="all" dirty="0">
              <a:ln w="0"/>
              <a:solidFill>
                <a:schemeClr val="accent1">
                  <a:lumMod val="50000"/>
                </a:schemeClr>
              </a:solidFill>
              <a:effectLst>
                <a:reflection blurRad="12700" stA="50000" endPos="50000" dist="5000" dir="5400000" sy="-100000" rotWithShape="0"/>
              </a:effectLst>
              <a:cs typeface="B Badr" pitchFamily="2" charset="-78"/>
            </a:endParaRPr>
          </a:p>
        </p:txBody>
      </p:sp>
      <p:sp>
        <p:nvSpPr>
          <p:cNvPr id="14" name="موجة مزدوجة 13"/>
          <p:cNvSpPr/>
          <p:nvPr/>
        </p:nvSpPr>
        <p:spPr>
          <a:xfrm rot="16200000">
            <a:off x="1655929" y="3780060"/>
            <a:ext cx="8568955" cy="1584175"/>
          </a:xfrm>
          <a:prstGeom prst="doubleWave">
            <a:avLst>
              <a:gd name="adj1" fmla="val 12500"/>
              <a:gd name="adj2" fmla="val 34"/>
            </a:avLst>
          </a:prstGeom>
          <a:solidFill>
            <a:schemeClr val="bg1"/>
          </a:solidFill>
          <a:ln>
            <a:solidFill>
              <a:schemeClr val="accent3">
                <a:lumMod val="60000"/>
                <a:lumOff val="40000"/>
              </a:schemeClr>
            </a:solidFill>
          </a:ln>
          <a:effectLst>
            <a:outerShdw blurRad="50800" dist="25000" dir="5400000" rotWithShape="0">
              <a:srgbClr val="000000">
                <a:alpha val="40000"/>
              </a:srgbClr>
            </a:outerShdw>
          </a:effectLst>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pic>
        <p:nvPicPr>
          <p:cNvPr id="1028" name="Picture 4" descr="C:\Documents and Settings\Administrator\Desktop\New Folder\imagesCAE67LKM.jpg"/>
          <p:cNvPicPr>
            <a:picLocks noChangeAspect="1" noChangeArrowheads="1"/>
          </p:cNvPicPr>
          <p:nvPr/>
        </p:nvPicPr>
        <p:blipFill>
          <a:blip r:embed="rId4" cstate="print"/>
          <a:srcRect/>
          <a:stretch>
            <a:fillRect/>
          </a:stretch>
        </p:blipFill>
        <p:spPr bwMode="auto">
          <a:xfrm>
            <a:off x="6006320" y="5018671"/>
            <a:ext cx="571620" cy="1200978"/>
          </a:xfrm>
          <a:prstGeom prst="rect">
            <a:avLst/>
          </a:prstGeom>
          <a:noFill/>
        </p:spPr>
      </p:pic>
      <p:pic>
        <p:nvPicPr>
          <p:cNvPr id="1026" name="Picture 2" descr="C:\Documents and Settings\Administrator\Desktop\New Folder\images.jpg"/>
          <p:cNvPicPr>
            <a:picLocks noChangeAspect="1" noChangeArrowheads="1"/>
          </p:cNvPicPr>
          <p:nvPr/>
        </p:nvPicPr>
        <p:blipFill>
          <a:blip r:embed="rId5" cstate="print"/>
          <a:srcRect/>
          <a:stretch>
            <a:fillRect/>
          </a:stretch>
        </p:blipFill>
        <p:spPr bwMode="auto">
          <a:xfrm>
            <a:off x="5574272" y="7322927"/>
            <a:ext cx="535785" cy="1200133"/>
          </a:xfrm>
          <a:prstGeom prst="rect">
            <a:avLst/>
          </a:prstGeom>
          <a:noFill/>
        </p:spPr>
      </p:pic>
      <p:pic>
        <p:nvPicPr>
          <p:cNvPr id="1029" name="Picture 5" descr="C:\Documents and Settings\Administrator\Desktop\New Folder\imagesCAJSAUK0.jpg"/>
          <p:cNvPicPr>
            <a:picLocks noChangeAspect="1" noChangeArrowheads="1"/>
          </p:cNvPicPr>
          <p:nvPr/>
        </p:nvPicPr>
        <p:blipFill>
          <a:blip r:embed="rId6" cstate="print"/>
          <a:srcRect/>
          <a:stretch>
            <a:fillRect/>
          </a:stretch>
        </p:blipFill>
        <p:spPr bwMode="auto">
          <a:xfrm>
            <a:off x="5646280" y="3794535"/>
            <a:ext cx="657206" cy="1144919"/>
          </a:xfrm>
          <a:prstGeom prst="rect">
            <a:avLst/>
          </a:prstGeom>
          <a:noFill/>
        </p:spPr>
      </p:pic>
      <p:pic>
        <p:nvPicPr>
          <p:cNvPr id="1030" name="Picture 6" descr="C:\Documents and Settings\Administrator\Desktop\New Folder\mosharekat_news30855881.jpg"/>
          <p:cNvPicPr>
            <a:picLocks noChangeAspect="1" noChangeArrowheads="1"/>
          </p:cNvPicPr>
          <p:nvPr/>
        </p:nvPicPr>
        <p:blipFill>
          <a:blip r:embed="rId7" cstate="print"/>
          <a:srcRect/>
          <a:stretch>
            <a:fillRect/>
          </a:stretch>
        </p:blipFill>
        <p:spPr bwMode="auto">
          <a:xfrm>
            <a:off x="5430256" y="6314815"/>
            <a:ext cx="964413" cy="996357"/>
          </a:xfrm>
          <a:prstGeom prst="rect">
            <a:avLst/>
          </a:prstGeom>
          <a:noFill/>
        </p:spPr>
      </p:pic>
      <p:pic>
        <p:nvPicPr>
          <p:cNvPr id="1031" name="Picture 7" descr="C:\Documents and Settings\Administrator\Desktop\New Folder\oud.jpg"/>
          <p:cNvPicPr>
            <a:picLocks noChangeAspect="1" noChangeArrowheads="1"/>
          </p:cNvPicPr>
          <p:nvPr/>
        </p:nvPicPr>
        <p:blipFill>
          <a:blip r:embed="rId8" cstate="print"/>
          <a:srcRect/>
          <a:stretch>
            <a:fillRect/>
          </a:stretch>
        </p:blipFill>
        <p:spPr bwMode="auto">
          <a:xfrm>
            <a:off x="5646280" y="5018671"/>
            <a:ext cx="372283" cy="1219719"/>
          </a:xfrm>
          <a:prstGeom prst="rect">
            <a:avLst/>
          </a:prstGeom>
          <a:noFill/>
        </p:spPr>
      </p:pic>
      <p:pic>
        <p:nvPicPr>
          <p:cNvPr id="1032" name="Picture 8" descr="C:\Documents and Settings\Administrator\Desktop\New Folder\yamahayas23.jpg"/>
          <p:cNvPicPr>
            <a:picLocks noChangeAspect="1" noChangeArrowheads="1"/>
          </p:cNvPicPr>
          <p:nvPr/>
        </p:nvPicPr>
        <p:blipFill>
          <a:blip r:embed="rId9" cstate="print"/>
          <a:srcRect/>
          <a:stretch>
            <a:fillRect/>
          </a:stretch>
        </p:blipFill>
        <p:spPr bwMode="auto">
          <a:xfrm>
            <a:off x="5646280" y="482167"/>
            <a:ext cx="671505" cy="1238259"/>
          </a:xfrm>
          <a:prstGeom prst="rect">
            <a:avLst/>
          </a:prstGeom>
          <a:noFill/>
        </p:spPr>
      </p:pic>
      <p:pic>
        <p:nvPicPr>
          <p:cNvPr id="1033" name="Picture 9" descr="C:\Documents and Settings\Administrator\Desktop\New Folder\sudansudansudan5.jpg"/>
          <p:cNvPicPr>
            <a:picLocks noChangeAspect="1" noChangeArrowheads="1"/>
          </p:cNvPicPr>
          <p:nvPr/>
        </p:nvPicPr>
        <p:blipFill>
          <a:blip r:embed="rId10" cstate="print"/>
          <a:srcRect/>
          <a:stretch>
            <a:fillRect/>
          </a:stretch>
        </p:blipFill>
        <p:spPr bwMode="auto">
          <a:xfrm>
            <a:off x="5646280" y="1706303"/>
            <a:ext cx="628655" cy="1047757"/>
          </a:xfrm>
          <a:prstGeom prst="rect">
            <a:avLst/>
          </a:prstGeom>
          <a:noFill/>
        </p:spPr>
      </p:pic>
      <p:pic>
        <p:nvPicPr>
          <p:cNvPr id="1034" name="Picture 10" descr="C:\Documents and Settings\Administrator\Desktop\New Folder\L6335205035620.jpg"/>
          <p:cNvPicPr>
            <a:picLocks noChangeAspect="1" noChangeArrowheads="1"/>
          </p:cNvPicPr>
          <p:nvPr/>
        </p:nvPicPr>
        <p:blipFill>
          <a:blip r:embed="rId11" cstate="print"/>
          <a:srcRect/>
          <a:stretch>
            <a:fillRect/>
          </a:stretch>
        </p:blipFill>
        <p:spPr bwMode="auto">
          <a:xfrm>
            <a:off x="5646280" y="2642407"/>
            <a:ext cx="535785" cy="1098535"/>
          </a:xfrm>
          <a:prstGeom prst="rect">
            <a:avLst/>
          </a:prstGeom>
          <a:noFill/>
        </p:spPr>
      </p:pic>
      <p:sp>
        <p:nvSpPr>
          <p:cNvPr id="20" name="مستطيل 19"/>
          <p:cNvSpPr/>
          <p:nvPr/>
        </p:nvSpPr>
        <p:spPr>
          <a:xfrm>
            <a:off x="2204864" y="3995936"/>
            <a:ext cx="970137" cy="707886"/>
          </a:xfrm>
          <a:prstGeom prst="rect">
            <a:avLst/>
          </a:prstGeom>
          <a:noFill/>
        </p:spPr>
        <p:txBody>
          <a:bodyPr wrap="none" lIns="91440" tIns="45720" rIns="91440" bIns="45720">
            <a:spAutoFit/>
          </a:bodyPr>
          <a:lstStyle/>
          <a:p>
            <a:pPr algn="ctr"/>
            <a:r>
              <a:rPr lang="ar-SA" sz="4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Sultan normal" pitchFamily="2" charset="-78"/>
              </a:rPr>
              <a:t>ميان</a:t>
            </a:r>
            <a:endParaRPr lang="ar-SA" sz="40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Sultan normal" pitchFamily="2" charset="-78"/>
            </a:endParaRPr>
          </a:p>
        </p:txBody>
      </p:sp>
      <p:sp>
        <p:nvSpPr>
          <p:cNvPr id="21" name="مستطيل 20"/>
          <p:cNvSpPr/>
          <p:nvPr/>
        </p:nvSpPr>
        <p:spPr>
          <a:xfrm>
            <a:off x="2560897" y="5148064"/>
            <a:ext cx="385042" cy="707886"/>
          </a:xfrm>
          <a:prstGeom prst="rect">
            <a:avLst/>
          </a:prstGeom>
          <a:noFill/>
        </p:spPr>
        <p:txBody>
          <a:bodyPr wrap="none" lIns="91440" tIns="45720" rIns="91440" bIns="45720">
            <a:spAutoFit/>
          </a:bodyPr>
          <a:lstStyle/>
          <a:p>
            <a:pPr algn="ctr"/>
            <a:r>
              <a:rPr lang="ar-SA" sz="4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Sultan normal" pitchFamily="2" charset="-78"/>
              </a:rPr>
              <a:t>و</a:t>
            </a:r>
            <a:endParaRPr lang="ar-SA" sz="40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Sultan normal" pitchFamily="2" charset="-78"/>
            </a:endParaRPr>
          </a:p>
        </p:txBody>
      </p:sp>
      <p:sp>
        <p:nvSpPr>
          <p:cNvPr id="22" name="مستطيل 21"/>
          <p:cNvSpPr/>
          <p:nvPr/>
        </p:nvSpPr>
        <p:spPr>
          <a:xfrm>
            <a:off x="3835275" y="5044241"/>
            <a:ext cx="1180131" cy="707886"/>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ar-SA" sz="4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Sultan normal" pitchFamily="2" charset="-78"/>
              </a:rPr>
              <a:t>موافق</a:t>
            </a:r>
            <a:endParaRPr lang="ar-SA"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Sultan normal" pitchFamily="2" charset="-78"/>
            </a:endParaRPr>
          </a:p>
        </p:txBody>
      </p:sp>
      <p:sp>
        <p:nvSpPr>
          <p:cNvPr id="23" name="مستطيل 22"/>
          <p:cNvSpPr/>
          <p:nvPr/>
        </p:nvSpPr>
        <p:spPr>
          <a:xfrm>
            <a:off x="1091419" y="5076040"/>
            <a:ext cx="1313180" cy="707886"/>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ar-SA" sz="4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Sultan normal" pitchFamily="2" charset="-78"/>
              </a:rPr>
              <a:t>مخالف</a:t>
            </a:r>
            <a:endParaRPr lang="ar-SA"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Sultan normal" pitchFamily="2" charset="-78"/>
            </a:endParaRPr>
          </a:p>
        </p:txBody>
      </p:sp>
      <p:pic>
        <p:nvPicPr>
          <p:cNvPr id="2" name="Picture 2" descr="C:\Users\Toshiba\Desktop\Symbol-Check2.png"/>
          <p:cNvPicPr>
            <a:picLocks noChangeAspect="1" noChangeArrowheads="1"/>
          </p:cNvPicPr>
          <p:nvPr/>
        </p:nvPicPr>
        <p:blipFill>
          <a:blip r:embed="rId12" cstate="print"/>
          <a:srcRect/>
          <a:stretch>
            <a:fillRect/>
          </a:stretch>
        </p:blipFill>
        <p:spPr bwMode="auto">
          <a:xfrm>
            <a:off x="3064953" y="5004048"/>
            <a:ext cx="720080" cy="720080"/>
          </a:xfrm>
          <a:prstGeom prst="rect">
            <a:avLst/>
          </a:prstGeom>
          <a:noFill/>
        </p:spPr>
      </p:pic>
      <p:pic>
        <p:nvPicPr>
          <p:cNvPr id="3" name="Picture 4" descr="C:\Users\Toshiba\Desktop\600px-Red_x_svg.png"/>
          <p:cNvPicPr>
            <a:picLocks noChangeAspect="1" noChangeArrowheads="1"/>
          </p:cNvPicPr>
          <p:nvPr/>
        </p:nvPicPr>
        <p:blipFill>
          <a:blip r:embed="rId13" cstate="print"/>
          <a:srcRect/>
          <a:stretch>
            <a:fillRect/>
          </a:stretch>
        </p:blipFill>
        <p:spPr bwMode="auto">
          <a:xfrm>
            <a:off x="472665" y="5076056"/>
            <a:ext cx="712879" cy="648072"/>
          </a:xfrm>
          <a:prstGeom prst="ellipse">
            <a:avLst/>
          </a:prstGeom>
          <a:ln w="63500" cap="rnd">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7321" y="385486"/>
            <a:ext cx="5411429" cy="4178329"/>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يكي از اسباب فهم و برداشت نادرست از حديث و قرآن عدم مراعات ضوابط علمي و تطبيق نادرست آنهاست!؛ به عنوان مثال: شخصي در يك كتابي مي‌بيند كه از فلان عالمي روايت شده كه فلان چيز حلال است و ما هم كتاب آن عالمي كه به وي چنين چيزي نسبت مي‌دهند را داريم ولي به آن رجوع نمي‌كنيم و ما در ضمن بحث به چندين مورد اشاره داشته‌ايم و يكي از آنها، آنچه است كه امام شوكاني به امام ماوردي نسبت مي‌دهد كه عود حلال است!؟، و كتاب امام ماوردي هم در دست ماست و به هنگام برگشت به كتاب وي مي‌بينيم كه آنچه در كتاب او ذكر شده است برخلاف آن نقلي است كه از وي شده است! و مي‌گويد: (اما ادوات حرام موسيقي چنين هستند: عود و تنبور و تار و طبل و نَي و... و بعضي از اصحاب ما (يعني بعضي از علماي شافعي مذهب) عود را از ميان اين ادوات استثناء كرده و آن را حرام نداسته است ... و اين هيچ وجهي ندارد زيرا عود از ميان ادوات بيشترين آهنگ را دارد!)؛ پس امام ماوردي تمامي ادوات موسيقي را حرام دانسته و بر كساني كه يكي از آن ادوات كه عود باشد را تجويز كرده، نكوهش مي‌كند و مي‌گويد: حرفش هيچ وجهي ندارد يعني از لحاظ علمي هيچ وجه ندارد و براي همين اسمش را هم ياد نمي‌كند!!</a:t>
            </a:r>
          </a:p>
          <a:p>
            <a:pPr indent="216000" algn="just">
              <a:spcBef>
                <a:spcPts val="600"/>
              </a:spcBef>
            </a:pPr>
            <a:r>
              <a:rPr lang="fa-IR" sz="1400" dirty="0" smtClean="0">
                <a:solidFill>
                  <a:schemeClr val="tx1"/>
                </a:solidFill>
                <a:cs typeface="B Badr" pitchFamily="2" charset="-78"/>
              </a:rPr>
              <a:t>يا به عنوان مثال: شخص كه مي‌خواهد يك راوي امام بخاري در صحيحش را نقد كند به كتاب فقهي بر مي‌گردد؛ مثل آن كسي كه بر اولين حديث از اين كتاب كه يكي از راويان آن صدقه بن خالد است اعتراض وارد مي‌كند و مي‌گويد:  امام شوكاني گفته‌ است: يحيي بن معين نقل كرده كه گويد: (منزلتي ندارد!)؛ اين شخص اگر درايت حديثي داشت بايد مي‌دانست كه اگر با مشكلي از راويان بخاري برخورد كرد بايد به كتاب‌هاي رجال حديثي مثل: تقريب التهذيب يا تهذيب الكمال برگردد نه يك كتابي كه در قرن سيزدهم در شرح فقهي احاديث نوشته شده است!!  </a:t>
            </a:r>
            <a:endParaRPr lang="en-US" sz="1400" dirty="0">
              <a:solidFill>
                <a:schemeClr val="tx1"/>
              </a:solidFill>
            </a:endParaRPr>
          </a:p>
        </p:txBody>
      </p:sp>
      <p:sp>
        <p:nvSpPr>
          <p:cNvPr id="3" name="معين 2"/>
          <p:cNvSpPr/>
          <p:nvPr/>
        </p:nvSpPr>
        <p:spPr>
          <a:xfrm>
            <a:off x="5958027" y="429938"/>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 name="مستطيل 3"/>
          <p:cNvSpPr/>
          <p:nvPr/>
        </p:nvSpPr>
        <p:spPr>
          <a:xfrm rot="18718226">
            <a:off x="5877655" y="960597"/>
            <a:ext cx="81945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 1</a:t>
            </a:r>
            <a:r>
              <a:rPr lang="ar-SA"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2</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
        <p:nvSpPr>
          <p:cNvPr id="5" name="مستطيل 4"/>
          <p:cNvSpPr/>
          <p:nvPr/>
        </p:nvSpPr>
        <p:spPr>
          <a:xfrm>
            <a:off x="596609" y="4728916"/>
            <a:ext cx="5411429" cy="4091556"/>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2  Badr" pitchFamily="2" charset="-78"/>
              </a:rPr>
              <a:t>آخرين نكته اين‌كه: توصيه‌ي من به تمامي خوانندگان اين كتاب و خودم اين است كه در احكام شرعي زود قضاوت نكرده و بدون دليل و تحقيق حكمي را صادر نكنيم و توصيه‌ي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هم بر همين است، آن‌جايي كه مي‌فرمايد: </a:t>
            </a:r>
            <a:r>
              <a:rPr lang="en-US" sz="1400" dirty="0" smtClean="0">
                <a:ln w="1905"/>
                <a:solidFill>
                  <a:schemeClr val="tx1"/>
                </a:solidFill>
                <a:effectLst>
                  <a:innerShdw blurRad="69850" dist="43180" dir="5400000">
                    <a:srgbClr val="000000">
                      <a:alpha val="65000"/>
                    </a:srgbClr>
                  </a:innerShdw>
                </a:effectLst>
                <a:latin typeface="islam" pitchFamily="2" charset="2"/>
              </a:rPr>
              <a:t>]</a:t>
            </a:r>
            <a:r>
              <a:rPr lang="ar-SA" sz="1400" dirty="0" smtClean="0"/>
              <a:t> </a:t>
            </a:r>
            <a:r>
              <a:rPr lang="ar-SA" sz="1200" dirty="0" err="1" smtClean="0">
                <a:solidFill>
                  <a:schemeClr val="tx1"/>
                </a:solidFill>
                <a:latin typeface="QCF_P471" pitchFamily="2" charset="2"/>
                <a:cs typeface="QCF_P471" pitchFamily="2" charset="2"/>
              </a:rPr>
              <a:t>ﭲ  ﭳ   ﭴ     ﭵ  ﭶ  ﭷ  ﭸ    ﭹﭺ  ﭻ  ﭼ  ﭽ  ﭾ  ﭿ  ﮀ  ﮁﮂ  ﮃ    ﮄ  ﮅ  ﮆ  ﮇ  ﮈ  ﮉ     ﮊ</a:t>
            </a:r>
            <a:r>
              <a:rPr lang="ar-SA" sz="1200" dirty="0" smtClean="0">
                <a:solidFill>
                  <a:schemeClr val="tx1"/>
                </a:solidFill>
                <a:latin typeface="QCF_P471" pitchFamily="2" charset="2"/>
                <a:cs typeface="QCF_P471" pitchFamily="2" charset="2"/>
              </a:rPr>
              <a:t> </a:t>
            </a:r>
            <a:r>
              <a:rPr lang="en-US" sz="1400" dirty="0" smtClean="0">
                <a:ln w="1905"/>
                <a:solidFill>
                  <a:schemeClr val="tx1"/>
                </a:solidFill>
                <a:effectLst>
                  <a:innerShdw blurRad="69850" dist="43180" dir="5400000">
                    <a:srgbClr val="000000">
                      <a:alpha val="65000"/>
                    </a:srgbClr>
                  </a:innerShdw>
                </a:effectLst>
                <a:latin typeface="islam" pitchFamily="2" charset="2"/>
              </a:rPr>
              <a:t>[</a:t>
            </a:r>
            <a:r>
              <a:rPr lang="fa-IR" sz="1400" b="1" dirty="0" smtClean="0">
                <a:ln w="1905"/>
                <a:solidFill>
                  <a:schemeClr val="tx1"/>
                </a:solidFill>
                <a:effectLst>
                  <a:innerShdw blurRad="69850" dist="43180" dir="5400000">
                    <a:srgbClr val="000000">
                      <a:alpha val="65000"/>
                    </a:srgbClr>
                  </a:innerShdw>
                </a:effectLst>
                <a:latin typeface="islam" pitchFamily="2" charset="2"/>
              </a:rPr>
              <a:t> </a:t>
            </a:r>
            <a:r>
              <a:rPr lang="fa-IR" sz="1400" dirty="0" smtClean="0">
                <a:ln w="1905"/>
                <a:solidFill>
                  <a:schemeClr val="tx1"/>
                </a:solidFill>
                <a:effectLst>
                  <a:innerShdw blurRad="69850" dist="43180" dir="5400000">
                    <a:srgbClr val="000000">
                      <a:alpha val="65000"/>
                    </a:srgbClr>
                  </a:innerShdw>
                </a:effectLst>
                <a:latin typeface="islam" pitchFamily="2" charset="2"/>
                <a:cs typeface="B Badr" pitchFamily="2" charset="-78"/>
              </a:rPr>
              <a:t>(</a:t>
            </a:r>
            <a:r>
              <a:rPr lang="ar-SA" sz="1400" dirty="0" smtClean="0">
                <a:ln w="1905"/>
                <a:solidFill>
                  <a:schemeClr val="tx1"/>
                </a:solidFill>
                <a:effectLst>
                  <a:innerShdw blurRad="69850" dist="43180" dir="5400000">
                    <a:srgbClr val="000000">
                      <a:alpha val="65000"/>
                    </a:srgbClr>
                  </a:innerShdw>
                </a:effectLst>
                <a:latin typeface="islam" pitchFamily="2" charset="2"/>
                <a:cs typeface="B Badr" pitchFamily="2" charset="-78"/>
              </a:rPr>
              <a:t>غافر</a:t>
            </a:r>
            <a:r>
              <a:rPr lang="fa-IR" sz="1400" dirty="0" smtClean="0">
                <a:ln w="1905"/>
                <a:solidFill>
                  <a:schemeClr val="tx1"/>
                </a:solidFill>
                <a:effectLst>
                  <a:innerShdw blurRad="69850" dist="43180" dir="5400000">
                    <a:srgbClr val="000000">
                      <a:alpha val="65000"/>
                    </a:srgbClr>
                  </a:innerShdw>
                </a:effectLst>
                <a:latin typeface="islam" pitchFamily="2" charset="2"/>
                <a:cs typeface="B Badr" pitchFamily="2" charset="-78"/>
              </a:rPr>
              <a:t>: 3</a:t>
            </a:r>
            <a:r>
              <a:rPr lang="ar-SA" sz="1400" dirty="0" smtClean="0">
                <a:ln w="1905"/>
                <a:solidFill>
                  <a:schemeClr val="tx1"/>
                </a:solidFill>
                <a:effectLst>
                  <a:innerShdw blurRad="69850" dist="43180" dir="5400000">
                    <a:srgbClr val="000000">
                      <a:alpha val="65000"/>
                    </a:srgbClr>
                  </a:innerShdw>
                </a:effectLst>
                <a:latin typeface="islam" pitchFamily="2" charset="2"/>
                <a:cs typeface="B Badr" pitchFamily="2" charset="-78"/>
              </a:rPr>
              <a:t>5</a:t>
            </a:r>
            <a:r>
              <a:rPr lang="fa-IR" sz="1400" dirty="0" smtClean="0">
                <a:ln w="1905"/>
                <a:solidFill>
                  <a:schemeClr val="tx1"/>
                </a:solidFill>
                <a:effectLst>
                  <a:innerShdw blurRad="69850" dist="43180" dir="5400000">
                    <a:srgbClr val="000000">
                      <a:alpha val="65000"/>
                    </a:srgbClr>
                  </a:innerShdw>
                </a:effectLst>
                <a:latin typeface="islam" pitchFamily="2" charset="2"/>
                <a:cs typeface="B Badr" pitchFamily="2" charset="-78"/>
              </a:rPr>
              <a:t>) : </a:t>
            </a:r>
            <a:r>
              <a:rPr lang="fa-IR" sz="1400" dirty="0" smtClean="0">
                <a:ln w="1905"/>
                <a:solidFill>
                  <a:schemeClr val="tx1"/>
                </a:solidFill>
                <a:effectLst>
                  <a:innerShdw blurRad="69850" dist="43180" dir="5400000">
                    <a:srgbClr val="000000">
                      <a:alpha val="65000"/>
                    </a:srgbClr>
                  </a:innerShdw>
                </a:effectLst>
                <a:cs typeface="B Badr" pitchFamily="2" charset="-78"/>
              </a:rPr>
              <a:t>« </a:t>
            </a:r>
            <a:r>
              <a:rPr lang="ar-SA" sz="1400" dirty="0" smtClean="0">
                <a:ln w="1905"/>
                <a:solidFill>
                  <a:schemeClr val="tx1"/>
                </a:solidFill>
                <a:effectLst>
                  <a:innerShdw blurRad="69850" dist="43180" dir="5400000">
                    <a:srgbClr val="000000">
                      <a:alpha val="65000"/>
                    </a:srgbClr>
                  </a:innerShdw>
                </a:effectLst>
                <a:cs typeface="B Badr" pitchFamily="2" charset="-78"/>
              </a:rPr>
              <a:t>كساني كه بدون هي</a:t>
            </a:r>
            <a:r>
              <a:rPr lang="fa-IR" sz="1400" dirty="0" smtClean="0">
                <a:ln w="1905"/>
                <a:solidFill>
                  <a:schemeClr val="tx1"/>
                </a:solidFill>
                <a:effectLst>
                  <a:innerShdw blurRad="69850" dist="43180" dir="5400000">
                    <a:srgbClr val="000000">
                      <a:alpha val="65000"/>
                    </a:srgbClr>
                  </a:innerShdw>
                </a:effectLst>
                <a:cs typeface="B Badr" pitchFamily="2" charset="-78"/>
              </a:rPr>
              <a:t>چ دلیلی که داشته باشند در مورد آیات الهی‌ به ‌ستیز و کشمکش می‌پردازند ‌[این ‌مجادله‌ آنان] ‌نزد </a:t>
            </a:r>
            <a:r>
              <a:rPr lang="ar-SA" sz="1400" dirty="0" smtClean="0">
                <a:ln w="1905"/>
                <a:solidFill>
                  <a:schemeClr val="tx1"/>
                </a:solidFill>
                <a:effectLst>
                  <a:innerShdw blurRad="69850" dist="43180" dir="5400000">
                    <a:srgbClr val="000000">
                      <a:alpha val="65000"/>
                    </a:srgbClr>
                  </a:innerShdw>
                </a:effectLst>
                <a:latin typeface="Traditional Arabic" pitchFamily="18" charset="-78"/>
                <a:cs typeface="B Badr" pitchFamily="2" charset="-78"/>
              </a:rPr>
              <a:t>اللَّه</a:t>
            </a:r>
            <a:r>
              <a:rPr lang="fa-IR" sz="1400" dirty="0" smtClean="0">
                <a:ln w="1905"/>
                <a:solidFill>
                  <a:schemeClr val="tx1"/>
                </a:solidFill>
                <a:effectLst>
                  <a:innerShdw blurRad="69850" dist="43180" dir="5400000">
                    <a:srgbClr val="000000">
                      <a:alpha val="65000"/>
                    </a:srgbClr>
                  </a:innerShdw>
                </a:effectLst>
                <a:latin typeface="Traditional Arabic" pitchFamily="18" charset="-78"/>
                <a:cs typeface="B Badr" pitchFamily="2" charset="-78"/>
              </a:rPr>
              <a:t> ‌</a:t>
            </a:r>
            <a:r>
              <a:rPr lang="fa-IR" sz="1400" dirty="0" smtClean="0">
                <a:ln w="1905"/>
                <a:solidFill>
                  <a:schemeClr val="tx1"/>
                </a:solidFill>
                <a:effectLst>
                  <a:innerShdw blurRad="69850" dist="43180" dir="5400000">
                    <a:srgbClr val="000000">
                      <a:alpha val="65000"/>
                    </a:srgbClr>
                  </a:innerShdw>
                </a:effectLst>
                <a:cs typeface="B Badr" pitchFamily="2" charset="-78"/>
              </a:rPr>
              <a:t>و نزد ‌مؤمنان ‌بس ناپسند است، این گونه </a:t>
            </a:r>
            <a:r>
              <a:rPr lang="ar-SA" sz="1400" dirty="0" smtClean="0">
                <a:ln w="1905"/>
                <a:solidFill>
                  <a:schemeClr val="tx1"/>
                </a:solidFill>
                <a:effectLst>
                  <a:innerShdw blurRad="69850" dist="43180" dir="5400000">
                    <a:srgbClr val="000000">
                      <a:alpha val="65000"/>
                    </a:srgbClr>
                  </a:innerShdw>
                </a:effectLst>
                <a:latin typeface="Traditional Arabic" pitchFamily="18" charset="-78"/>
                <a:cs typeface="B Badr" pitchFamily="2" charset="-78"/>
              </a:rPr>
              <a:t>اللَّه </a:t>
            </a:r>
            <a:r>
              <a:rPr lang="fa-IR" sz="1400" dirty="0" smtClean="0">
                <a:ln w="1905"/>
                <a:solidFill>
                  <a:schemeClr val="tx1"/>
                </a:solidFill>
                <a:effectLst>
                  <a:innerShdw blurRad="69850" dist="43180" dir="5400000">
                    <a:srgbClr val="000000">
                      <a:alpha val="65000"/>
                    </a:srgbClr>
                  </a:innerShdw>
                </a:effectLst>
                <a:cs typeface="B Badr" pitchFamily="2" charset="-78"/>
              </a:rPr>
              <a:t>بر هر دلی که خود بزرگ بین و سرکش باشد مُهر می زند »؛ وجايي ديگر </a:t>
            </a:r>
            <a:r>
              <a:rPr lang="fa-IR" sz="1400" dirty="0" smtClean="0">
                <a:solidFill>
                  <a:schemeClr val="tx1"/>
                </a:solidFill>
                <a:cs typeface="B Badr" pitchFamily="2" charset="-78"/>
              </a:rPr>
              <a:t>مي‌فرمايد: </a:t>
            </a:r>
            <a:r>
              <a:rPr lang="en-US" sz="1400" dirty="0" smtClean="0">
                <a:solidFill>
                  <a:schemeClr val="tx1"/>
                </a:solidFill>
                <a:latin typeface="islam" pitchFamily="2" charset="2"/>
                <a:cs typeface="Traditional Arabic" pitchFamily="2" charset="-78"/>
              </a:rPr>
              <a:t>]</a:t>
            </a:r>
            <a:r>
              <a:rPr lang="ar-SA" sz="1200" dirty="0" err="1" smtClean="0">
                <a:solidFill>
                  <a:schemeClr val="tx1"/>
                </a:solidFill>
                <a:latin typeface="QCF_P285" pitchFamily="2" charset="2"/>
                <a:cs typeface="QCF_P285" pitchFamily="2" charset="2"/>
              </a:rPr>
              <a:t>ﯯ  ﯰ  ﯱ  ﯲ  ﯳ  ﯴ  ﯵﯶ   ﯷ  ﯸ  ﯹ   ﯺ  ﯻ    ﯼ  ﯽ          ﯾ  ﯿ</a:t>
            </a:r>
            <a:r>
              <a:rPr lang="en-US" sz="1400" dirty="0" smtClean="0">
                <a:solidFill>
                  <a:schemeClr val="tx1"/>
                </a:solidFill>
                <a:latin typeface="islam" pitchFamily="2" charset="2"/>
                <a:cs typeface="Traditional Arabic" pitchFamily="2" charset="-78"/>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اسراء</a:t>
            </a:r>
            <a:r>
              <a:rPr lang="ar-SA" sz="1400" dirty="0" smtClean="0">
                <a:solidFill>
                  <a:schemeClr val="tx1"/>
                </a:solidFill>
                <a:cs typeface="B Badr" pitchFamily="2" charset="-78"/>
              </a:rPr>
              <a:t>: </a:t>
            </a:r>
            <a:r>
              <a:rPr lang="fa-IR" sz="1400" dirty="0" smtClean="0">
                <a:solidFill>
                  <a:schemeClr val="tx1"/>
                </a:solidFill>
                <a:cs typeface="B Badr" pitchFamily="2" charset="-78"/>
              </a:rPr>
              <a:t>36</a:t>
            </a:r>
            <a:r>
              <a:rPr lang="ar-SA" sz="1400" dirty="0" smtClean="0">
                <a:solidFill>
                  <a:schemeClr val="tx1"/>
                </a:solidFill>
                <a:cs typeface="B Badr" pitchFamily="2" charset="-78"/>
              </a:rPr>
              <a:t>) </a:t>
            </a:r>
            <a:r>
              <a:rPr lang="fa-IR" sz="1400" dirty="0" smtClean="0">
                <a:solidFill>
                  <a:schemeClr val="tx1"/>
                </a:solidFill>
                <a:cs typeface="B Badr" pitchFamily="2" charset="-78"/>
              </a:rPr>
              <a:t>: « و از آنچه نسبت به آن علم نداري پيروي نكن، بدون شك گوش و چشم و دل، هر يك از اينها از آن بازخواست خواهند شد!». </a:t>
            </a:r>
          </a:p>
          <a:p>
            <a:pPr indent="216000" algn="just">
              <a:spcBef>
                <a:spcPts val="600"/>
              </a:spcBef>
            </a:pPr>
            <a:r>
              <a:rPr lang="fa-IR" sz="1400" dirty="0" smtClean="0">
                <a:solidFill>
                  <a:schemeClr val="tx1"/>
                </a:solidFill>
                <a:cs typeface="B Badr" pitchFamily="2" charset="-78"/>
              </a:rPr>
              <a:t>اين را هم نبايد ناديده بگيريم كه علماء شنيدن آهنگ را از جمله‌ي گناهان كبيره دانسته‌اند (ن.ك: الزواجر، هيتمي شماره 446 تا 451) و گناهان ما را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در صورتي مورد بخشش قرار مي‌دهد كه ما از گناهان كبيره دوري كنيم، همان‌طور كه الله</a:t>
            </a:r>
            <a:r>
              <a:rPr lang="fa-IR" sz="1400" dirty="0" smtClean="0">
                <a:solidFill>
                  <a:schemeClr val="tx1"/>
                </a:solidFill>
              </a:rPr>
              <a:t>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مي‌فرمايد:</a:t>
            </a:r>
            <a:r>
              <a:rPr lang="fa-IR" sz="1400" dirty="0" smtClean="0">
                <a:solidFill>
                  <a:schemeClr val="tx1"/>
                </a:solidFill>
              </a:rPr>
              <a:t> </a:t>
            </a:r>
            <a:r>
              <a:rPr lang="en-US" sz="1400" dirty="0" smtClean="0">
                <a:ln w="1905"/>
                <a:solidFill>
                  <a:schemeClr val="tx1"/>
                </a:solidFill>
                <a:effectLst>
                  <a:innerShdw blurRad="69850" dist="43180" dir="5400000">
                    <a:srgbClr val="000000">
                      <a:alpha val="65000"/>
                    </a:srgbClr>
                  </a:innerShdw>
                </a:effectLst>
                <a:latin typeface="islam" pitchFamily="2" charset="2"/>
              </a:rPr>
              <a:t>]</a:t>
            </a:r>
            <a:r>
              <a:rPr lang="ar-SA" sz="1200" dirty="0" err="1" smtClean="0">
                <a:solidFill>
                  <a:schemeClr val="tx1"/>
                </a:solidFill>
                <a:latin typeface="QCF_P083" pitchFamily="2" charset="2"/>
                <a:cs typeface="QCF_P083" pitchFamily="2" charset="2"/>
              </a:rPr>
              <a:t>ﮒ  ﮓ  ﮔ  ﮕ  ﮖ  ﮗ  ﮘ       ﮙ  ﮚ  ﮛ  ﮜ  ﮝ</a:t>
            </a:r>
            <a:r>
              <a:rPr lang="en-US" sz="1400" dirty="0" smtClean="0">
                <a:solidFill>
                  <a:schemeClr val="tx1"/>
                </a:solidFill>
                <a:latin typeface="islam" pitchFamily="2" charset="2"/>
              </a:rPr>
              <a:t>[</a:t>
            </a:r>
            <a:r>
              <a:rPr lang="fa-IR" sz="1400" dirty="0" smtClean="0">
                <a:solidFill>
                  <a:schemeClr val="tx1"/>
                </a:solidFill>
                <a:cs typeface="Traditional Arabic" pitchFamily="2" charset="-78"/>
              </a:rPr>
              <a:t> </a:t>
            </a:r>
            <a:r>
              <a:rPr lang="fa-IR" sz="1400" dirty="0" smtClean="0">
                <a:solidFill>
                  <a:schemeClr val="tx1"/>
                </a:solidFill>
                <a:cs typeface="B Badr" pitchFamily="2" charset="-78"/>
              </a:rPr>
              <a:t>(نساء: 31) : «هرگاه شما از گناهان كبيره‌اي كه از آن نهي شده‌ايد بپرهيزيد گناهان (صغيره‌) شما را مي‌بخشيم و شما را در جايگاه خوبي (بهشت) وارد مي‌كنيم»، و رسول‌الله </a:t>
            </a:r>
            <a:r>
              <a:rPr lang="fa-IR" sz="1400" dirty="0" smtClean="0">
                <a:solidFill>
                  <a:schemeClr val="tx1"/>
                </a:solidFill>
                <a:cs typeface="CTraditional Arabic" pitchFamily="2" charset="-78"/>
              </a:rPr>
              <a:t>ج </a:t>
            </a:r>
            <a:r>
              <a:rPr lang="fa-IR" sz="1400" dirty="0" smtClean="0">
                <a:solidFill>
                  <a:schemeClr val="tx1"/>
                </a:solidFill>
                <a:cs typeface="2  Badr" pitchFamily="2" charset="-78"/>
              </a:rPr>
              <a:t>مي‌فرمايد:</a:t>
            </a:r>
            <a:r>
              <a:rPr lang="en-US" sz="1400" b="1" dirty="0" smtClean="0">
                <a:solidFill>
                  <a:schemeClr val="tx1"/>
                </a:solidFill>
                <a:cs typeface="2  Badr" pitchFamily="2" charset="-78"/>
                <a:sym typeface="islam"/>
              </a:rPr>
              <a:t></a:t>
            </a:r>
            <a:r>
              <a:rPr lang="en-US" sz="1400" b="1" dirty="0" smtClean="0">
                <a:solidFill>
                  <a:schemeClr val="tx1"/>
                </a:solidFill>
                <a:cs typeface="2  Badr" pitchFamily="2" charset="-78"/>
              </a:rPr>
              <a:t> </a:t>
            </a:r>
            <a:r>
              <a:rPr lang="fa-IR" sz="1400" b="1" dirty="0" smtClean="0">
                <a:solidFill>
                  <a:schemeClr val="tx1"/>
                </a:solidFill>
                <a:cs typeface="2  Badr" pitchFamily="2" charset="-78"/>
              </a:rPr>
              <a:t>الصَّلَوَاتُ الْخَمْسُ وَالْجُمُعَةُ إِلَى الْجُمُعَةِ وَرَمَضَانُ إِلَى رَمَضَانَ مُكَفِّرَاتٌ مَا بَيْنَهُنَّ إِذَا اجْتُنِبَتِ الْكَبَائِرَ</a:t>
            </a:r>
            <a:r>
              <a:rPr lang="en-US" sz="1400" b="1" dirty="0" smtClean="0">
                <a:solidFill>
                  <a:schemeClr val="tx1"/>
                </a:solidFill>
                <a:cs typeface="2  Badr" pitchFamily="2" charset="-78"/>
                <a:sym typeface="islam"/>
              </a:rPr>
              <a:t></a:t>
            </a:r>
            <a:r>
              <a:rPr lang="fa-IR" sz="1400" b="1" dirty="0" smtClean="0">
                <a:solidFill>
                  <a:schemeClr val="tx1"/>
                </a:solidFill>
                <a:cs typeface="2  Badr" pitchFamily="2" charset="-78"/>
              </a:rPr>
              <a:t> </a:t>
            </a:r>
            <a:r>
              <a:rPr lang="fa-IR" sz="1400" dirty="0" smtClean="0">
                <a:solidFill>
                  <a:schemeClr val="tx1"/>
                </a:solidFill>
                <a:cs typeface="B Badr" pitchFamily="2" charset="-78"/>
              </a:rPr>
              <a:t>: « نمازهاي پنجگانه، جمعه تا جمعه، رمضان تا رمضان سبب بخشش و كفاره گناهاني كه در ميان آنها واقع مي‌شوند، مي‌گردند به شرطي كه از گناهان كبيره اجتناب و دوري شود ».</a:t>
            </a:r>
            <a:endParaRPr lang="en-US" sz="1400" dirty="0">
              <a:solidFill>
                <a:schemeClr val="tx1"/>
              </a:solidFill>
              <a:cs typeface="B Badr" pitchFamily="2" charset="-78"/>
            </a:endParaRPr>
          </a:p>
        </p:txBody>
      </p:sp>
      <p:sp>
        <p:nvSpPr>
          <p:cNvPr id="8" name="معين 7"/>
          <p:cNvSpPr/>
          <p:nvPr/>
        </p:nvSpPr>
        <p:spPr>
          <a:xfrm>
            <a:off x="5950883" y="5040069"/>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 name="مستطيل 8"/>
          <p:cNvSpPr/>
          <p:nvPr/>
        </p:nvSpPr>
        <p:spPr>
          <a:xfrm rot="18718226">
            <a:off x="5894556" y="5570729"/>
            <a:ext cx="77136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نكته‌ي1</a:t>
            </a:r>
            <a:r>
              <a:rPr lang="ar-SA"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3</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
        <p:nvSpPr>
          <p:cNvPr id="10" name="مستطيل 9"/>
          <p:cNvSpPr/>
          <p:nvPr/>
        </p:nvSpPr>
        <p:spPr>
          <a:xfrm>
            <a:off x="6289459" y="8353045"/>
            <a:ext cx="486054"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ar-SA" sz="5400" b="1" dirty="0" smtClean="0">
                <a:ln>
                  <a:prstDash val="solid"/>
                </a:ln>
                <a:solidFill>
                  <a:schemeClr val="accent1">
                    <a:lumMod val="75000"/>
                  </a:schemeClr>
                </a:solidFill>
                <a:effectLst>
                  <a:outerShdw blurRad="88000" dist="50800" dir="5040000" algn="tl">
                    <a:schemeClr val="accent4">
                      <a:tint val="80000"/>
                      <a:satMod val="250000"/>
                      <a:alpha val="45000"/>
                    </a:schemeClr>
                  </a:outerShdw>
                </a:effectLst>
                <a:latin typeface="Arial" pitchFamily="34" charset="0"/>
                <a:cs typeface="B Badr" pitchFamily="2" charset="-78"/>
              </a:rPr>
              <a:t>8</a:t>
            </a:r>
            <a:endParaRPr lang="ar-SA" sz="5400" b="1" dirty="0">
              <a:ln>
                <a:prstDash val="solid"/>
              </a:ln>
              <a:solidFill>
                <a:schemeClr val="accent1">
                  <a:lumMod val="75000"/>
                </a:schemeClr>
              </a:soli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79159" y="8382761"/>
            <a:ext cx="486054"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9</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
        <p:nvSpPr>
          <p:cNvPr id="6" name="Rectangle 4"/>
          <p:cNvSpPr>
            <a:spLocks noChangeArrowheads="1"/>
          </p:cNvSpPr>
          <p:nvPr/>
        </p:nvSpPr>
        <p:spPr bwMode="auto">
          <a:xfrm>
            <a:off x="613826" y="4060229"/>
            <a:ext cx="5617369" cy="954107"/>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smtClean="0"/>
              <a:t> </a:t>
            </a:r>
            <a:r>
              <a:rPr lang="ar-SA" sz="1400" dirty="0" err="1" smtClean="0">
                <a:latin typeface="QCF_P423" pitchFamily="2" charset="2"/>
                <a:cs typeface="QCF_P423" pitchFamily="2" charset="2"/>
              </a:rPr>
              <a:t>ﭑ  ﭒ         ﭓ  ﭔ    ﭕ  ﭖ  ﭗ  ﭘ  ﭙ  ﭚ  ﭛ  ﭜ   ﭝ  ﭞ  ﭟ  ﭠﭡ  ﭢ  ﭣ  ﭤ  ﭥ  ﭦ    ﭧ  ﭨ</a:t>
            </a:r>
            <a:r>
              <a:rPr lang="en-US" sz="1400" dirty="0" smtClean="0">
                <a:latin typeface="islam" pitchFamily="2" charset="2"/>
                <a:cs typeface="Traditional Arabic" pitchFamily="2" charset="-78"/>
              </a:rPr>
              <a:t>[</a:t>
            </a:r>
            <a:r>
              <a:rPr lang="fa-IR" sz="1400" dirty="0" smtClean="0">
                <a:cs typeface="Traditional Arabic" pitchFamily="2" charset="-78"/>
              </a:rPr>
              <a:t> </a:t>
            </a:r>
            <a:r>
              <a:rPr lang="fa-IR" sz="1400" dirty="0">
                <a:cs typeface="B Badr" pitchFamily="2" charset="-78"/>
              </a:rPr>
              <a:t>(</a:t>
            </a:r>
            <a:r>
              <a:rPr lang="ar-SA" sz="1400" dirty="0">
                <a:cs typeface="B Badr" pitchFamily="2" charset="-78"/>
              </a:rPr>
              <a:t>احزاب</a:t>
            </a:r>
            <a:r>
              <a:rPr lang="fa-IR" sz="1400" dirty="0">
                <a:cs typeface="B Badr" pitchFamily="2" charset="-78"/>
              </a:rPr>
              <a:t> </a:t>
            </a:r>
            <a:r>
              <a:rPr lang="ar-SA" sz="1400" dirty="0">
                <a:cs typeface="B Badr" pitchFamily="2" charset="-78"/>
              </a:rPr>
              <a:t>:</a:t>
            </a:r>
            <a:r>
              <a:rPr lang="fa-IR" sz="1400" dirty="0">
                <a:cs typeface="B Badr" pitchFamily="2" charset="-78"/>
              </a:rPr>
              <a:t> </a:t>
            </a:r>
            <a:r>
              <a:rPr lang="ar-SA" sz="1400" dirty="0">
                <a:cs typeface="B Badr" pitchFamily="2" charset="-78"/>
              </a:rPr>
              <a:t>36</a:t>
            </a:r>
            <a:r>
              <a:rPr lang="ar-SA" sz="1400" dirty="0" smtClean="0">
                <a:cs typeface="B Badr" pitchFamily="2" charset="-78"/>
              </a:rPr>
              <a:t>)</a:t>
            </a:r>
            <a:r>
              <a:rPr lang="fa-IR" sz="1400" dirty="0" smtClean="0">
                <a:cs typeface="B Badr" pitchFamily="2" charset="-78"/>
              </a:rPr>
              <a:t> </a:t>
            </a:r>
            <a:r>
              <a:rPr lang="ar-SA" sz="1400" dirty="0" smtClean="0">
                <a:cs typeface="B Badr" pitchFamily="2" charset="-78"/>
              </a:rPr>
              <a:t>: </a:t>
            </a:r>
            <a:r>
              <a:rPr lang="fa-IR" sz="1400" dirty="0">
                <a:cs typeface="B Badr" pitchFamily="2" charset="-78"/>
              </a:rPr>
              <a:t>« </a:t>
            </a:r>
            <a:r>
              <a:rPr lang="ar-SA" sz="1400" dirty="0">
                <a:cs typeface="B Badr" pitchFamily="2" charset="-78"/>
              </a:rPr>
              <a:t>هيچ مرد و زن مؤمني، در كاري كه الله و </a:t>
            </a:r>
            <a:r>
              <a:rPr lang="ar-AE" sz="1400" dirty="0">
                <a:cs typeface="B Badr" pitchFamily="2" charset="-78"/>
              </a:rPr>
              <a:t>رسولش </a:t>
            </a:r>
            <a:r>
              <a:rPr lang="ar-SA" sz="1400" dirty="0">
                <a:cs typeface="B Badr" pitchFamily="2" charset="-78"/>
              </a:rPr>
              <a:t>داوري كرده باشند اختياري از خود در آن ندارند، و هركس از الله و </a:t>
            </a:r>
            <a:r>
              <a:rPr lang="fa-IR" sz="1400" dirty="0">
                <a:cs typeface="B Badr" pitchFamily="2" charset="-78"/>
              </a:rPr>
              <a:t>رسول الله</a:t>
            </a:r>
            <a:r>
              <a:rPr lang="ar-SA" sz="1400" dirty="0">
                <a:cs typeface="B Badr" pitchFamily="2" charset="-78"/>
              </a:rPr>
              <a:t> نافرماني كند، در گمراهي آشكاري گم شده است</a:t>
            </a:r>
            <a:r>
              <a:rPr lang="fa-IR" sz="1400" dirty="0">
                <a:cs typeface="B Badr" pitchFamily="2" charset="-78"/>
              </a:rPr>
              <a:t> ».</a:t>
            </a:r>
            <a:r>
              <a:rPr lang="ar-SA" sz="1400" dirty="0">
                <a:cs typeface="B Badr" pitchFamily="2" charset="-78"/>
              </a:rPr>
              <a:t> </a:t>
            </a:r>
            <a:endParaRPr lang="en-US" sz="1400" dirty="0">
              <a:cs typeface="B Badr" pitchFamily="2" charset="-78"/>
            </a:endParaRPr>
          </a:p>
        </p:txBody>
      </p:sp>
      <p:sp>
        <p:nvSpPr>
          <p:cNvPr id="7" name="Rectangle 4"/>
          <p:cNvSpPr>
            <a:spLocks noChangeArrowheads="1"/>
          </p:cNvSpPr>
          <p:nvPr/>
        </p:nvSpPr>
        <p:spPr bwMode="auto">
          <a:xfrm>
            <a:off x="620688" y="3131840"/>
            <a:ext cx="5617369" cy="738664"/>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wrap="square" anchor="ctr">
            <a:spAutoFit/>
          </a:bodyPr>
          <a:lstStyle/>
          <a:p>
            <a:pPr algn="just">
              <a:defRPr/>
            </a:pPr>
            <a:r>
              <a:rPr lang="en-US" sz="1400" dirty="0" smtClean="0">
                <a:latin typeface="islam" pitchFamily="2" charset="2"/>
              </a:rPr>
              <a:t>]</a:t>
            </a:r>
            <a:r>
              <a:rPr lang="ar-SA" sz="1400" dirty="0" smtClean="0"/>
              <a:t> </a:t>
            </a:r>
            <a:r>
              <a:rPr lang="ar-SA" sz="1400" dirty="0" err="1" smtClean="0">
                <a:latin typeface="QCF_P420" pitchFamily="2" charset="2"/>
                <a:cs typeface="QCF_P420" pitchFamily="2" charset="2"/>
              </a:rPr>
              <a:t>ﯯ  ﯰ  ﯱ  ﯲ  ﯳ  ﯴ  ﯵ   ﯶ  ﯷ     ﯸ  ﯹ  ﯺ  ﯻ  ﯼ   ﯽ  ﯾ  ﯿ</a:t>
            </a:r>
            <a:r>
              <a:rPr lang="ar-SA" sz="1400" dirty="0" smtClean="0">
                <a:latin typeface="QCF_P420" pitchFamily="2" charset="2"/>
                <a:cs typeface="QCF_P420" pitchFamily="2" charset="2"/>
              </a:rPr>
              <a:t> </a:t>
            </a:r>
            <a:r>
              <a:rPr lang="en-US" sz="1400" dirty="0" smtClean="0">
                <a:latin typeface="islam" pitchFamily="2" charset="2"/>
              </a:rPr>
              <a:t>[</a:t>
            </a:r>
            <a:r>
              <a:rPr lang="ar-SA" sz="1400" dirty="0" smtClean="0">
                <a:latin typeface="islam" pitchFamily="2" charset="2"/>
              </a:rPr>
              <a:t> </a:t>
            </a:r>
            <a:r>
              <a:rPr lang="ar-SA" sz="1400" dirty="0" smtClean="0">
                <a:cs typeface="B Badr" pitchFamily="2" charset="-78"/>
              </a:rPr>
              <a:t>(احزاب</a:t>
            </a:r>
            <a:r>
              <a:rPr lang="fa-IR" sz="1400" dirty="0" smtClean="0">
                <a:cs typeface="B Badr" pitchFamily="2" charset="-78"/>
              </a:rPr>
              <a:t> : 21)</a:t>
            </a:r>
            <a:r>
              <a:rPr lang="ar-SA" sz="1400" dirty="0" smtClean="0">
                <a:cs typeface="B Badr" pitchFamily="2" charset="-78"/>
              </a:rPr>
              <a:t> :</a:t>
            </a:r>
            <a:r>
              <a:rPr lang="en-US" sz="1400" dirty="0" smtClean="0">
                <a:cs typeface="B Badr" pitchFamily="2" charset="-78"/>
              </a:rPr>
              <a:t> </a:t>
            </a:r>
            <a:r>
              <a:rPr lang="fa-IR" sz="1400" dirty="0">
                <a:cs typeface="B Badr" pitchFamily="2" charset="-78"/>
              </a:rPr>
              <a:t>«</a:t>
            </a:r>
            <a:r>
              <a:rPr lang="ar-SA" sz="1400" dirty="0">
                <a:cs typeface="B Badr" pitchFamily="2" charset="-78"/>
              </a:rPr>
              <a:t> به درستي كه </a:t>
            </a:r>
            <a:r>
              <a:rPr lang="ar-SA" sz="1400" dirty="0" smtClean="0">
                <a:cs typeface="B Badr" pitchFamily="2" charset="-78"/>
              </a:rPr>
              <a:t>برا</a:t>
            </a:r>
            <a:r>
              <a:rPr lang="fa-IR" sz="1400" dirty="0" smtClean="0">
                <a:cs typeface="B Badr" pitchFamily="2" charset="-78"/>
              </a:rPr>
              <a:t>ي</a:t>
            </a:r>
            <a:r>
              <a:rPr lang="ar-SA" sz="1400" dirty="0" smtClean="0">
                <a:cs typeface="B Badr" pitchFamily="2" charset="-78"/>
              </a:rPr>
              <a:t> </a:t>
            </a:r>
            <a:r>
              <a:rPr lang="ar-SA" sz="1400" dirty="0">
                <a:cs typeface="B Badr" pitchFamily="2" charset="-78"/>
              </a:rPr>
              <a:t>شما </a:t>
            </a:r>
            <a:r>
              <a:rPr lang="fa-IR" sz="1400" dirty="0" smtClean="0">
                <a:cs typeface="B Badr" pitchFamily="2" charset="-78"/>
              </a:rPr>
              <a:t>[</a:t>
            </a:r>
            <a:r>
              <a:rPr lang="ar-SA" sz="1400" dirty="0" smtClean="0">
                <a:cs typeface="B Badr" pitchFamily="2" charset="-78"/>
              </a:rPr>
              <a:t>در </a:t>
            </a:r>
            <a:r>
              <a:rPr lang="fa-IR" sz="1400" dirty="0" smtClean="0">
                <a:cs typeface="B Badr" pitchFamily="2" charset="-78"/>
              </a:rPr>
              <a:t>تبعيّت]</a:t>
            </a:r>
            <a:r>
              <a:rPr lang="ar-SA" sz="1400" dirty="0" smtClean="0">
                <a:cs typeface="B Badr" pitchFamily="2" charset="-78"/>
              </a:rPr>
              <a:t> </a:t>
            </a:r>
            <a:r>
              <a:rPr lang="fa-IR" sz="1400" dirty="0">
                <a:cs typeface="B Badr" pitchFamily="2" charset="-78"/>
              </a:rPr>
              <a:t>رسول الله</a:t>
            </a:r>
            <a:r>
              <a:rPr lang="ar-SA" sz="1400" dirty="0">
                <a:cs typeface="B Badr" pitchFamily="2" charset="-78"/>
              </a:rPr>
              <a:t>، الگوي </a:t>
            </a:r>
            <a:r>
              <a:rPr lang="ar-SA" sz="1400" dirty="0" smtClean="0">
                <a:cs typeface="B Badr" pitchFamily="2" charset="-78"/>
              </a:rPr>
              <a:t>نيك</a:t>
            </a:r>
            <a:r>
              <a:rPr lang="fa-IR" sz="1400" dirty="0" smtClean="0">
                <a:cs typeface="B Badr" pitchFamily="2" charset="-78"/>
              </a:rPr>
              <a:t>ي</a:t>
            </a:r>
            <a:r>
              <a:rPr lang="ar-SA" sz="1400" dirty="0" smtClean="0">
                <a:cs typeface="B Badr" pitchFamily="2" charset="-78"/>
              </a:rPr>
              <a:t> است</a:t>
            </a:r>
            <a:r>
              <a:rPr lang="fa-IR" sz="1400" dirty="0" smtClean="0">
                <a:cs typeface="B Badr" pitchFamily="2" charset="-78"/>
              </a:rPr>
              <a:t>؛</a:t>
            </a:r>
            <a:r>
              <a:rPr lang="ar-SA" sz="1400" dirty="0" smtClean="0">
                <a:cs typeface="B Badr" pitchFamily="2" charset="-78"/>
              </a:rPr>
              <a:t> </a:t>
            </a:r>
            <a:r>
              <a:rPr lang="ar-SA" sz="1400" dirty="0">
                <a:cs typeface="B Badr" pitchFamily="2" charset="-78"/>
              </a:rPr>
              <a:t>براي كسي كه </a:t>
            </a:r>
            <a:r>
              <a:rPr lang="ar-SA" sz="1400" dirty="0" smtClean="0">
                <a:cs typeface="B Badr" pitchFamily="2" charset="-78"/>
              </a:rPr>
              <a:t>ثواب</a:t>
            </a:r>
            <a:r>
              <a:rPr lang="fa-IR" sz="1400" dirty="0" smtClean="0">
                <a:cs typeface="B Badr" pitchFamily="2" charset="-78"/>
              </a:rPr>
              <a:t> و پاداش</a:t>
            </a:r>
            <a:r>
              <a:rPr lang="ar-SA" sz="1400" dirty="0" smtClean="0">
                <a:cs typeface="B Badr" pitchFamily="2" charset="-78"/>
              </a:rPr>
              <a:t> </a:t>
            </a:r>
            <a:r>
              <a:rPr lang="fa-IR" sz="1400" dirty="0">
                <a:cs typeface="B Badr" pitchFamily="2" charset="-78"/>
              </a:rPr>
              <a:t>الله</a:t>
            </a:r>
            <a:r>
              <a:rPr lang="ar-SA" sz="1400" dirty="0">
                <a:cs typeface="B Badr" pitchFamily="2" charset="-78"/>
              </a:rPr>
              <a:t> و </a:t>
            </a:r>
            <a:r>
              <a:rPr lang="ar-SA" sz="1400" dirty="0" smtClean="0">
                <a:cs typeface="B Badr" pitchFamily="2" charset="-78"/>
              </a:rPr>
              <a:t>روز</a:t>
            </a:r>
            <a:r>
              <a:rPr lang="fa-IR" sz="1400" dirty="0" smtClean="0">
                <a:cs typeface="B Badr" pitchFamily="2" charset="-78"/>
              </a:rPr>
              <a:t> </a:t>
            </a:r>
            <a:r>
              <a:rPr lang="ar-SA" sz="1400" dirty="0" smtClean="0">
                <a:cs typeface="B Badr" pitchFamily="2" charset="-78"/>
              </a:rPr>
              <a:t>آخر </a:t>
            </a:r>
            <a:r>
              <a:rPr lang="ar-SA" sz="1400" dirty="0">
                <a:cs typeface="B Badr" pitchFamily="2" charset="-78"/>
              </a:rPr>
              <a:t>را توقع دارد و </a:t>
            </a:r>
            <a:r>
              <a:rPr lang="fa-IR" sz="1400" dirty="0">
                <a:cs typeface="B Badr" pitchFamily="2" charset="-78"/>
              </a:rPr>
              <a:t>الله</a:t>
            </a:r>
            <a:r>
              <a:rPr lang="ar-SA" sz="1400" dirty="0">
                <a:cs typeface="B Badr" pitchFamily="2" charset="-78"/>
              </a:rPr>
              <a:t> را بسيار ياد كند</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9" name="Rectangle 4"/>
          <p:cNvSpPr>
            <a:spLocks noChangeArrowheads="1"/>
          </p:cNvSpPr>
          <p:nvPr/>
        </p:nvSpPr>
        <p:spPr bwMode="auto">
          <a:xfrm>
            <a:off x="608184" y="6586863"/>
            <a:ext cx="5617369" cy="738664"/>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cs typeface="Traditional Arabic" pitchFamily="2" charset="-78"/>
              </a:rPr>
              <a:t>]</a:t>
            </a:r>
            <a:r>
              <a:rPr lang="ar-SA" sz="1400" b="1" dirty="0">
                <a:cs typeface="Traditional Arabic" pitchFamily="2" charset="-78"/>
              </a:rPr>
              <a:t>إِنَّمَا كَانَ قَوْلَ الْمُؤْمِنِينَ إِذَا دُعُوا إِلَى اللَّهِ وَرَسُولِهِ لِيَحْكُمَ بَيْنَهُمْ أَنْ يَقُولُوا سَمِعْنَا وَأَطَعْنَا</a:t>
            </a:r>
            <a:r>
              <a:rPr lang="en-US" sz="1400" dirty="0">
                <a:latin typeface="islam" pitchFamily="2" charset="2"/>
              </a:rPr>
              <a:t>[</a:t>
            </a:r>
            <a:r>
              <a:rPr lang="en-US" sz="1400" dirty="0"/>
              <a:t> </a:t>
            </a:r>
            <a:r>
              <a:rPr lang="ar-SA" sz="1400" dirty="0" smtClean="0"/>
              <a:t> </a:t>
            </a:r>
            <a:r>
              <a:rPr lang="ar-SA" sz="1400" dirty="0" smtClean="0">
                <a:cs typeface="B Badr" pitchFamily="2" charset="-78"/>
              </a:rPr>
              <a:t>(</a:t>
            </a:r>
            <a:r>
              <a:rPr lang="ar-SA" sz="1400" dirty="0">
                <a:cs typeface="B Badr" pitchFamily="2" charset="-78"/>
              </a:rPr>
              <a:t>نور:51</a:t>
            </a:r>
            <a:r>
              <a:rPr lang="fa-IR" sz="1400" dirty="0" smtClean="0">
                <a:cs typeface="B Badr" pitchFamily="2" charset="-78"/>
              </a:rPr>
              <a:t>) </a:t>
            </a:r>
            <a:r>
              <a:rPr lang="ar-SA" sz="1400" dirty="0" smtClean="0">
                <a:cs typeface="B Badr" pitchFamily="2" charset="-78"/>
              </a:rPr>
              <a:t>: </a:t>
            </a:r>
            <a:r>
              <a:rPr lang="fa-IR" sz="1400" dirty="0" smtClean="0">
                <a:solidFill>
                  <a:schemeClr val="tx1"/>
                </a:solidFill>
                <a:cs typeface="B Badr" pitchFamily="2" charset="-78"/>
              </a:rPr>
              <a:t>« </a:t>
            </a:r>
            <a:r>
              <a:rPr lang="fa-IR" sz="1400" dirty="0">
                <a:solidFill>
                  <a:schemeClr val="tx1"/>
                </a:solidFill>
                <a:cs typeface="B Badr" pitchFamily="2" charset="-78"/>
              </a:rPr>
              <a:t>م</a:t>
            </a:r>
            <a:r>
              <a:rPr lang="ar-AE" sz="1400" dirty="0">
                <a:solidFill>
                  <a:schemeClr val="tx1"/>
                </a:solidFill>
                <a:cs typeface="B Badr" pitchFamily="2" charset="-78"/>
              </a:rPr>
              <a:t>ؤمنان</a:t>
            </a:r>
            <a:r>
              <a:rPr lang="fa-IR" sz="1400" dirty="0">
                <a:solidFill>
                  <a:schemeClr val="tx1"/>
                </a:solidFill>
                <a:cs typeface="B Badr" pitchFamily="2" charset="-78"/>
              </a:rPr>
              <a:t> </a:t>
            </a:r>
            <a:r>
              <a:rPr lang="ar-SA" sz="1400" dirty="0">
                <a:solidFill>
                  <a:schemeClr val="tx1"/>
                </a:solidFill>
                <a:cs typeface="B Badr" pitchFamily="2" charset="-78"/>
              </a:rPr>
              <a:t>هنگامي كه به سوي الله و رسولش فرا خوانده شوند</a:t>
            </a:r>
            <a:r>
              <a:rPr lang="ar-AE" sz="1400" dirty="0">
                <a:solidFill>
                  <a:schemeClr val="tx1"/>
                </a:solidFill>
                <a:cs typeface="B Badr" pitchFamily="2" charset="-78"/>
              </a:rPr>
              <a:t> </a:t>
            </a:r>
            <a:r>
              <a:rPr lang="ar-AE" sz="1400" dirty="0" smtClean="0">
                <a:solidFill>
                  <a:schemeClr val="tx1"/>
                </a:solidFill>
                <a:cs typeface="B Badr" pitchFamily="2" charset="-78"/>
              </a:rPr>
              <a:t>تا </a:t>
            </a:r>
            <a:r>
              <a:rPr lang="fa-IR" sz="1400" dirty="0" smtClean="0">
                <a:solidFill>
                  <a:schemeClr val="tx1"/>
                </a:solidFill>
                <a:cs typeface="B Badr" pitchFamily="2" charset="-78"/>
              </a:rPr>
              <a:t>[رسول الله] </a:t>
            </a:r>
            <a:r>
              <a:rPr lang="ar-AE" sz="1400" dirty="0" smtClean="0">
                <a:solidFill>
                  <a:schemeClr val="tx1"/>
                </a:solidFill>
                <a:cs typeface="B Badr" pitchFamily="2" charset="-78"/>
              </a:rPr>
              <a:t>ميان </a:t>
            </a:r>
            <a:r>
              <a:rPr lang="fa-IR" sz="1400" dirty="0">
                <a:solidFill>
                  <a:schemeClr val="tx1"/>
                </a:solidFill>
                <a:cs typeface="B Badr" pitchFamily="2" charset="-78"/>
              </a:rPr>
              <a:t>آنان </a:t>
            </a:r>
            <a:r>
              <a:rPr lang="fa-IR" sz="1400" dirty="0" smtClean="0">
                <a:solidFill>
                  <a:schemeClr val="tx1"/>
                </a:solidFill>
                <a:cs typeface="B Badr" pitchFamily="2" charset="-78"/>
              </a:rPr>
              <a:t>داوري </a:t>
            </a:r>
            <a:r>
              <a:rPr lang="fa-IR" sz="1400" dirty="0">
                <a:solidFill>
                  <a:schemeClr val="tx1"/>
                </a:solidFill>
                <a:cs typeface="B Badr" pitchFamily="2" charset="-78"/>
              </a:rPr>
              <a:t>كند </a:t>
            </a:r>
            <a:r>
              <a:rPr lang="fa-IR" sz="1400" dirty="0" smtClean="0">
                <a:solidFill>
                  <a:schemeClr val="tx1"/>
                </a:solidFill>
                <a:cs typeface="B Badr" pitchFamily="2" charset="-78"/>
              </a:rPr>
              <a:t>سخنشان </a:t>
            </a:r>
            <a:r>
              <a:rPr lang="fa-IR" sz="1400" dirty="0">
                <a:solidFill>
                  <a:schemeClr val="tx1"/>
                </a:solidFill>
                <a:cs typeface="B Badr" pitchFamily="2" charset="-78"/>
              </a:rPr>
              <a:t>تنها اين است كه مي گويند:</a:t>
            </a:r>
            <a:r>
              <a:rPr lang="ar-AE" sz="1400" dirty="0">
                <a:solidFill>
                  <a:schemeClr val="tx1"/>
                </a:solidFill>
                <a:cs typeface="B Badr" pitchFamily="2" charset="-78"/>
              </a:rPr>
              <a:t>(شن</a:t>
            </a:r>
            <a:r>
              <a:rPr lang="fa-IR" sz="1400" dirty="0">
                <a:solidFill>
                  <a:schemeClr val="tx1"/>
                </a:solidFill>
                <a:cs typeface="B Badr" pitchFamily="2" charset="-78"/>
              </a:rPr>
              <a:t>يديم فرمان برديم</a:t>
            </a:r>
            <a:r>
              <a:rPr lang="ar-AE" sz="1400" dirty="0">
                <a:solidFill>
                  <a:schemeClr val="tx1"/>
                </a:solidFill>
                <a:cs typeface="B Badr" pitchFamily="2" charset="-78"/>
              </a:rPr>
              <a:t>) </a:t>
            </a:r>
            <a:r>
              <a:rPr lang="fa-IR" sz="1400" dirty="0">
                <a:solidFill>
                  <a:schemeClr val="tx1"/>
                </a:solidFill>
                <a:cs typeface="B Badr" pitchFamily="2" charset="-78"/>
              </a:rPr>
              <a:t>»</a:t>
            </a:r>
            <a:r>
              <a:rPr lang="en-US" altLang="zh-CN" sz="1400" dirty="0">
                <a:solidFill>
                  <a:schemeClr val="tx1"/>
                </a:solidFill>
                <a:cs typeface="B Badr" pitchFamily="2" charset="-78"/>
              </a:rPr>
              <a:t>.</a:t>
            </a:r>
            <a:endParaRPr lang="en-US" sz="1400" dirty="0">
              <a:solidFill>
                <a:schemeClr val="tx1"/>
              </a:solidFill>
              <a:cs typeface="B Badr" pitchFamily="2" charset="-78"/>
            </a:endParaRPr>
          </a:p>
        </p:txBody>
      </p:sp>
      <p:sp>
        <p:nvSpPr>
          <p:cNvPr id="10" name="مستطيل ذو زوايا قطرية مستديرة 9"/>
          <p:cNvSpPr/>
          <p:nvPr/>
        </p:nvSpPr>
        <p:spPr>
          <a:xfrm>
            <a:off x="1989203" y="435460"/>
            <a:ext cx="2943420" cy="332363"/>
          </a:xfrm>
          <a:prstGeom prst="round2DiagRect">
            <a:avLst/>
          </a:prstGeom>
          <a:solidFill>
            <a:schemeClr val="bg1"/>
          </a:solidFill>
          <a:ln>
            <a:solidFill>
              <a:schemeClr val="bg1"/>
            </a:solidFill>
          </a:ln>
          <a:effectLst>
            <a:glow rad="139700">
              <a:schemeClr val="accent1">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b="1" dirty="0">
                <a:ln w="10541" cmpd="sng">
                  <a:solidFill>
                    <a:schemeClr val="accent1">
                      <a:shade val="88000"/>
                      <a:satMod val="110000"/>
                    </a:schemeClr>
                  </a:solidFill>
                  <a:prstDash val="solid"/>
                </a:ln>
                <a:solidFill>
                  <a:srgbClr val="00B050"/>
                </a:solidFill>
                <a:cs typeface="2  Badr" pitchFamily="2" charset="-78"/>
              </a:rPr>
              <a:t>وجوب تحاکم به قرآن و سنت</a:t>
            </a:r>
            <a:endParaRPr lang="ar-SA" b="1" dirty="0">
              <a:ln w="10541" cmpd="sng">
                <a:solidFill>
                  <a:schemeClr val="accent1">
                    <a:shade val="88000"/>
                    <a:satMod val="110000"/>
                  </a:schemeClr>
                </a:solidFill>
                <a:prstDash val="solid"/>
              </a:ln>
              <a:solidFill>
                <a:srgbClr val="00B050"/>
              </a:solidFill>
              <a:cs typeface="2  Badr" pitchFamily="2" charset="-78"/>
            </a:endParaRPr>
          </a:p>
        </p:txBody>
      </p:sp>
      <p:sp>
        <p:nvSpPr>
          <p:cNvPr id="12" name="Rectangle 4"/>
          <p:cNvSpPr>
            <a:spLocks noChangeArrowheads="1"/>
          </p:cNvSpPr>
          <p:nvPr/>
        </p:nvSpPr>
        <p:spPr bwMode="auto">
          <a:xfrm>
            <a:off x="620688" y="1979712"/>
            <a:ext cx="5617369" cy="954107"/>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wrap="square" anchor="ctr">
            <a:spAutoFit/>
          </a:bodyPr>
          <a:lstStyle/>
          <a:p>
            <a:pPr algn="just">
              <a:defRPr/>
            </a:pPr>
            <a:r>
              <a:rPr lang="en-US" sz="1400" dirty="0" smtClean="0">
                <a:latin typeface="islam" pitchFamily="2" charset="2"/>
                <a:cs typeface="Traditional Arabic" pitchFamily="2" charset="-78"/>
              </a:rPr>
              <a:t>]</a:t>
            </a:r>
            <a:r>
              <a:rPr lang="ar-SA" sz="1200" dirty="0" smtClean="0">
                <a:latin typeface="QCF_P427" pitchFamily="2" charset="2"/>
                <a:cs typeface="QCF_P427" pitchFamily="2" charset="2"/>
              </a:rPr>
              <a:t> </a:t>
            </a:r>
            <a:r>
              <a:rPr lang="ar-SA" sz="1400" dirty="0" err="1" smtClean="0">
                <a:latin typeface="QCF_P427" pitchFamily="2" charset="2"/>
                <a:cs typeface="QCF_P427" pitchFamily="2" charset="2"/>
              </a:rPr>
              <a:t>ﮥ  ﮦ  ﮧ  ﮨ  ﮩ  ﮪ  ﮫ  ﮬ  ﮭ  ﮮ   ﮯ  ﮰ  ﮱ  ﯓ    ﯔﯕ  ﯖ  ﯗ  ﯘ  ﯙ   ﯚ  ﯛ   ﯜ  ﯝ</a:t>
            </a:r>
            <a:r>
              <a:rPr lang="ar-SA" sz="1400" dirty="0" smtClean="0">
                <a:latin typeface="QCF_P427" pitchFamily="2" charset="2"/>
                <a:cs typeface="QCF_P427" pitchFamily="2" charset="2"/>
              </a:rPr>
              <a:t> </a:t>
            </a:r>
            <a:r>
              <a:rPr lang="en-US" sz="1400" dirty="0" smtClean="0">
                <a:latin typeface="islam" pitchFamily="2" charset="2"/>
              </a:rPr>
              <a:t>[</a:t>
            </a:r>
            <a:r>
              <a:rPr lang="ar-SA" sz="1400" dirty="0" smtClean="0">
                <a:cs typeface="B Badr" pitchFamily="2" charset="-78"/>
              </a:rPr>
              <a:t>(احزاب</a:t>
            </a:r>
            <a:r>
              <a:rPr lang="en-US" sz="1400" dirty="0" smtClean="0">
                <a:cs typeface="B Badr" pitchFamily="2" charset="-78"/>
              </a:rPr>
              <a:t>:</a:t>
            </a:r>
            <a:r>
              <a:rPr lang="fa-IR" sz="1400" dirty="0" smtClean="0">
                <a:cs typeface="B Badr" pitchFamily="2" charset="-78"/>
              </a:rPr>
              <a:t>70 و 71</a:t>
            </a:r>
            <a:r>
              <a:rPr lang="fa-IR" sz="1400" dirty="0">
                <a:cs typeface="B Badr" pitchFamily="2" charset="-78"/>
              </a:rPr>
              <a:t>)</a:t>
            </a:r>
            <a:r>
              <a:rPr lang="ar-SA" sz="1400" dirty="0">
                <a:cs typeface="B Badr" pitchFamily="2" charset="-78"/>
              </a:rPr>
              <a:t>:</a:t>
            </a:r>
            <a:r>
              <a:rPr lang="fa-IR" sz="1400" dirty="0">
                <a:cs typeface="B Badr" pitchFamily="2" charset="-78"/>
              </a:rPr>
              <a:t> « </a:t>
            </a:r>
            <a:r>
              <a:rPr lang="fa-IR" sz="1400" b="1" dirty="0">
                <a:solidFill>
                  <a:srgbClr val="C00000"/>
                </a:solidFill>
                <a:cs typeface="B Badr" pitchFamily="2" charset="-78"/>
              </a:rPr>
              <a:t>اي مؤمنان! از الله بترسيد و سخن حق و درست بگوييد (70) تا اعمال و </a:t>
            </a:r>
            <a:r>
              <a:rPr lang="fa-IR" sz="1400" b="1" dirty="0" smtClean="0">
                <a:solidFill>
                  <a:srgbClr val="C00000"/>
                </a:solidFill>
                <a:cs typeface="B Badr" pitchFamily="2" charset="-78"/>
              </a:rPr>
              <a:t>كردارتان را </a:t>
            </a:r>
            <a:r>
              <a:rPr lang="fa-IR" sz="1400" b="1" dirty="0">
                <a:solidFill>
                  <a:srgbClr val="C00000"/>
                </a:solidFill>
                <a:cs typeface="B Badr" pitchFamily="2" charset="-78"/>
              </a:rPr>
              <a:t>مورد قبول قرار دهد </a:t>
            </a:r>
            <a:r>
              <a:rPr lang="fa-IR" sz="1400" b="1" dirty="0" smtClean="0">
                <a:solidFill>
                  <a:srgbClr val="C00000"/>
                </a:solidFill>
                <a:cs typeface="B Badr" pitchFamily="2" charset="-78"/>
              </a:rPr>
              <a:t>وگناهان‌تان </a:t>
            </a:r>
            <a:r>
              <a:rPr lang="fa-IR" sz="1400" b="1" dirty="0">
                <a:solidFill>
                  <a:srgbClr val="C00000"/>
                </a:solidFill>
                <a:cs typeface="B Badr" pitchFamily="2" charset="-78"/>
              </a:rPr>
              <a:t>را بيامرزد هر </a:t>
            </a:r>
            <a:r>
              <a:rPr lang="ar-SA" sz="1400" b="1" dirty="0">
                <a:solidFill>
                  <a:srgbClr val="C00000"/>
                </a:solidFill>
                <a:cs typeface="B Badr" pitchFamily="2" charset="-78"/>
              </a:rPr>
              <a:t>كس از الله و رسولش اط</a:t>
            </a:r>
            <a:r>
              <a:rPr lang="fa-IR" sz="1400" b="1" dirty="0">
                <a:solidFill>
                  <a:srgbClr val="C00000"/>
                </a:solidFill>
                <a:cs typeface="B Badr" pitchFamily="2" charset="-78"/>
              </a:rPr>
              <a:t>ا</a:t>
            </a:r>
            <a:r>
              <a:rPr lang="ar-SA" sz="1400" b="1" dirty="0">
                <a:solidFill>
                  <a:srgbClr val="C00000"/>
                </a:solidFill>
                <a:cs typeface="B Badr" pitchFamily="2" charset="-78"/>
              </a:rPr>
              <a:t>عت كند، ب</a:t>
            </a:r>
            <a:r>
              <a:rPr lang="fa-IR" sz="1400" b="1" dirty="0">
                <a:solidFill>
                  <a:srgbClr val="C00000"/>
                </a:solidFill>
                <a:cs typeface="B Badr" pitchFamily="2" charset="-78"/>
              </a:rPr>
              <a:t>ه </a:t>
            </a:r>
            <a:r>
              <a:rPr lang="ar-SA" sz="1400" b="1" dirty="0">
                <a:solidFill>
                  <a:srgbClr val="C00000"/>
                </a:solidFill>
                <a:cs typeface="B Badr" pitchFamily="2" charset="-78"/>
              </a:rPr>
              <a:t>درستي كه رستگاري بزرگي به دست آورده است</a:t>
            </a:r>
            <a:r>
              <a:rPr lang="fa-IR" sz="1400" b="1" dirty="0">
                <a:solidFill>
                  <a:srgbClr val="C00000"/>
                </a:solidFill>
                <a:cs typeface="B Badr" pitchFamily="2" charset="-78"/>
              </a:rPr>
              <a:t> </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11" name="Rectangle 4"/>
          <p:cNvSpPr>
            <a:spLocks noChangeArrowheads="1"/>
          </p:cNvSpPr>
          <p:nvPr/>
        </p:nvSpPr>
        <p:spPr bwMode="auto">
          <a:xfrm>
            <a:off x="620688" y="1043608"/>
            <a:ext cx="5617369" cy="738664"/>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wrap="square" anchor="ctr">
            <a:spAutoFit/>
          </a:bodyPr>
          <a:lstStyle/>
          <a:p>
            <a:pPr algn="just"/>
            <a:r>
              <a:rPr lang="en-US" sz="1400" dirty="0" smtClean="0">
                <a:latin typeface="islam" pitchFamily="2" charset="2"/>
              </a:rPr>
              <a:t>]</a:t>
            </a:r>
            <a:r>
              <a:rPr lang="ar-SA" sz="1400" dirty="0" smtClean="0"/>
              <a:t> </a:t>
            </a:r>
            <a:r>
              <a:rPr lang="ar-SA" sz="1400" dirty="0" err="1" smtClean="0">
                <a:latin typeface="QCF_P515" pitchFamily="2" charset="2"/>
                <a:cs typeface="QCF_P515" pitchFamily="2" charset="2"/>
              </a:rPr>
              <a:t>ﮎ  ﮏ  ﮐ  ﮑ  ﮒ  ﮓ  ﮔ  ﮕ  ﮖﮗ  ﮘ   ﮙﮚ   ﮛ     ﮜ  ﮝ  ﮞ</a:t>
            </a:r>
            <a:r>
              <a:rPr lang="ar-SA" sz="1400" dirty="0" smtClean="0">
                <a:latin typeface="QCF_P515" pitchFamily="2" charset="2"/>
                <a:cs typeface="QCF_P515" pitchFamily="2" charset="2"/>
              </a:rPr>
              <a:t> </a:t>
            </a:r>
            <a:r>
              <a:rPr lang="en-US" sz="1400" dirty="0" smtClean="0">
                <a:latin typeface="islam" pitchFamily="2" charset="2"/>
              </a:rPr>
              <a:t>[</a:t>
            </a:r>
            <a:r>
              <a:rPr lang="ar-SA" sz="1400" dirty="0" smtClean="0">
                <a:cs typeface="B Badr" pitchFamily="2" charset="-78"/>
              </a:rPr>
              <a:t>(</a:t>
            </a:r>
            <a:r>
              <a:rPr lang="fa-IR" sz="1400" dirty="0" smtClean="0">
                <a:cs typeface="B Badr" pitchFamily="2" charset="-78"/>
              </a:rPr>
              <a:t>حجرات</a:t>
            </a:r>
            <a:r>
              <a:rPr lang="ar-SA" sz="1400" dirty="0" smtClean="0">
                <a:cs typeface="B Badr" pitchFamily="2" charset="-78"/>
              </a:rPr>
              <a:t>: 1</a:t>
            </a:r>
            <a:r>
              <a:rPr lang="fa-IR" sz="1400" dirty="0">
                <a:cs typeface="B Badr" pitchFamily="2" charset="-78"/>
              </a:rPr>
              <a:t>)</a:t>
            </a:r>
            <a:r>
              <a:rPr lang="ar-SA" sz="1400" dirty="0" smtClean="0">
                <a:cs typeface="B Badr" pitchFamily="2" charset="-78"/>
              </a:rPr>
              <a:t>:</a:t>
            </a:r>
            <a:r>
              <a:rPr lang="fa-IR" sz="1400" dirty="0" smtClean="0">
                <a:cs typeface="B Badr" pitchFamily="2" charset="-78"/>
              </a:rPr>
              <a:t> «</a:t>
            </a:r>
            <a:r>
              <a:rPr lang="fa-IR" sz="1400" b="1" dirty="0" smtClean="0">
                <a:solidFill>
                  <a:srgbClr val="C00000"/>
                </a:solidFill>
                <a:cs typeface="B Badr" pitchFamily="2" charset="-78"/>
              </a:rPr>
              <a:t>ای کسانی که ایمان آورده اید! در برابر الله ورسولش پیش دستی نکنید</a:t>
            </a:r>
            <a:r>
              <a:rPr lang="ar-SA" sz="1400" b="1" dirty="0" smtClean="0">
                <a:solidFill>
                  <a:srgbClr val="C00000"/>
                </a:solidFill>
                <a:cs typeface="B Badr" pitchFamily="2" charset="-78"/>
              </a:rPr>
              <a:t>،</a:t>
            </a:r>
            <a:r>
              <a:rPr lang="fa-IR" sz="1400" b="1" dirty="0" smtClean="0">
                <a:solidFill>
                  <a:srgbClr val="C00000"/>
                </a:solidFill>
                <a:cs typeface="B Badr" pitchFamily="2" charset="-78"/>
              </a:rPr>
              <a:t> و از خدا پروا بدارید</a:t>
            </a:r>
            <a:r>
              <a:rPr lang="ar-SA" sz="1400" b="1" dirty="0" smtClean="0">
                <a:solidFill>
                  <a:srgbClr val="C00000"/>
                </a:solidFill>
                <a:cs typeface="B Badr" pitchFamily="2" charset="-78"/>
              </a:rPr>
              <a:t>،</a:t>
            </a:r>
            <a:r>
              <a:rPr lang="fa-IR" sz="1400" b="1" dirty="0" smtClean="0">
                <a:solidFill>
                  <a:srgbClr val="C00000"/>
                </a:solidFill>
                <a:cs typeface="B Badr" pitchFamily="2" charset="-78"/>
              </a:rPr>
              <a:t> بی گمان خداوند شنوای داناست</a:t>
            </a:r>
            <a:r>
              <a:rPr lang="fa-IR" sz="1400" dirty="0" smtClean="0">
                <a:cs typeface="B Badr" pitchFamily="2" charset="-78"/>
              </a:rPr>
              <a:t>».</a:t>
            </a:r>
            <a:endParaRPr lang="en-US" sz="1400" dirty="0">
              <a:cs typeface="B Badr" pitchFamily="2" charset="-78"/>
            </a:endParaRPr>
          </a:p>
        </p:txBody>
      </p:sp>
      <p:sp>
        <p:nvSpPr>
          <p:cNvPr id="14" name="Rectangle 4"/>
          <p:cNvSpPr>
            <a:spLocks noChangeArrowheads="1"/>
          </p:cNvSpPr>
          <p:nvPr/>
        </p:nvSpPr>
        <p:spPr bwMode="auto">
          <a:xfrm>
            <a:off x="612263" y="5913696"/>
            <a:ext cx="5617369" cy="523220"/>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cs typeface="Traditional Arabic" pitchFamily="2" charset="-78"/>
              </a:rPr>
              <a:t>]</a:t>
            </a:r>
            <a:r>
              <a:rPr lang="ar-SA" sz="1400" dirty="0" smtClean="0"/>
              <a:t> </a:t>
            </a:r>
            <a:r>
              <a:rPr lang="ar-SA" sz="1400" dirty="0" err="1" smtClean="0">
                <a:latin typeface="QCF_P356" pitchFamily="2" charset="2"/>
                <a:cs typeface="QCF_P356" pitchFamily="2" charset="2"/>
              </a:rPr>
              <a:t>ﮞ  ﮟ  ﮠ   ﮡ  ﮢ   ﮣ  ﮤ  ﮥ  ﮦ  ﮧ  ﮨ</a:t>
            </a:r>
            <a:r>
              <a:rPr lang="ar-SA" sz="1400" dirty="0" smtClean="0">
                <a:latin typeface="QCF_P356" pitchFamily="2" charset="2"/>
                <a:cs typeface="QCF_P356" pitchFamily="2" charset="2"/>
              </a:rPr>
              <a:t> </a:t>
            </a:r>
            <a:r>
              <a:rPr lang="en-US" sz="1400" dirty="0" smtClean="0">
                <a:latin typeface="islam" pitchFamily="2" charset="2"/>
              </a:rPr>
              <a:t>[</a:t>
            </a:r>
            <a:r>
              <a:rPr lang="en-US" sz="1400" dirty="0" smtClean="0"/>
              <a:t> </a:t>
            </a:r>
            <a:r>
              <a:rPr lang="ar-SA" sz="1400" dirty="0" smtClean="0"/>
              <a:t> </a:t>
            </a:r>
            <a:r>
              <a:rPr lang="ar-SA" sz="1400" dirty="0" smtClean="0">
                <a:cs typeface="B Badr" pitchFamily="2" charset="-78"/>
              </a:rPr>
              <a:t>(نور:</a:t>
            </a:r>
            <a:r>
              <a:rPr lang="fa-IR" sz="1400" dirty="0" smtClean="0">
                <a:cs typeface="B Badr" pitchFamily="2" charset="-78"/>
              </a:rPr>
              <a:t>48) </a:t>
            </a:r>
            <a:r>
              <a:rPr lang="ar-SA" sz="1400" dirty="0" smtClean="0">
                <a:cs typeface="B Badr" pitchFamily="2" charset="-78"/>
              </a:rPr>
              <a:t>: </a:t>
            </a:r>
            <a:r>
              <a:rPr lang="fa-IR" sz="1400" dirty="0" smtClean="0">
                <a:solidFill>
                  <a:schemeClr val="tx1"/>
                </a:solidFill>
                <a:cs typeface="B Badr" pitchFamily="2" charset="-78"/>
              </a:rPr>
              <a:t>« </a:t>
            </a:r>
            <a:r>
              <a:rPr lang="ar-SA" sz="1400" dirty="0" smtClean="0">
                <a:cs typeface="B Badr" pitchFamily="2" charset="-78"/>
              </a:rPr>
              <a:t>و</a:t>
            </a:r>
            <a:r>
              <a:rPr lang="fa-IR" sz="1400" dirty="0" smtClean="0">
                <a:cs typeface="B Badr" pitchFamily="2" charset="-78"/>
              </a:rPr>
              <a:t> چون به سوی الله و پیامبرش فراخوانده شوند تا درمیانشان داوری کند</a:t>
            </a:r>
            <a:r>
              <a:rPr lang="ar-SA" sz="1400" dirty="0" smtClean="0">
                <a:cs typeface="B Badr" pitchFamily="2" charset="-78"/>
              </a:rPr>
              <a:t>،</a:t>
            </a:r>
            <a:r>
              <a:rPr lang="fa-IR" sz="1400" dirty="0" smtClean="0">
                <a:cs typeface="B Badr" pitchFamily="2" charset="-78"/>
              </a:rPr>
              <a:t> آنگاه گروهی از آنان روی‌گردانند</a:t>
            </a:r>
            <a:r>
              <a:rPr lang="fa-IR" sz="1400" dirty="0" smtClean="0">
                <a:solidFill>
                  <a:schemeClr val="tx1"/>
                </a:solidFill>
                <a:cs typeface="B Badr" pitchFamily="2" charset="-78"/>
              </a:rPr>
              <a:t>»</a:t>
            </a:r>
            <a:r>
              <a:rPr lang="en-US" altLang="zh-CN" sz="1400" dirty="0">
                <a:solidFill>
                  <a:schemeClr val="tx1"/>
                </a:solidFill>
                <a:cs typeface="B Badr" pitchFamily="2" charset="-78"/>
              </a:rPr>
              <a:t>.</a:t>
            </a:r>
            <a:endParaRPr lang="en-US" sz="1400" dirty="0">
              <a:solidFill>
                <a:schemeClr val="tx1"/>
              </a:solidFill>
              <a:cs typeface="B Badr" pitchFamily="2" charset="-78"/>
            </a:endParaRPr>
          </a:p>
        </p:txBody>
      </p:sp>
      <p:sp>
        <p:nvSpPr>
          <p:cNvPr id="15" name="Rectangle 4"/>
          <p:cNvSpPr>
            <a:spLocks noChangeArrowheads="1"/>
          </p:cNvSpPr>
          <p:nvPr/>
        </p:nvSpPr>
        <p:spPr bwMode="auto">
          <a:xfrm>
            <a:off x="602845" y="7551662"/>
            <a:ext cx="5617369" cy="954107"/>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cs typeface="Traditional Arabic" pitchFamily="2" charset="-78"/>
              </a:rPr>
              <a:t>]</a:t>
            </a:r>
            <a:r>
              <a:rPr lang="ar-SA" sz="1400" dirty="0" smtClean="0"/>
              <a:t> </a:t>
            </a:r>
            <a:r>
              <a:rPr lang="ar-SA" sz="1400" dirty="0" err="1" smtClean="0">
                <a:latin typeface="QCF_P357" pitchFamily="2" charset="2"/>
                <a:cs typeface="QCF_P357" pitchFamily="2" charset="2"/>
              </a:rPr>
              <a:t>ﭑ  ﭒ  ﭓ  ﭔ  ﭕﭖ  ﭗ  ﭘ  ﭙ  ﭚ  ﭛ  ﭜ   ﭝ  ﭞ  ﭟﭠ  ﭡ  ﭢ  ﭣﭤ  ﭥ  ﭦ  ﭧ     ﭨ ﭩ ﭪ</a:t>
            </a:r>
            <a:r>
              <a:rPr lang="en-US" sz="1400" dirty="0" smtClean="0">
                <a:latin typeface="islam" pitchFamily="2" charset="2"/>
              </a:rPr>
              <a:t>[</a:t>
            </a:r>
            <a:r>
              <a:rPr lang="en-US" sz="1400" dirty="0" smtClean="0"/>
              <a:t> </a:t>
            </a:r>
            <a:r>
              <a:rPr lang="ar-SA" sz="1400" dirty="0" smtClean="0"/>
              <a:t> </a:t>
            </a:r>
            <a:r>
              <a:rPr lang="ar-SA" sz="1400" dirty="0" smtClean="0">
                <a:cs typeface="B Badr" pitchFamily="2" charset="-78"/>
              </a:rPr>
              <a:t>(نور:5</a:t>
            </a:r>
            <a:r>
              <a:rPr lang="fa-IR" sz="1400" dirty="0" smtClean="0">
                <a:cs typeface="B Badr" pitchFamily="2" charset="-78"/>
              </a:rPr>
              <a:t>4) </a:t>
            </a:r>
            <a:r>
              <a:rPr lang="ar-SA" sz="1400" dirty="0" smtClean="0">
                <a:cs typeface="B Badr" pitchFamily="2" charset="-78"/>
              </a:rPr>
              <a:t>: </a:t>
            </a:r>
            <a:r>
              <a:rPr lang="fa-IR" sz="1400" dirty="0" smtClean="0">
                <a:solidFill>
                  <a:schemeClr val="tx1"/>
                </a:solidFill>
                <a:cs typeface="B Badr" pitchFamily="2" charset="-78"/>
              </a:rPr>
              <a:t>«بگو: الله را اطاعت كنيد و از پيامبر اطاعت كنيد، پس اگر سرپيچي كرديد، بر او [پيامبر] آنچه كه به آن مكلف شده است!؛ و بر شماست آنچه به كه بر آن تكليف شده‌ايد، و اگر از او اطاعت كنيد هدايت خواهيد شد و بر [عهده‌ي] پيامبر چيزي جز ابلاغ آشكار نيست!»</a:t>
            </a:r>
            <a:r>
              <a:rPr lang="en-US" altLang="zh-CN" sz="1400" dirty="0">
                <a:solidFill>
                  <a:schemeClr val="tx1"/>
                </a:solidFill>
                <a:cs typeface="B Badr" pitchFamily="2" charset="-78"/>
              </a:rPr>
              <a:t>.</a:t>
            </a:r>
            <a:endParaRPr lang="en-US" sz="1400" dirty="0">
              <a:solidFill>
                <a:schemeClr val="tx1"/>
              </a:solidFill>
              <a:cs typeface="B Badr" pitchFamily="2" charset="-78"/>
            </a:endParaRPr>
          </a:p>
        </p:txBody>
      </p:sp>
      <p:sp>
        <p:nvSpPr>
          <p:cNvPr id="16" name="Rectangle 4"/>
          <p:cNvSpPr>
            <a:spLocks noChangeArrowheads="1"/>
          </p:cNvSpPr>
          <p:nvPr/>
        </p:nvSpPr>
        <p:spPr bwMode="auto">
          <a:xfrm>
            <a:off x="612042" y="5196577"/>
            <a:ext cx="5617369" cy="523220"/>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err="1" smtClean="0">
                <a:latin typeface="QCF_P427" pitchFamily="2" charset="2"/>
                <a:cs typeface="QCF_P427" pitchFamily="2" charset="2"/>
              </a:rPr>
              <a:t>ﭵ  ﭶ  ﭷ  ﭸ  ﭹﭺ  ﭻ  ﭼ  ﭽ   ﭾ  ﭿ</a:t>
            </a:r>
            <a:r>
              <a:rPr lang="ar-SA" sz="1400" dirty="0" smtClean="0">
                <a:latin typeface="QCF_P427" pitchFamily="2" charset="2"/>
                <a:cs typeface="QCF_P427" pitchFamily="2" charset="2"/>
              </a:rPr>
              <a:t> </a:t>
            </a:r>
            <a:r>
              <a:rPr lang="en-US" sz="1400" dirty="0" smtClean="0">
                <a:latin typeface="islam" pitchFamily="2" charset="2"/>
              </a:rPr>
              <a:t>[</a:t>
            </a:r>
            <a:r>
              <a:rPr lang="en-US" sz="1400" dirty="0" smtClean="0"/>
              <a:t> </a:t>
            </a:r>
            <a:r>
              <a:rPr lang="ar-SA" sz="1400" dirty="0" smtClean="0"/>
              <a:t> </a:t>
            </a:r>
            <a:r>
              <a:rPr lang="ar-SA" sz="1400" dirty="0" smtClean="0">
                <a:cs typeface="B Badr" pitchFamily="2" charset="-78"/>
              </a:rPr>
              <a:t>(</a:t>
            </a:r>
            <a:r>
              <a:rPr lang="ar-SA" sz="1400" dirty="0">
                <a:cs typeface="B Badr" pitchFamily="2" charset="-78"/>
              </a:rPr>
              <a:t>احزاب</a:t>
            </a:r>
            <a:r>
              <a:rPr lang="fa-IR" sz="1400" dirty="0">
                <a:cs typeface="B Badr" pitchFamily="2" charset="-78"/>
              </a:rPr>
              <a:t>:66)</a:t>
            </a:r>
            <a:r>
              <a:rPr lang="ar-SA" sz="1400" dirty="0">
                <a:cs typeface="B Badr" pitchFamily="2" charset="-78"/>
              </a:rPr>
              <a:t>:</a:t>
            </a:r>
            <a:r>
              <a:rPr lang="fa-IR" sz="1400" dirty="0">
                <a:cs typeface="B Badr" pitchFamily="2" charset="-78"/>
              </a:rPr>
              <a:t>  </a:t>
            </a:r>
            <a:r>
              <a:rPr lang="fa-IR" sz="1400" dirty="0" smtClean="0">
                <a:cs typeface="B Badr" pitchFamily="2" charset="-78"/>
              </a:rPr>
              <a:t>«روزي </a:t>
            </a:r>
            <a:r>
              <a:rPr lang="ar-SA" sz="1400" dirty="0" smtClean="0">
                <a:cs typeface="B Badr" pitchFamily="2" charset="-78"/>
              </a:rPr>
              <a:t>كه چهره</a:t>
            </a:r>
            <a:r>
              <a:rPr lang="fa-IR" sz="1400" dirty="0" smtClean="0">
                <a:cs typeface="B Badr" pitchFamily="2" charset="-78"/>
              </a:rPr>
              <a:t>‌</a:t>
            </a:r>
            <a:r>
              <a:rPr lang="ar-SA" sz="1400" dirty="0" smtClean="0">
                <a:cs typeface="B Badr" pitchFamily="2" charset="-78"/>
              </a:rPr>
              <a:t>هاي </a:t>
            </a:r>
            <a:r>
              <a:rPr lang="ar-SA" sz="1400" dirty="0">
                <a:cs typeface="B Badr" pitchFamily="2" charset="-78"/>
              </a:rPr>
              <a:t>آنها در </a:t>
            </a:r>
            <a:r>
              <a:rPr lang="ar-SA" sz="1400" dirty="0" smtClean="0">
                <a:cs typeface="B Badr" pitchFamily="2" charset="-78"/>
              </a:rPr>
              <a:t>آتش </a:t>
            </a:r>
            <a:r>
              <a:rPr lang="ar-SA" sz="1400" dirty="0">
                <a:cs typeface="B Badr" pitchFamily="2" charset="-78"/>
              </a:rPr>
              <a:t>گردانيده </a:t>
            </a:r>
            <a:r>
              <a:rPr lang="ar-SA" sz="1400" dirty="0" smtClean="0">
                <a:cs typeface="B Badr" pitchFamily="2" charset="-78"/>
              </a:rPr>
              <a:t>شود</a:t>
            </a:r>
            <a:r>
              <a:rPr lang="fa-IR" sz="1400" dirty="0" smtClean="0">
                <a:cs typeface="B Badr" pitchFamily="2" charset="-78"/>
              </a:rPr>
              <a:t>،</a:t>
            </a:r>
            <a:r>
              <a:rPr lang="ar-SA" sz="1400" dirty="0" smtClean="0">
                <a:cs typeface="B Badr" pitchFamily="2" charset="-78"/>
              </a:rPr>
              <a:t> مي</a:t>
            </a:r>
            <a:r>
              <a:rPr lang="fa-IR" sz="1400" dirty="0" smtClean="0">
                <a:cs typeface="B Badr" pitchFamily="2" charset="-78"/>
              </a:rPr>
              <a:t>‌</a:t>
            </a:r>
            <a:r>
              <a:rPr lang="ar-SA" sz="1400" dirty="0" smtClean="0">
                <a:cs typeface="B Badr" pitchFamily="2" charset="-78"/>
              </a:rPr>
              <a:t>گويند</a:t>
            </a:r>
            <a:r>
              <a:rPr lang="fa-IR" sz="1400" dirty="0" smtClean="0">
                <a:cs typeface="B Badr" pitchFamily="2" charset="-78"/>
              </a:rPr>
              <a:t>:</a:t>
            </a:r>
            <a:r>
              <a:rPr lang="ar-SA" sz="1400" dirty="0" smtClean="0">
                <a:cs typeface="B Badr" pitchFamily="2" charset="-78"/>
              </a:rPr>
              <a:t> </a:t>
            </a:r>
            <a:r>
              <a:rPr lang="ar-SA" sz="1400" dirty="0">
                <a:cs typeface="B Badr" pitchFamily="2" charset="-78"/>
              </a:rPr>
              <a:t>اي </a:t>
            </a:r>
            <a:r>
              <a:rPr lang="ar-SA" sz="1400" dirty="0" smtClean="0">
                <a:cs typeface="B Badr" pitchFamily="2" charset="-78"/>
              </a:rPr>
              <a:t>كاش</a:t>
            </a:r>
            <a:r>
              <a:rPr lang="fa-IR" sz="1400" dirty="0" smtClean="0">
                <a:cs typeface="B Badr" pitchFamily="2" charset="-78"/>
              </a:rPr>
              <a:t>!</a:t>
            </a:r>
            <a:r>
              <a:rPr lang="ar-SA" sz="1400" dirty="0" smtClean="0">
                <a:cs typeface="B Badr" pitchFamily="2" charset="-78"/>
              </a:rPr>
              <a:t> </a:t>
            </a:r>
            <a:r>
              <a:rPr lang="ar-SA" sz="1400" dirty="0">
                <a:cs typeface="B Badr" pitchFamily="2" charset="-78"/>
              </a:rPr>
              <a:t>از الله و رسول او پيروي مي كرديم </a:t>
            </a:r>
            <a:r>
              <a:rPr lang="fa-IR" sz="1400" dirty="0">
                <a:cs typeface="B Badr" pitchFamily="2" charset="-78"/>
              </a:rPr>
              <a:t>»</a:t>
            </a:r>
            <a:r>
              <a:rPr lang="en-US" altLang="zh-CN" sz="1400" dirty="0">
                <a:cs typeface="B Badr" pitchFamily="2" charset="-78"/>
              </a:rPr>
              <a:t>.</a:t>
            </a:r>
            <a:endParaRPr lang="en-US"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551508" y="2264928"/>
            <a:ext cx="5617369" cy="954107"/>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smtClean="0"/>
              <a:t> </a:t>
            </a:r>
            <a:r>
              <a:rPr lang="ar-SA" sz="1400" dirty="0" err="1" smtClean="0">
                <a:latin typeface="QCF_P087" pitchFamily="2" charset="2"/>
                <a:cs typeface="QCF_P087" pitchFamily="2" charset="2"/>
              </a:rPr>
              <a:t>ﯵ  ﯶ  ﯷ  ﯸ  ﯹ  ﯺ  ﯻ  ﯼ   ﯽ  ﯾﯿ  ﰀ  ﰁ   ﰂ  ﰃ  ﰄ  ﰅ       ﰆ  ﰇ  ﰈ  ﰉ               ﰊ  ﰋ ﰌ ﰍﰎ</a:t>
            </a:r>
            <a:r>
              <a:rPr lang="ar-SA" sz="1400" dirty="0" smtClean="0">
                <a:latin typeface="QCF_P087" pitchFamily="2" charset="2"/>
                <a:cs typeface="QCF_P087" pitchFamily="2" charset="2"/>
              </a:rPr>
              <a:t> </a:t>
            </a:r>
            <a:r>
              <a:rPr lang="en-US" sz="1400" dirty="0" smtClean="0">
                <a:latin typeface="islam" pitchFamily="2" charset="2"/>
              </a:rPr>
              <a:t>[</a:t>
            </a:r>
            <a:r>
              <a:rPr lang="ar-SA" sz="1400" dirty="0" smtClean="0"/>
              <a:t> </a:t>
            </a:r>
            <a:r>
              <a:rPr lang="ar-SA" sz="1400" dirty="0">
                <a:cs typeface="B Badr" pitchFamily="2" charset="-78"/>
              </a:rPr>
              <a:t>(نساء </a:t>
            </a:r>
            <a:r>
              <a:rPr lang="ar-SA" sz="1400" dirty="0" smtClean="0">
                <a:cs typeface="B Badr" pitchFamily="2" charset="-78"/>
              </a:rPr>
              <a:t>:</a:t>
            </a:r>
            <a:r>
              <a:rPr lang="fa-IR" sz="1400" dirty="0" smtClean="0">
                <a:cs typeface="B Badr" pitchFamily="2" charset="-78"/>
              </a:rPr>
              <a:t> </a:t>
            </a:r>
            <a:r>
              <a:rPr lang="ar-SA" sz="1400" dirty="0" smtClean="0">
                <a:cs typeface="B Badr" pitchFamily="2" charset="-78"/>
              </a:rPr>
              <a:t>59</a:t>
            </a:r>
            <a:r>
              <a:rPr lang="fa-IR" sz="1400" dirty="0" smtClean="0">
                <a:cs typeface="B Badr" pitchFamily="2" charset="-78"/>
              </a:rPr>
              <a:t>) </a:t>
            </a:r>
            <a:r>
              <a:rPr lang="ar-SA" sz="1400" dirty="0" smtClean="0">
                <a:cs typeface="B Badr" pitchFamily="2" charset="-78"/>
              </a:rPr>
              <a:t>: </a:t>
            </a:r>
            <a:r>
              <a:rPr lang="fa-IR" sz="1400" dirty="0" smtClean="0">
                <a:cs typeface="B Badr" pitchFamily="2" charset="-78"/>
              </a:rPr>
              <a:t>«</a:t>
            </a:r>
            <a:r>
              <a:rPr lang="ar-SA" sz="1400" b="1" dirty="0" smtClean="0">
                <a:cs typeface="B Badr" pitchFamily="2" charset="-78"/>
              </a:rPr>
              <a:t>ا</a:t>
            </a:r>
            <a:r>
              <a:rPr lang="fa-IR" sz="1400" dirty="0" smtClean="0">
                <a:cs typeface="B Badr" pitchFamily="2" charset="-78"/>
              </a:rPr>
              <a:t>ی کسانی که ایمان آورده اید</a:t>
            </a:r>
            <a:r>
              <a:rPr lang="ar-SA" sz="1400" dirty="0" smtClean="0">
                <a:cs typeface="B Badr" pitchFamily="2" charset="-78"/>
              </a:rPr>
              <a:t>! ا</a:t>
            </a:r>
            <a:r>
              <a:rPr lang="fa-IR" sz="1400" dirty="0" smtClean="0">
                <a:cs typeface="B Badr" pitchFamily="2" charset="-78"/>
              </a:rPr>
              <a:t>ز الله و پیامبر و از اولی </a:t>
            </a:r>
            <a:r>
              <a:rPr lang="ar-SA" sz="1400" dirty="0" smtClean="0">
                <a:cs typeface="B Badr" pitchFamily="2" charset="-78"/>
              </a:rPr>
              <a:t>الأمر </a:t>
            </a:r>
            <a:r>
              <a:rPr lang="fa-IR" sz="1400" dirty="0" smtClean="0">
                <a:cs typeface="B Badr" pitchFamily="2" charset="-78"/>
              </a:rPr>
              <a:t>مسلمان اطاعت کنید و </a:t>
            </a:r>
            <a:r>
              <a:rPr lang="ar-SA" sz="1400" dirty="0" smtClean="0">
                <a:cs typeface="B Badr" pitchFamily="2" charset="-78"/>
              </a:rPr>
              <a:t>هرگاه </a:t>
            </a:r>
            <a:r>
              <a:rPr lang="ar-SA" sz="1400" dirty="0">
                <a:cs typeface="B Badr" pitchFamily="2" charset="-78"/>
              </a:rPr>
              <a:t>در چيزي [يعني در مسائل ديني و شرعي] اختلاف كرديد آن را به الله و پيامبرش [كه همان قرآن و سنت است] برگردانيد، اگر به الله و روز قيامت ايمان داريد </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9" name="Rectangle 4"/>
          <p:cNvSpPr>
            <a:spLocks noChangeArrowheads="1"/>
          </p:cNvSpPr>
          <p:nvPr/>
        </p:nvSpPr>
        <p:spPr bwMode="auto">
          <a:xfrm>
            <a:off x="548680" y="1504531"/>
            <a:ext cx="5617369" cy="523220"/>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smtClean="0">
                <a:latin typeface="QCF_P085" pitchFamily="2" charset="2"/>
                <a:cs typeface="QCF_P085" pitchFamily="2" charset="2"/>
              </a:rPr>
              <a:t> </a:t>
            </a:r>
            <a:r>
              <a:rPr lang="ar-SA" sz="1400" dirty="0" err="1" smtClean="0">
                <a:latin typeface="QCF_P085" pitchFamily="2" charset="2"/>
                <a:cs typeface="QCF_P085" pitchFamily="2" charset="2"/>
              </a:rPr>
              <a:t>ﮔ  ﮕ  ﮖ   ﮗ  ﮘ  ﮙ  ﮚ  ﮛ  ﮜ  ﮝ</a:t>
            </a:r>
            <a:r>
              <a:rPr lang="ar-SA" sz="1400" dirty="0" smtClean="0">
                <a:latin typeface="QCF_P085" pitchFamily="2" charset="2"/>
                <a:cs typeface="QCF_P085" pitchFamily="2" charset="2"/>
              </a:rPr>
              <a:t> </a:t>
            </a:r>
            <a:r>
              <a:rPr lang="en-US" sz="1400" dirty="0" smtClean="0">
                <a:latin typeface="islam" pitchFamily="2" charset="2"/>
              </a:rPr>
              <a:t>[</a:t>
            </a:r>
            <a:r>
              <a:rPr lang="ar-SA" sz="1400" dirty="0" err="1" smtClean="0">
                <a:cs typeface="B Badr" pitchFamily="2" charset="-78"/>
              </a:rPr>
              <a:t>(</a:t>
            </a:r>
            <a:r>
              <a:rPr lang="fa-IR" sz="1400" dirty="0" smtClean="0">
                <a:cs typeface="B Badr" pitchFamily="2" charset="-78"/>
              </a:rPr>
              <a:t> </a:t>
            </a:r>
            <a:r>
              <a:rPr lang="fa-IR" sz="1400" dirty="0">
                <a:cs typeface="B Badr" pitchFamily="2" charset="-78"/>
              </a:rPr>
              <a:t>نساء</a:t>
            </a:r>
            <a:r>
              <a:rPr lang="en-US" sz="1400" dirty="0">
                <a:cs typeface="B Badr" pitchFamily="2" charset="-78"/>
              </a:rPr>
              <a:t> </a:t>
            </a:r>
            <a:r>
              <a:rPr lang="fa-IR" sz="1400" dirty="0">
                <a:cs typeface="B Badr" pitchFamily="2" charset="-78"/>
              </a:rPr>
              <a:t>:42)</a:t>
            </a:r>
            <a:r>
              <a:rPr lang="ar-SA" sz="1400" dirty="0">
                <a:cs typeface="B Badr" pitchFamily="2" charset="-78"/>
              </a:rPr>
              <a:t>:</a:t>
            </a:r>
            <a:r>
              <a:rPr lang="fa-IR" sz="1400" dirty="0">
                <a:cs typeface="B Badr" pitchFamily="2" charset="-78"/>
              </a:rPr>
              <a:t> «</a:t>
            </a:r>
            <a:r>
              <a:rPr lang="ar-SA" sz="1400" dirty="0">
                <a:cs typeface="B Badr" pitchFamily="2" charset="-78"/>
              </a:rPr>
              <a:t>درآن روز كافران و آنان كه از </a:t>
            </a:r>
            <a:r>
              <a:rPr lang="fa-IR" sz="1400" dirty="0">
                <a:cs typeface="B Badr" pitchFamily="2" charset="-78"/>
              </a:rPr>
              <a:t>رسول</a:t>
            </a:r>
            <a:r>
              <a:rPr lang="ar-AE" sz="1400" dirty="0">
                <a:cs typeface="B Badr" pitchFamily="2" charset="-78"/>
              </a:rPr>
              <a:t>ش </a:t>
            </a:r>
            <a:r>
              <a:rPr lang="ar-SA" sz="1400" dirty="0">
                <a:cs typeface="B Badr" pitchFamily="2" charset="-78"/>
              </a:rPr>
              <a:t>نافرماني كردند آرزو مي</a:t>
            </a:r>
            <a:r>
              <a:rPr lang="fa-IR" sz="1400" dirty="0">
                <a:cs typeface="B Badr" pitchFamily="2" charset="-78"/>
              </a:rPr>
              <a:t>‌</a:t>
            </a:r>
            <a:r>
              <a:rPr lang="ar-SA" sz="1400" dirty="0">
                <a:cs typeface="B Badr" pitchFamily="2" charset="-78"/>
              </a:rPr>
              <a:t>كنند اي </a:t>
            </a:r>
            <a:r>
              <a:rPr lang="ar-SA" sz="1400" dirty="0" smtClean="0">
                <a:cs typeface="B Badr" pitchFamily="2" charset="-78"/>
              </a:rPr>
              <a:t>كاش</a:t>
            </a:r>
            <a:r>
              <a:rPr lang="fa-IR" sz="1400" dirty="0" smtClean="0">
                <a:cs typeface="B Badr" pitchFamily="2" charset="-78"/>
              </a:rPr>
              <a:t>!</a:t>
            </a:r>
            <a:r>
              <a:rPr lang="ar-SA" sz="1400" dirty="0" smtClean="0">
                <a:cs typeface="B Badr" pitchFamily="2" charset="-78"/>
              </a:rPr>
              <a:t> </a:t>
            </a:r>
            <a:r>
              <a:rPr lang="ar-SA" sz="1400" dirty="0">
                <a:cs typeface="B Badr" pitchFamily="2" charset="-78"/>
              </a:rPr>
              <a:t>زمين بر آنان هموار مي </a:t>
            </a:r>
            <a:r>
              <a:rPr lang="ar-SA" sz="1400" dirty="0" smtClean="0">
                <a:cs typeface="B Badr" pitchFamily="2" charset="-78"/>
              </a:rPr>
              <a:t>شد</a:t>
            </a:r>
            <a:r>
              <a:rPr lang="fa-IR" sz="1400" dirty="0" smtClean="0">
                <a:cs typeface="B Badr" pitchFamily="2" charset="-78"/>
              </a:rPr>
              <a:t>»</a:t>
            </a:r>
            <a:r>
              <a:rPr lang="en-US" altLang="zh-CN" sz="1400" dirty="0">
                <a:cs typeface="B Badr" pitchFamily="2" charset="-78"/>
              </a:rPr>
              <a:t>.</a:t>
            </a:r>
            <a:endParaRPr lang="en-US" sz="1400" dirty="0"/>
          </a:p>
        </p:txBody>
      </p:sp>
      <p:sp>
        <p:nvSpPr>
          <p:cNvPr id="12" name="Rectangle 4"/>
          <p:cNvSpPr>
            <a:spLocks noChangeArrowheads="1"/>
          </p:cNvSpPr>
          <p:nvPr/>
        </p:nvSpPr>
        <p:spPr bwMode="auto">
          <a:xfrm>
            <a:off x="548680" y="539552"/>
            <a:ext cx="5617369" cy="738664"/>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smtClean="0"/>
              <a:t> </a:t>
            </a:r>
            <a:r>
              <a:rPr lang="ar-SA" sz="1400" dirty="0" err="1" smtClean="0">
                <a:latin typeface="QCF_P359" pitchFamily="2" charset="2"/>
                <a:cs typeface="QCF_P359" pitchFamily="2" charset="2"/>
              </a:rPr>
              <a:t>ﮍ  ﮎ ﮏ  ﮐ  ﮑ   ﮒ  ﮓ  ﮔ  ﮕ  ﮖ  ﮗ  ﮘ</a:t>
            </a:r>
            <a:r>
              <a:rPr lang="ar-SA" sz="1400" dirty="0" smtClean="0">
                <a:latin typeface="QCF_P359" pitchFamily="2" charset="2"/>
                <a:cs typeface="QCF_P359" pitchFamily="2" charset="2"/>
              </a:rPr>
              <a:t> </a:t>
            </a:r>
            <a:r>
              <a:rPr lang="en-US" sz="1400" dirty="0" smtClean="0">
                <a:latin typeface="islam" pitchFamily="2" charset="2"/>
              </a:rPr>
              <a:t>[</a:t>
            </a:r>
            <a:r>
              <a:rPr lang="ar-SA" sz="1400" dirty="0">
                <a:cs typeface="B Badr" pitchFamily="2" charset="-78"/>
              </a:rPr>
              <a:t>(</a:t>
            </a:r>
            <a:r>
              <a:rPr lang="fa-IR" sz="1400" dirty="0">
                <a:cs typeface="B Badr" pitchFamily="2" charset="-78"/>
              </a:rPr>
              <a:t>نور:63)</a:t>
            </a:r>
            <a:r>
              <a:rPr lang="ar-SA" sz="1400" dirty="0">
                <a:cs typeface="B Badr" pitchFamily="2" charset="-78"/>
              </a:rPr>
              <a:t>:</a:t>
            </a:r>
            <a:r>
              <a:rPr lang="fa-IR" sz="1400" dirty="0">
                <a:cs typeface="B Badr" pitchFamily="2" charset="-78"/>
              </a:rPr>
              <a:t> </a:t>
            </a:r>
            <a:r>
              <a:rPr lang="fa-IR" sz="1400" dirty="0" smtClean="0">
                <a:cs typeface="B Badr" pitchFamily="2" charset="-78"/>
              </a:rPr>
              <a:t>«</a:t>
            </a:r>
            <a:r>
              <a:rPr lang="ar-SA" sz="1400" dirty="0" smtClean="0">
                <a:cs typeface="B Badr" pitchFamily="2" charset="-78"/>
              </a:rPr>
              <a:t>كساني </a:t>
            </a:r>
            <a:r>
              <a:rPr lang="ar-SA" sz="1400" dirty="0">
                <a:cs typeface="B Badr" pitchFamily="2" charset="-78"/>
              </a:rPr>
              <a:t>كه </a:t>
            </a:r>
            <a:r>
              <a:rPr lang="fa-IR" sz="1400" dirty="0" smtClean="0">
                <a:cs typeface="B Badr" pitchFamily="2" charset="-78"/>
              </a:rPr>
              <a:t>با امر او [يعني رسول الله]</a:t>
            </a:r>
            <a:r>
              <a:rPr lang="ar-AE" sz="1400" dirty="0" smtClean="0">
                <a:cs typeface="B Badr" pitchFamily="2" charset="-78"/>
              </a:rPr>
              <a:t> </a:t>
            </a:r>
            <a:r>
              <a:rPr lang="ar-SA" sz="1400" dirty="0">
                <a:cs typeface="B Badr" pitchFamily="2" charset="-78"/>
              </a:rPr>
              <a:t>مخالفت مي</a:t>
            </a:r>
            <a:r>
              <a:rPr lang="fa-IR" sz="1400" dirty="0">
                <a:cs typeface="B Badr" pitchFamily="2" charset="-78"/>
              </a:rPr>
              <a:t>‌</a:t>
            </a:r>
            <a:r>
              <a:rPr lang="ar-SA" sz="1400" dirty="0" smtClean="0">
                <a:cs typeface="B Badr" pitchFamily="2" charset="-78"/>
              </a:rPr>
              <a:t>كنند</a:t>
            </a:r>
            <a:r>
              <a:rPr lang="fa-IR" sz="1400" dirty="0" smtClean="0">
                <a:cs typeface="B Badr" pitchFamily="2" charset="-78"/>
              </a:rPr>
              <a:t> </a:t>
            </a:r>
            <a:r>
              <a:rPr lang="ar-SA" sz="1400" dirty="0" smtClean="0">
                <a:cs typeface="B Badr" pitchFamily="2" charset="-78"/>
              </a:rPr>
              <a:t>بايد بيم داشته باشند</a:t>
            </a:r>
            <a:r>
              <a:rPr lang="fa-IR" sz="1400" dirty="0" smtClean="0">
                <a:cs typeface="B Badr" pitchFamily="2" charset="-78"/>
              </a:rPr>
              <a:t>، از</a:t>
            </a:r>
            <a:r>
              <a:rPr lang="ar-SA" sz="1400" dirty="0" smtClean="0">
                <a:cs typeface="B Badr" pitchFamily="2" charset="-78"/>
              </a:rPr>
              <a:t> </a:t>
            </a:r>
            <a:r>
              <a:rPr lang="ar-SA" sz="1400" dirty="0">
                <a:cs typeface="B Badr" pitchFamily="2" charset="-78"/>
              </a:rPr>
              <a:t>اينكه گرفتار فتنه‌اي شوند و يا اينكه عذاب دردناكي به آنان برسد</a:t>
            </a:r>
            <a:r>
              <a:rPr lang="fa-IR" sz="1400" dirty="0">
                <a:cs typeface="B Badr" pitchFamily="2" charset="-78"/>
              </a:rPr>
              <a:t>»</a:t>
            </a:r>
            <a:r>
              <a:rPr lang="en-US" altLang="zh-CN" sz="1400" dirty="0"/>
              <a:t>.</a:t>
            </a:r>
            <a:endParaRPr lang="en-US" sz="1400" dirty="0"/>
          </a:p>
        </p:txBody>
      </p:sp>
      <p:sp>
        <p:nvSpPr>
          <p:cNvPr id="13" name="Rectangle 4"/>
          <p:cNvSpPr>
            <a:spLocks noChangeArrowheads="1"/>
          </p:cNvSpPr>
          <p:nvPr/>
        </p:nvSpPr>
        <p:spPr bwMode="auto">
          <a:xfrm>
            <a:off x="553443" y="6281355"/>
            <a:ext cx="5617369" cy="954107"/>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smtClean="0"/>
              <a:t> </a:t>
            </a:r>
            <a:r>
              <a:rPr lang="ar-SA" sz="1400" dirty="0" err="1" smtClean="0">
                <a:latin typeface="QCF_P071" pitchFamily="2" charset="2"/>
                <a:cs typeface="QCF_P071" pitchFamily="2" charset="2"/>
              </a:rPr>
              <a:t>ﯣ  ﯤ  ﯥ  ﯦ  ﯧ  ﯨ  ﯩ  ﯪ  ﯫ  ﯬ  ﯭ      ﯮ  ﯯ  ﯰ  ﯱ  ﯲ  ﯳ      ﯴ  ﯵ  ﯶ ﯷ  ﯸ  ﯹ  ﯺ  ﯻ</a:t>
            </a:r>
            <a:r>
              <a:rPr lang="en-US" sz="1400" dirty="0" smtClean="0">
                <a:latin typeface="islam" pitchFamily="2" charset="2"/>
              </a:rPr>
              <a:t>[</a:t>
            </a:r>
            <a:r>
              <a:rPr lang="en-US" sz="1400" dirty="0" smtClean="0"/>
              <a:t> </a:t>
            </a:r>
            <a:r>
              <a:rPr lang="ar-SA" sz="1400" dirty="0" smtClean="0"/>
              <a:t> </a:t>
            </a:r>
            <a:r>
              <a:rPr lang="ar-SA" sz="1400" dirty="0" err="1" smtClean="0">
                <a:cs typeface="B Badr" pitchFamily="2" charset="-78"/>
              </a:rPr>
              <a:t>(</a:t>
            </a:r>
            <a:r>
              <a:rPr lang="fa-IR" sz="1400" dirty="0" smtClean="0">
                <a:cs typeface="B Badr" pitchFamily="2" charset="-78"/>
              </a:rPr>
              <a:t>آل عمران : 164</a:t>
            </a:r>
            <a:r>
              <a:rPr lang="fa-IR" sz="1400" dirty="0">
                <a:cs typeface="B Badr" pitchFamily="2" charset="-78"/>
              </a:rPr>
              <a:t>)</a:t>
            </a:r>
            <a:r>
              <a:rPr lang="ar-SA" sz="1400" dirty="0">
                <a:cs typeface="B Badr" pitchFamily="2" charset="-78"/>
              </a:rPr>
              <a:t>: </a:t>
            </a:r>
            <a:r>
              <a:rPr lang="fa-IR" sz="1400" dirty="0">
                <a:cs typeface="B Badr" pitchFamily="2" charset="-78"/>
              </a:rPr>
              <a:t>«</a:t>
            </a:r>
            <a:r>
              <a:rPr lang="ar-SA" sz="1400" dirty="0">
                <a:cs typeface="B Badr" pitchFamily="2" charset="-78"/>
              </a:rPr>
              <a:t>خداوند بر مؤمنان منت گذاشت آنگاه كه در ميان ايشان پيامبري از خود ايشان </a:t>
            </a:r>
            <a:r>
              <a:rPr lang="ar-SA" sz="1400" dirty="0" smtClean="0">
                <a:cs typeface="B Badr" pitchFamily="2" charset="-78"/>
              </a:rPr>
              <a:t>فرستاد</a:t>
            </a:r>
            <a:r>
              <a:rPr lang="fa-IR" sz="1400" dirty="0" smtClean="0">
                <a:cs typeface="B Badr" pitchFamily="2" charset="-78"/>
              </a:rPr>
              <a:t>؛</a:t>
            </a:r>
            <a:r>
              <a:rPr lang="ar-SA" sz="1400" dirty="0" smtClean="0">
                <a:cs typeface="B Badr" pitchFamily="2" charset="-78"/>
              </a:rPr>
              <a:t> </a:t>
            </a:r>
            <a:r>
              <a:rPr lang="ar-SA" sz="1400" dirty="0">
                <a:cs typeface="B Badr" pitchFamily="2" charset="-78"/>
              </a:rPr>
              <a:t>آيات الله را </a:t>
            </a:r>
            <a:r>
              <a:rPr lang="ar-SA" sz="1400" dirty="0" smtClean="0">
                <a:cs typeface="B Badr" pitchFamily="2" charset="-78"/>
              </a:rPr>
              <a:t>بر</a:t>
            </a:r>
            <a:r>
              <a:rPr lang="fa-IR" sz="1400" dirty="0" smtClean="0">
                <a:cs typeface="B Badr" pitchFamily="2" charset="-78"/>
              </a:rPr>
              <a:t> </a:t>
            </a:r>
            <a:r>
              <a:rPr lang="ar-SA" sz="1400" dirty="0" smtClean="0">
                <a:cs typeface="B Badr" pitchFamily="2" charset="-78"/>
              </a:rPr>
              <a:t>آنها مي</a:t>
            </a:r>
            <a:r>
              <a:rPr lang="fa-IR" sz="1400" dirty="0" smtClean="0">
                <a:cs typeface="B Badr" pitchFamily="2" charset="-78"/>
              </a:rPr>
              <a:t>‌</a:t>
            </a:r>
            <a:r>
              <a:rPr lang="ar-SA" sz="1400" dirty="0" smtClean="0">
                <a:cs typeface="B Badr" pitchFamily="2" charset="-78"/>
              </a:rPr>
              <a:t>خواند </a:t>
            </a:r>
            <a:r>
              <a:rPr lang="ar-SA" sz="1400" dirty="0">
                <a:cs typeface="B Badr" pitchFamily="2" charset="-78"/>
              </a:rPr>
              <a:t>وآنان را پاك </a:t>
            </a:r>
            <a:r>
              <a:rPr lang="ar-SA" sz="1400" dirty="0" smtClean="0">
                <a:cs typeface="B Badr" pitchFamily="2" charset="-78"/>
              </a:rPr>
              <a:t>مي</a:t>
            </a:r>
            <a:r>
              <a:rPr lang="fa-IR" sz="1400" dirty="0" smtClean="0">
                <a:cs typeface="B Badr" pitchFamily="2" charset="-78"/>
              </a:rPr>
              <a:t>‌</a:t>
            </a:r>
            <a:r>
              <a:rPr lang="ar-SA" sz="1400" dirty="0" smtClean="0">
                <a:cs typeface="B Badr" pitchFamily="2" charset="-78"/>
              </a:rPr>
              <a:t>سازد و</a:t>
            </a:r>
            <a:r>
              <a:rPr lang="fa-IR" sz="1400" dirty="0" smtClean="0">
                <a:cs typeface="B Badr" pitchFamily="2" charset="-78"/>
              </a:rPr>
              <a:t> به </a:t>
            </a:r>
            <a:r>
              <a:rPr lang="ar-SA" sz="1400" dirty="0" smtClean="0">
                <a:cs typeface="B Badr" pitchFamily="2" charset="-78"/>
              </a:rPr>
              <a:t>آنان كتاب </a:t>
            </a:r>
            <a:r>
              <a:rPr lang="ar-SA" sz="1400" dirty="0">
                <a:cs typeface="B Badr" pitchFamily="2" charset="-78"/>
              </a:rPr>
              <a:t>و دانش مي آموزاند؟ يقيناً آنها پيش از اين درگمراهي آشكار بودند</a:t>
            </a:r>
            <a:r>
              <a:rPr lang="fa-IR" sz="1400" dirty="0">
                <a:cs typeface="B Badr" pitchFamily="2" charset="-78"/>
              </a:rPr>
              <a:t>»</a:t>
            </a:r>
            <a:r>
              <a:rPr lang="ar-SA" sz="1400" dirty="0">
                <a:cs typeface="B Badr" pitchFamily="2" charset="-78"/>
              </a:rPr>
              <a:t>. </a:t>
            </a:r>
            <a:endParaRPr lang="en-US" sz="1400" dirty="0">
              <a:cs typeface="B Badr" pitchFamily="2" charset="-78"/>
            </a:endParaRPr>
          </a:p>
        </p:txBody>
      </p:sp>
      <p:sp>
        <p:nvSpPr>
          <p:cNvPr id="14" name="Rectangle 4"/>
          <p:cNvSpPr>
            <a:spLocks noChangeArrowheads="1"/>
          </p:cNvSpPr>
          <p:nvPr/>
        </p:nvSpPr>
        <p:spPr bwMode="auto">
          <a:xfrm>
            <a:off x="548680" y="7457625"/>
            <a:ext cx="5617369" cy="954107"/>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smtClean="0"/>
              <a:t> </a:t>
            </a:r>
            <a:r>
              <a:rPr lang="ar-SA" sz="1400" dirty="0" err="1" smtClean="0">
                <a:latin typeface="QCF_P553" pitchFamily="2" charset="2"/>
                <a:cs typeface="QCF_P553" pitchFamily="2" charset="2"/>
              </a:rPr>
              <a:t>ﭞ  ﭟ  ﭠ  ﭡ  ﭢ  ﭣ  ﭤ  ﭥ     ﭦ  ﭧ  ﭨ  ﭩ  ﭪ  ﭫ  ﭬ  ﭭ    ﭮ   ﭯ  ﭰ  ﭱ  ﭲ</a:t>
            </a:r>
            <a:r>
              <a:rPr lang="en-US" sz="1400" dirty="0" smtClean="0">
                <a:latin typeface="islam" pitchFamily="2" charset="2"/>
              </a:rPr>
              <a:t>[</a:t>
            </a:r>
            <a:r>
              <a:rPr lang="en-US" sz="1400" dirty="0" smtClean="0"/>
              <a:t> </a:t>
            </a:r>
            <a:r>
              <a:rPr lang="ar-SA" sz="1400" dirty="0" smtClean="0"/>
              <a:t> </a:t>
            </a:r>
            <a:r>
              <a:rPr lang="ar-SA" sz="1400" dirty="0" err="1" smtClean="0">
                <a:cs typeface="B Badr" pitchFamily="2" charset="-78"/>
              </a:rPr>
              <a:t>(</a:t>
            </a:r>
            <a:r>
              <a:rPr lang="fa-IR" sz="1400" dirty="0">
                <a:cs typeface="B Badr" pitchFamily="2" charset="-78"/>
              </a:rPr>
              <a:t>جمعه:2) : «</a:t>
            </a:r>
            <a:r>
              <a:rPr lang="ar-SA" sz="1400" dirty="0">
                <a:cs typeface="B Badr" pitchFamily="2" charset="-78"/>
              </a:rPr>
              <a:t>آن ذاتي كه </a:t>
            </a:r>
            <a:r>
              <a:rPr lang="ar-SA" sz="1400" dirty="0" smtClean="0">
                <a:cs typeface="B Badr" pitchFamily="2" charset="-78"/>
              </a:rPr>
              <a:t>در ميان درس نخوانده</a:t>
            </a:r>
            <a:r>
              <a:rPr lang="fa-IR" sz="1400" dirty="0" smtClean="0">
                <a:cs typeface="B Badr" pitchFamily="2" charset="-78"/>
              </a:rPr>
              <a:t>‌</a:t>
            </a:r>
            <a:r>
              <a:rPr lang="ar-SA" sz="1400" dirty="0" smtClean="0">
                <a:cs typeface="B Badr" pitchFamily="2" charset="-78"/>
              </a:rPr>
              <a:t>ها پيامبري </a:t>
            </a:r>
            <a:r>
              <a:rPr lang="ar-SA" sz="1400" dirty="0">
                <a:cs typeface="B Badr" pitchFamily="2" charset="-78"/>
              </a:rPr>
              <a:t>را از خود آنها </a:t>
            </a:r>
            <a:r>
              <a:rPr lang="ar-SA" sz="1400" dirty="0" smtClean="0">
                <a:cs typeface="B Badr" pitchFamily="2" charset="-78"/>
              </a:rPr>
              <a:t>برانگيخت</a:t>
            </a:r>
            <a:r>
              <a:rPr lang="ar-SA" sz="1400" dirty="0">
                <a:cs typeface="B Badr" pitchFamily="2" charset="-78"/>
              </a:rPr>
              <a:t>، آيات او را </a:t>
            </a:r>
            <a:r>
              <a:rPr lang="ar-SA" sz="1400" dirty="0" smtClean="0">
                <a:cs typeface="B Badr" pitchFamily="2" charset="-78"/>
              </a:rPr>
              <a:t>بر</a:t>
            </a:r>
            <a:r>
              <a:rPr lang="fa-IR" sz="1400" dirty="0" smtClean="0">
                <a:cs typeface="B Badr" pitchFamily="2" charset="-78"/>
              </a:rPr>
              <a:t> </a:t>
            </a:r>
            <a:r>
              <a:rPr lang="ar-SA" sz="1400" dirty="0" smtClean="0">
                <a:cs typeface="B Badr" pitchFamily="2" charset="-78"/>
              </a:rPr>
              <a:t>آنان مي</a:t>
            </a:r>
            <a:r>
              <a:rPr lang="fa-IR" sz="1400" dirty="0" smtClean="0">
                <a:cs typeface="B Badr" pitchFamily="2" charset="-78"/>
              </a:rPr>
              <a:t>‌</a:t>
            </a:r>
            <a:r>
              <a:rPr lang="ar-SA" sz="1400" dirty="0" smtClean="0">
                <a:cs typeface="B Badr" pitchFamily="2" charset="-78"/>
              </a:rPr>
              <a:t>خواند </a:t>
            </a:r>
            <a:r>
              <a:rPr lang="ar-SA" sz="1400" dirty="0">
                <a:cs typeface="B Badr" pitchFamily="2" charset="-78"/>
              </a:rPr>
              <a:t>وآنان را پاك مي كند و به آنان كتاب و دانش مي آموزاند و به درستي كه آنها پيش از اين در گمراهي آشكار قرار داشتند</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16" name="Rectangle 4"/>
          <p:cNvSpPr>
            <a:spLocks noChangeArrowheads="1"/>
          </p:cNvSpPr>
          <p:nvPr/>
        </p:nvSpPr>
        <p:spPr bwMode="auto">
          <a:xfrm>
            <a:off x="548680" y="3432226"/>
            <a:ext cx="5617369" cy="954107"/>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cs typeface="Traditional Arabic" pitchFamily="2" charset="-78"/>
              </a:rPr>
              <a:t>]</a:t>
            </a:r>
            <a:r>
              <a:rPr lang="ar-SA" sz="1400" dirty="0" err="1" smtClean="0">
                <a:latin typeface="QCF_P088" pitchFamily="2" charset="2"/>
                <a:cs typeface="QCF_P088" pitchFamily="2" charset="2"/>
              </a:rPr>
              <a:t>ﯜ  ﯝ  ﯞ   ﯟ      ﯠ  ﯡ  ﯢ  ﯣ  ﯤ    ﯥ  ﯦ  ﯧ      ﯨ  ﯩ  ﯪ  ﯫ   ﯬ  ﯭ  ﯮ</a:t>
            </a:r>
            <a:r>
              <a:rPr lang="en-US" sz="1400" dirty="0" smtClean="0">
                <a:latin typeface="islam" pitchFamily="2" charset="2"/>
                <a:cs typeface="Traditional Arabic" pitchFamily="2" charset="-78"/>
              </a:rPr>
              <a:t>[</a:t>
            </a:r>
            <a:r>
              <a:rPr lang="fa-IR" sz="1400" dirty="0" smtClean="0">
                <a:cs typeface="Traditional Arabic" pitchFamily="2" charset="-78"/>
              </a:rPr>
              <a:t> </a:t>
            </a:r>
            <a:r>
              <a:rPr lang="fa-IR" sz="1400" dirty="0">
                <a:cs typeface="B Badr" pitchFamily="2" charset="-78"/>
              </a:rPr>
              <a:t>(نساء: 65) </a:t>
            </a:r>
            <a:r>
              <a:rPr lang="ar-SA" sz="1400" dirty="0">
                <a:cs typeface="B Badr" pitchFamily="2" charset="-78"/>
              </a:rPr>
              <a:t>: </a:t>
            </a:r>
            <a:r>
              <a:rPr lang="fa-IR" sz="1400" dirty="0">
                <a:cs typeface="B Badr" pitchFamily="2" charset="-78"/>
              </a:rPr>
              <a:t>« </a:t>
            </a:r>
            <a:r>
              <a:rPr lang="ar-SA" sz="1400" dirty="0">
                <a:cs typeface="B Badr" pitchFamily="2" charset="-78"/>
              </a:rPr>
              <a:t>به پروردگارت كه ايشان مسلمان نخواهند بود، تا آن كه تو را در اختلافي كه </a:t>
            </a:r>
            <a:r>
              <a:rPr lang="ar-SA" sz="1400" dirty="0" smtClean="0">
                <a:cs typeface="B Badr" pitchFamily="2" charset="-78"/>
              </a:rPr>
              <a:t>ميان</a:t>
            </a:r>
            <a:r>
              <a:rPr lang="fa-IR" sz="1400" dirty="0" smtClean="0">
                <a:cs typeface="B Badr" pitchFamily="2" charset="-78"/>
              </a:rPr>
              <a:t>‌</a:t>
            </a:r>
            <a:r>
              <a:rPr lang="ar-SA" sz="1400" dirty="0" smtClean="0">
                <a:cs typeface="B Badr" pitchFamily="2" charset="-78"/>
              </a:rPr>
              <a:t>شان </a:t>
            </a:r>
            <a:r>
              <a:rPr lang="ar-SA" sz="1400" dirty="0">
                <a:cs typeface="B Badr" pitchFamily="2" charset="-78"/>
              </a:rPr>
              <a:t>وجود دارد حاكم </a:t>
            </a:r>
            <a:r>
              <a:rPr lang="ar-SA" sz="1400" dirty="0" smtClean="0">
                <a:cs typeface="B Badr" pitchFamily="2" charset="-78"/>
              </a:rPr>
              <a:t>كنند</a:t>
            </a:r>
            <a:r>
              <a:rPr lang="fa-IR" sz="1400" dirty="0" smtClean="0">
                <a:cs typeface="B Badr" pitchFamily="2" charset="-78"/>
              </a:rPr>
              <a:t> </a:t>
            </a:r>
            <a:r>
              <a:rPr lang="ar-SA" sz="1400" dirty="0" smtClean="0">
                <a:cs typeface="B Badr" pitchFamily="2" charset="-78"/>
              </a:rPr>
              <a:t>سپس </a:t>
            </a:r>
            <a:r>
              <a:rPr lang="ar-SA" sz="1400" dirty="0">
                <a:cs typeface="B Badr" pitchFamily="2" charset="-78"/>
              </a:rPr>
              <a:t>در </a:t>
            </a:r>
            <a:r>
              <a:rPr lang="ar-SA" sz="1400" dirty="0" smtClean="0">
                <a:cs typeface="B Badr" pitchFamily="2" charset="-78"/>
              </a:rPr>
              <a:t>دل</a:t>
            </a:r>
            <a:r>
              <a:rPr lang="fa-IR" sz="1400" dirty="0" smtClean="0">
                <a:cs typeface="B Badr" pitchFamily="2" charset="-78"/>
              </a:rPr>
              <a:t>‌</a:t>
            </a:r>
            <a:r>
              <a:rPr lang="ar-SA" sz="1400" dirty="0" smtClean="0">
                <a:cs typeface="B Badr" pitchFamily="2" charset="-78"/>
              </a:rPr>
              <a:t>هاي خودشان از</a:t>
            </a:r>
            <a:r>
              <a:rPr lang="fa-IR" sz="1400" dirty="0" smtClean="0">
                <a:cs typeface="B Badr" pitchFamily="2" charset="-78"/>
              </a:rPr>
              <a:t> </a:t>
            </a:r>
            <a:r>
              <a:rPr lang="ar-SA" sz="1400" dirty="0" smtClean="0">
                <a:cs typeface="B Badr" pitchFamily="2" charset="-78"/>
              </a:rPr>
              <a:t>آنچه </a:t>
            </a:r>
            <a:r>
              <a:rPr lang="ar-SA" sz="1400" dirty="0">
                <a:cs typeface="B Badr" pitchFamily="2" charset="-78"/>
              </a:rPr>
              <a:t>حكم فرمودي تنگي نيابند و با انقياد وتسليم قبول كنند</a:t>
            </a:r>
            <a:r>
              <a:rPr lang="fa-IR" sz="1400" dirty="0">
                <a:cs typeface="B Badr" pitchFamily="2" charset="-78"/>
              </a:rPr>
              <a:t>».</a:t>
            </a:r>
            <a:endParaRPr lang="en-US" sz="1400" dirty="0">
              <a:cs typeface="B Badr" pitchFamily="2" charset="-78"/>
            </a:endParaRPr>
          </a:p>
        </p:txBody>
      </p:sp>
      <p:sp>
        <p:nvSpPr>
          <p:cNvPr id="17" name="Rectangle 4"/>
          <p:cNvSpPr>
            <a:spLocks noChangeArrowheads="1"/>
          </p:cNvSpPr>
          <p:nvPr/>
        </p:nvSpPr>
        <p:spPr bwMode="auto">
          <a:xfrm>
            <a:off x="543918" y="4582506"/>
            <a:ext cx="5617369" cy="738664"/>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wrap="square" anchor="ctr">
            <a:spAutoFit/>
          </a:bodyPr>
          <a:lstStyle/>
          <a:p>
            <a:pPr algn="just">
              <a:defRPr/>
            </a:pPr>
            <a:r>
              <a:rPr lang="en-US" sz="1400" dirty="0" smtClean="0">
                <a:latin typeface="islam" pitchFamily="2" charset="2"/>
              </a:rPr>
              <a:t>]</a:t>
            </a:r>
            <a:r>
              <a:rPr lang="ar-SA" sz="1400" dirty="0" smtClean="0"/>
              <a:t> </a:t>
            </a:r>
            <a:r>
              <a:rPr lang="ar-SA" sz="1400" dirty="0" err="1" smtClean="0">
                <a:latin typeface="QCF_P091" pitchFamily="2" charset="2"/>
                <a:cs typeface="QCF_P091" pitchFamily="2" charset="2"/>
              </a:rPr>
              <a:t>ﭑ  ﭒ  ﭓ  ﭔ  ﭕ  ﭖﭗ  ﭘ  ﭙ  ﭚ  ﭛ   ﭜ  ﭝ</a:t>
            </a:r>
            <a:r>
              <a:rPr lang="ar-SA" sz="1400" dirty="0" smtClean="0">
                <a:latin typeface="QCF_P091" pitchFamily="2" charset="2"/>
                <a:cs typeface="QCF_P091" pitchFamily="2" charset="2"/>
              </a:rPr>
              <a:t> </a:t>
            </a:r>
            <a:r>
              <a:rPr lang="en-US" sz="1400" dirty="0" smtClean="0">
                <a:latin typeface="islam" pitchFamily="2" charset="2"/>
              </a:rPr>
              <a:t>[</a:t>
            </a:r>
            <a:r>
              <a:rPr lang="ar-SA" sz="1400" dirty="0" smtClean="0"/>
              <a:t> </a:t>
            </a:r>
            <a:r>
              <a:rPr lang="ar-SA" sz="1400" dirty="0" smtClean="0">
                <a:cs typeface="B Badr" pitchFamily="2" charset="-78"/>
              </a:rPr>
              <a:t>(</a:t>
            </a:r>
            <a:r>
              <a:rPr lang="fa-IR" sz="1400" dirty="0" smtClean="0">
                <a:cs typeface="B Badr" pitchFamily="2" charset="-78"/>
              </a:rPr>
              <a:t>نساء : 80) </a:t>
            </a:r>
            <a:r>
              <a:rPr lang="ar-SA" sz="1400" dirty="0" smtClean="0">
                <a:cs typeface="B Badr" pitchFamily="2" charset="-78"/>
              </a:rPr>
              <a:t>:</a:t>
            </a:r>
            <a:r>
              <a:rPr lang="fa-IR" sz="1400" dirty="0" smtClean="0">
                <a:cs typeface="B Badr" pitchFamily="2" charset="-78"/>
              </a:rPr>
              <a:t> «هر کس از پیامبر پیروی نماید به راستی که از الله پیروی کرده است</a:t>
            </a:r>
            <a:r>
              <a:rPr lang="ar-SA" sz="1400" dirty="0" smtClean="0">
                <a:cs typeface="B Badr" pitchFamily="2" charset="-78"/>
              </a:rPr>
              <a:t> ،</a:t>
            </a:r>
            <a:r>
              <a:rPr lang="fa-IR" sz="1400" dirty="0" smtClean="0">
                <a:cs typeface="B Badr" pitchFamily="2" charset="-78"/>
              </a:rPr>
              <a:t> و هر کس روی گرداند ما تو را به عنوان مراقب ونگاهبان آنها نفرستاده‌ایم»</a:t>
            </a:r>
            <a:r>
              <a:rPr lang="en-US" altLang="zh-CN" sz="1400" dirty="0" smtClean="0">
                <a:cs typeface="B Badr" pitchFamily="2" charset="-78"/>
              </a:rPr>
              <a:t>.</a:t>
            </a:r>
            <a:endParaRPr lang="en-US" sz="1400" dirty="0">
              <a:cs typeface="B Badr" pitchFamily="2" charset="-78"/>
            </a:endParaRPr>
          </a:p>
        </p:txBody>
      </p:sp>
      <p:sp>
        <p:nvSpPr>
          <p:cNvPr id="18" name="Rectangle 4"/>
          <p:cNvSpPr>
            <a:spLocks noChangeArrowheads="1"/>
          </p:cNvSpPr>
          <p:nvPr/>
        </p:nvSpPr>
        <p:spPr bwMode="auto">
          <a:xfrm>
            <a:off x="548680" y="5541442"/>
            <a:ext cx="5617369" cy="523220"/>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smtClean="0"/>
              <a:t> </a:t>
            </a:r>
            <a:r>
              <a:rPr lang="ar-SA" sz="1400" dirty="0" err="1" smtClean="0">
                <a:latin typeface="QCF_P054" pitchFamily="2" charset="2"/>
                <a:cs typeface="QCF_P054" pitchFamily="2" charset="2"/>
              </a:rPr>
              <a:t>ﭮ  ﭯ  ﭰ  ﭱ  ﭲ   ﭳ  ﭴ   ﭵ</a:t>
            </a:r>
            <a:r>
              <a:rPr lang="ar-SA" sz="1400" dirty="0" smtClean="0">
                <a:latin typeface="QCF_P054" pitchFamily="2" charset="2"/>
                <a:cs typeface="QCF_P054" pitchFamily="2" charset="2"/>
              </a:rPr>
              <a:t> </a:t>
            </a:r>
            <a:r>
              <a:rPr lang="en-US" sz="1400" dirty="0" smtClean="0">
                <a:latin typeface="islam" pitchFamily="2" charset="2"/>
              </a:rPr>
              <a:t>[</a:t>
            </a:r>
            <a:r>
              <a:rPr lang="ar-SA" sz="1400" dirty="0" smtClean="0">
                <a:latin typeface="islam" pitchFamily="2" charset="2"/>
              </a:rPr>
              <a:t> </a:t>
            </a:r>
            <a:r>
              <a:rPr lang="ar-SA" sz="1400" dirty="0" err="1" smtClean="0">
                <a:cs typeface="B Badr" pitchFamily="2" charset="-78"/>
              </a:rPr>
              <a:t>(</a:t>
            </a:r>
            <a:r>
              <a:rPr lang="fa-IR" sz="1400" dirty="0">
                <a:cs typeface="B Badr" pitchFamily="2" charset="-78"/>
              </a:rPr>
              <a:t>آ</a:t>
            </a:r>
            <a:r>
              <a:rPr lang="ar-SA" sz="1400" dirty="0">
                <a:cs typeface="B Badr" pitchFamily="2" charset="-78"/>
              </a:rPr>
              <a:t>ل عمران : 31</a:t>
            </a:r>
            <a:r>
              <a:rPr lang="fa-IR" sz="1400" dirty="0" smtClean="0">
                <a:cs typeface="B Badr" pitchFamily="2" charset="-78"/>
              </a:rPr>
              <a:t>) </a:t>
            </a:r>
            <a:r>
              <a:rPr lang="ar-SA" sz="1400" dirty="0" smtClean="0">
                <a:cs typeface="B Badr" pitchFamily="2" charset="-78"/>
              </a:rPr>
              <a:t>:</a:t>
            </a:r>
            <a:r>
              <a:rPr lang="fa-IR" sz="1400" dirty="0" smtClean="0">
                <a:cs typeface="B Badr" pitchFamily="2" charset="-78"/>
              </a:rPr>
              <a:t> « </a:t>
            </a:r>
            <a:r>
              <a:rPr lang="ar-SA" sz="1400" dirty="0" smtClean="0">
                <a:cs typeface="B Badr" pitchFamily="2" charset="-78"/>
              </a:rPr>
              <a:t>اگر </a:t>
            </a:r>
            <a:r>
              <a:rPr lang="ar-SA" sz="1400" dirty="0">
                <a:cs typeface="B Badr" pitchFamily="2" charset="-78"/>
              </a:rPr>
              <a:t>شما </a:t>
            </a:r>
            <a:r>
              <a:rPr lang="fa-IR" sz="1400" dirty="0">
                <a:cs typeface="B Badr" pitchFamily="2" charset="-78"/>
              </a:rPr>
              <a:t>الله</a:t>
            </a:r>
            <a:r>
              <a:rPr lang="ar-SA" sz="1400" dirty="0">
                <a:cs typeface="B Badr" pitchFamily="2" charset="-78"/>
              </a:rPr>
              <a:t> را دوست داريد، </a:t>
            </a:r>
            <a:r>
              <a:rPr lang="ar-SA" sz="1400" dirty="0" smtClean="0">
                <a:cs typeface="B Badr" pitchFamily="2" charset="-78"/>
              </a:rPr>
              <a:t>پس </a:t>
            </a:r>
            <a:r>
              <a:rPr lang="ar-SA" sz="1400" dirty="0">
                <a:cs typeface="B Badr" pitchFamily="2" charset="-78"/>
              </a:rPr>
              <a:t>از </a:t>
            </a:r>
            <a:r>
              <a:rPr lang="fa-IR" sz="1400" dirty="0" smtClean="0">
                <a:cs typeface="B Badr" pitchFamily="2" charset="-78"/>
              </a:rPr>
              <a:t>من [يعني رسول الله]</a:t>
            </a:r>
            <a:r>
              <a:rPr lang="ar-SA" sz="1400" dirty="0" smtClean="0">
                <a:cs typeface="B Badr" pitchFamily="2" charset="-78"/>
              </a:rPr>
              <a:t> </a:t>
            </a:r>
            <a:r>
              <a:rPr lang="ar-SA" sz="1400" dirty="0">
                <a:cs typeface="B Badr" pitchFamily="2" charset="-78"/>
              </a:rPr>
              <a:t>پيروي كنيد</a:t>
            </a:r>
            <a:r>
              <a:rPr lang="ar-SA" sz="1400" dirty="0" smtClean="0">
                <a:cs typeface="B Badr" pitchFamily="2" charset="-78"/>
              </a:rPr>
              <a:t>،</a:t>
            </a:r>
            <a:r>
              <a:rPr lang="fa-IR" sz="1400" dirty="0" smtClean="0">
                <a:cs typeface="B Badr" pitchFamily="2" charset="-78"/>
              </a:rPr>
              <a:t> </a:t>
            </a:r>
            <a:r>
              <a:rPr lang="ar-SA" sz="1400" dirty="0" smtClean="0">
                <a:cs typeface="B Badr" pitchFamily="2" charset="-78"/>
              </a:rPr>
              <a:t>تا </a:t>
            </a:r>
            <a:r>
              <a:rPr lang="fa-IR" sz="1400" dirty="0">
                <a:cs typeface="B Badr" pitchFamily="2" charset="-78"/>
              </a:rPr>
              <a:t>الله</a:t>
            </a:r>
            <a:r>
              <a:rPr lang="ar-SA" sz="1400" dirty="0">
                <a:cs typeface="B Badr" pitchFamily="2" charset="-78"/>
              </a:rPr>
              <a:t> شما را دوست داشته باشد</a:t>
            </a:r>
            <a:r>
              <a:rPr lang="fa-IR" sz="1400" dirty="0">
                <a:cs typeface="B Badr" pitchFamily="2" charset="-78"/>
              </a:rPr>
              <a:t>».</a:t>
            </a:r>
            <a:endParaRPr lang="en-US" sz="1400" dirty="0">
              <a:cs typeface="B Badr" pitchFamily="2" charset="-78"/>
            </a:endParaRPr>
          </a:p>
        </p:txBody>
      </p:sp>
      <p:sp>
        <p:nvSpPr>
          <p:cNvPr id="11" name="مستطيل 10"/>
          <p:cNvSpPr/>
          <p:nvPr/>
        </p:nvSpPr>
        <p:spPr>
          <a:xfrm>
            <a:off x="6004487" y="8436114"/>
            <a:ext cx="85351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10</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523338" y="6062553"/>
            <a:ext cx="5617369" cy="523220"/>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en-US" sz="1400" dirty="0" smtClean="0"/>
              <a:t> </a:t>
            </a:r>
            <a:r>
              <a:rPr lang="ar-SA" sz="1400" dirty="0" err="1" smtClean="0">
                <a:latin typeface="QCF_P422" pitchFamily="2" charset="2"/>
                <a:cs typeface="QCF_P422" pitchFamily="2" charset="2"/>
              </a:rPr>
              <a:t>ﮒ  ﮓ  ﮔ   ﮕ  ﮖ    ﮗ   ﮘ  ﮙ  ﮚﮛ  ﮜ    ﮝ  ﮞ   ﮟ  ﮠ</a:t>
            </a:r>
            <a:r>
              <a:rPr lang="en-US" sz="1400" dirty="0" smtClean="0">
                <a:latin typeface="islam" pitchFamily="2" charset="2"/>
              </a:rPr>
              <a:t>[</a:t>
            </a:r>
            <a:r>
              <a:rPr lang="ar-SA" sz="1400" dirty="0" smtClean="0">
                <a:latin typeface="islam" pitchFamily="2" charset="2"/>
              </a:rPr>
              <a:t> </a:t>
            </a:r>
            <a:r>
              <a:rPr lang="ar-SA" sz="1400" dirty="0" smtClean="0">
                <a:cs typeface="B Badr" pitchFamily="2" charset="-78"/>
              </a:rPr>
              <a:t>(</a:t>
            </a:r>
            <a:r>
              <a:rPr lang="ar-SA" sz="1400" dirty="0">
                <a:cs typeface="B Badr" pitchFamily="2" charset="-78"/>
              </a:rPr>
              <a:t>احزاب</a:t>
            </a:r>
            <a:r>
              <a:rPr lang="fa-IR" altLang="zh-CN" sz="1400" dirty="0" smtClean="0">
                <a:cs typeface="B Badr" pitchFamily="2" charset="-78"/>
              </a:rPr>
              <a:t>:34</a:t>
            </a:r>
            <a:r>
              <a:rPr lang="fa-IR" sz="1400" dirty="0" smtClean="0">
                <a:cs typeface="B Badr" pitchFamily="2" charset="-78"/>
              </a:rPr>
              <a:t>): </a:t>
            </a:r>
            <a:r>
              <a:rPr lang="fa-IR" sz="1400" dirty="0">
                <a:cs typeface="B Badr" pitchFamily="2" charset="-78"/>
              </a:rPr>
              <a:t>« </a:t>
            </a:r>
            <a:r>
              <a:rPr lang="ar-SA" sz="1400" dirty="0">
                <a:cs typeface="B Badr" pitchFamily="2" charset="-78"/>
              </a:rPr>
              <a:t>و ياد كنيد آنچه </a:t>
            </a:r>
            <a:r>
              <a:rPr lang="fa-IR" sz="1400" dirty="0" smtClean="0">
                <a:cs typeface="B Badr" pitchFamily="2" charset="-78"/>
              </a:rPr>
              <a:t>كه </a:t>
            </a:r>
            <a:r>
              <a:rPr lang="ar-SA" sz="1400" dirty="0" smtClean="0">
                <a:cs typeface="B Badr" pitchFamily="2" charset="-78"/>
              </a:rPr>
              <a:t>در</a:t>
            </a:r>
            <a:r>
              <a:rPr lang="fa-IR" sz="1400" dirty="0" smtClean="0">
                <a:cs typeface="B Badr" pitchFamily="2" charset="-78"/>
              </a:rPr>
              <a:t> </a:t>
            </a:r>
            <a:r>
              <a:rPr lang="ar-SA" sz="1400" dirty="0" smtClean="0">
                <a:cs typeface="B Badr" pitchFamily="2" charset="-78"/>
              </a:rPr>
              <a:t>خانه‌هاي‌تان از آيات </a:t>
            </a:r>
            <a:r>
              <a:rPr lang="fa-IR" sz="1400" dirty="0" smtClean="0">
                <a:cs typeface="B Badr" pitchFamily="2" charset="-78"/>
              </a:rPr>
              <a:t>الله</a:t>
            </a:r>
            <a:r>
              <a:rPr lang="ar-SA" sz="1400" dirty="0" smtClean="0">
                <a:cs typeface="B Badr" pitchFamily="2" charset="-78"/>
              </a:rPr>
              <a:t> و </a:t>
            </a:r>
            <a:r>
              <a:rPr lang="fa-IR" sz="1400" dirty="0" smtClean="0">
                <a:cs typeface="B Badr" pitchFamily="2" charset="-78"/>
              </a:rPr>
              <a:t>ح</a:t>
            </a:r>
            <a:r>
              <a:rPr lang="ar-SA" sz="1400" dirty="0" smtClean="0">
                <a:cs typeface="B Badr" pitchFamily="2" charset="-78"/>
              </a:rPr>
              <a:t>كم</a:t>
            </a:r>
            <a:r>
              <a:rPr lang="fa-IR" sz="1400" dirty="0" smtClean="0">
                <a:cs typeface="B Badr" pitchFamily="2" charset="-78"/>
              </a:rPr>
              <a:t>ت </a:t>
            </a:r>
            <a:r>
              <a:rPr lang="ar-SA" sz="1400" dirty="0" smtClean="0">
                <a:cs typeface="B Badr" pitchFamily="2" charset="-78"/>
              </a:rPr>
              <a:t>بر </a:t>
            </a:r>
            <a:r>
              <a:rPr lang="ar-SA" sz="1400" dirty="0">
                <a:cs typeface="B Badr" pitchFamily="2" charset="-78"/>
              </a:rPr>
              <a:t>شما خوانده مي</a:t>
            </a:r>
            <a:r>
              <a:rPr lang="fa-IR" sz="1400" dirty="0">
                <a:cs typeface="B Badr" pitchFamily="2" charset="-78"/>
              </a:rPr>
              <a:t>‌</a:t>
            </a:r>
            <a:r>
              <a:rPr lang="ar-SA" sz="1400" dirty="0" smtClean="0">
                <a:cs typeface="B Badr" pitchFamily="2" charset="-78"/>
              </a:rPr>
              <a:t>شود</a:t>
            </a:r>
            <a:r>
              <a:rPr lang="fa-IR" sz="1400" dirty="0" smtClean="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3" name="Rectangle 4"/>
          <p:cNvSpPr>
            <a:spLocks noChangeArrowheads="1"/>
          </p:cNvSpPr>
          <p:nvPr/>
        </p:nvSpPr>
        <p:spPr bwMode="auto">
          <a:xfrm>
            <a:off x="524479" y="4363404"/>
            <a:ext cx="5617369" cy="738664"/>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smtClean="0"/>
              <a:t> </a:t>
            </a:r>
            <a:r>
              <a:rPr lang="ar-SA" sz="1400" dirty="0" err="1" smtClean="0">
                <a:latin typeface="QCF_P096" pitchFamily="2" charset="2"/>
                <a:cs typeface="QCF_P096" pitchFamily="2" charset="2"/>
              </a:rPr>
              <a:t>ﯳ  ﯴ  ﯵ  ﯶ  ﯷ  ﯸ   ﯹ  ﯺ  ﯻ  ﯼﯽ  ﯾ  ﯿ  ﰀ  ﰁ  ﰂ</a:t>
            </a:r>
            <a:r>
              <a:rPr lang="en-US" sz="1400" dirty="0" smtClean="0">
                <a:latin typeface="islam" pitchFamily="2" charset="2"/>
              </a:rPr>
              <a:t>[</a:t>
            </a:r>
            <a:r>
              <a:rPr lang="ar-SA" sz="1400" dirty="0" smtClean="0">
                <a:latin typeface="islam" pitchFamily="2" charset="2"/>
              </a:rPr>
              <a:t> </a:t>
            </a:r>
            <a:r>
              <a:rPr lang="ar-SA" sz="1400" dirty="0" smtClean="0">
                <a:cs typeface="B Badr" pitchFamily="2" charset="-78"/>
              </a:rPr>
              <a:t>(</a:t>
            </a:r>
            <a:r>
              <a:rPr lang="ar-SA" sz="1400" dirty="0">
                <a:cs typeface="B Badr" pitchFamily="2" charset="-78"/>
              </a:rPr>
              <a:t>نساء</a:t>
            </a:r>
            <a:r>
              <a:rPr lang="fa-IR" sz="1400" dirty="0">
                <a:cs typeface="B Badr" pitchFamily="2" charset="-78"/>
              </a:rPr>
              <a:t>:113): </a:t>
            </a:r>
            <a:r>
              <a:rPr lang="fa-IR" sz="1400" dirty="0" smtClean="0">
                <a:cs typeface="B Badr" pitchFamily="2" charset="-78"/>
              </a:rPr>
              <a:t>«الله</a:t>
            </a:r>
            <a:r>
              <a:rPr lang="ar-SA" sz="1400" dirty="0" smtClean="0">
                <a:cs typeface="B Badr" pitchFamily="2" charset="-78"/>
              </a:rPr>
              <a:t> </a:t>
            </a:r>
            <a:r>
              <a:rPr lang="ar-SA" sz="1400" dirty="0">
                <a:cs typeface="B Badr" pitchFamily="2" charset="-78"/>
              </a:rPr>
              <a:t>فرود آورد بر تو كتاب و دانش را و </a:t>
            </a:r>
            <a:r>
              <a:rPr lang="ar-SA" sz="1400" dirty="0" smtClean="0">
                <a:cs typeface="B Badr" pitchFamily="2" charset="-78"/>
              </a:rPr>
              <a:t>آنچه</a:t>
            </a:r>
            <a:r>
              <a:rPr lang="fa-IR" sz="1400" dirty="0" smtClean="0">
                <a:cs typeface="B Badr" pitchFamily="2" charset="-78"/>
              </a:rPr>
              <a:t> را</a:t>
            </a:r>
            <a:r>
              <a:rPr lang="ar-SA" sz="1400" dirty="0" smtClean="0">
                <a:cs typeface="B Badr" pitchFamily="2" charset="-78"/>
              </a:rPr>
              <a:t> نمي</a:t>
            </a:r>
            <a:r>
              <a:rPr lang="fa-IR" sz="1400" dirty="0" smtClean="0">
                <a:cs typeface="B Badr" pitchFamily="2" charset="-78"/>
              </a:rPr>
              <a:t>‌</a:t>
            </a:r>
            <a:r>
              <a:rPr lang="ar-SA" sz="1400" dirty="0" smtClean="0">
                <a:cs typeface="B Badr" pitchFamily="2" charset="-78"/>
              </a:rPr>
              <a:t>دانستي </a:t>
            </a:r>
            <a:r>
              <a:rPr lang="fa-IR" sz="1400" dirty="0" smtClean="0">
                <a:cs typeface="B Badr" pitchFamily="2" charset="-78"/>
              </a:rPr>
              <a:t>به تو </a:t>
            </a:r>
            <a:r>
              <a:rPr lang="ar-SA" sz="1400" dirty="0" smtClean="0">
                <a:cs typeface="B Badr" pitchFamily="2" charset="-78"/>
              </a:rPr>
              <a:t>آموخته است و </a:t>
            </a:r>
            <a:r>
              <a:rPr lang="ar-SA" sz="1400" dirty="0">
                <a:cs typeface="B Badr" pitchFamily="2" charset="-78"/>
              </a:rPr>
              <a:t>فضل </a:t>
            </a:r>
            <a:r>
              <a:rPr lang="fa-IR" sz="1400" dirty="0" smtClean="0">
                <a:cs typeface="B Badr" pitchFamily="2" charset="-78"/>
              </a:rPr>
              <a:t>الله</a:t>
            </a:r>
            <a:r>
              <a:rPr lang="ar-SA" sz="1400" dirty="0" smtClean="0">
                <a:cs typeface="B Badr" pitchFamily="2" charset="-78"/>
              </a:rPr>
              <a:t> </a:t>
            </a:r>
            <a:r>
              <a:rPr lang="ar-SA" sz="1400" dirty="0">
                <a:cs typeface="B Badr" pitchFamily="2" charset="-78"/>
              </a:rPr>
              <a:t>بر تو بزرگ است</a:t>
            </a:r>
            <a:r>
              <a:rPr lang="fa-IR" sz="1400" dirty="0">
                <a:cs typeface="B Badr" pitchFamily="2" charset="-78"/>
              </a:rPr>
              <a:t>». </a:t>
            </a:r>
            <a:endParaRPr lang="en-US" sz="1400" dirty="0"/>
          </a:p>
        </p:txBody>
      </p:sp>
      <p:sp>
        <p:nvSpPr>
          <p:cNvPr id="4" name="Rectangle 4"/>
          <p:cNvSpPr>
            <a:spLocks noChangeArrowheads="1"/>
          </p:cNvSpPr>
          <p:nvPr/>
        </p:nvSpPr>
        <p:spPr bwMode="auto">
          <a:xfrm>
            <a:off x="532259" y="3200400"/>
            <a:ext cx="5617369" cy="954107"/>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err="1" smtClean="0">
                <a:latin typeface="QCF_P023" pitchFamily="2" charset="2"/>
                <a:cs typeface="QCF_P023" pitchFamily="2" charset="2"/>
              </a:rPr>
              <a:t>ﯗ  ﯘ  ﯙ  ﯚ  ﯛ   ﯜ  ﯝ  ﯞ  ﯟ  ﯠ  ﯡ      ﯢ  ﯣ  ﯤ  ﯥ  ﯦ  ﯧ</a:t>
            </a:r>
            <a:r>
              <a:rPr lang="en-US" sz="1400" dirty="0" smtClean="0">
                <a:latin typeface="islam" pitchFamily="2" charset="2"/>
              </a:rPr>
              <a:t>[</a:t>
            </a:r>
            <a:r>
              <a:rPr lang="ar-SA" sz="1400" dirty="0" err="1" smtClean="0">
                <a:cs typeface="B Badr" pitchFamily="2" charset="-78"/>
              </a:rPr>
              <a:t>(</a:t>
            </a:r>
            <a:r>
              <a:rPr lang="fa-IR" sz="1400" dirty="0" smtClean="0">
                <a:cs typeface="B Badr" pitchFamily="2" charset="-78"/>
              </a:rPr>
              <a:t>بقره : 151) </a:t>
            </a:r>
            <a:r>
              <a:rPr lang="ar-SA" sz="1400" dirty="0" smtClean="0">
                <a:cs typeface="B Badr" pitchFamily="2" charset="-78"/>
              </a:rPr>
              <a:t>: </a:t>
            </a:r>
            <a:r>
              <a:rPr lang="fa-IR" sz="1400" dirty="0">
                <a:cs typeface="B Badr" pitchFamily="2" charset="-78"/>
              </a:rPr>
              <a:t>«</a:t>
            </a:r>
            <a:r>
              <a:rPr lang="ar-SA" sz="1400" dirty="0">
                <a:cs typeface="B Badr" pitchFamily="2" charset="-78"/>
              </a:rPr>
              <a:t>چنان كه پيامبري </a:t>
            </a:r>
            <a:r>
              <a:rPr lang="fa-IR" sz="1400" dirty="0" smtClean="0">
                <a:cs typeface="B Badr" pitchFamily="2" charset="-78"/>
              </a:rPr>
              <a:t>از خودتان </a:t>
            </a:r>
            <a:r>
              <a:rPr lang="ar-SA" sz="1400" dirty="0" smtClean="0">
                <a:cs typeface="B Badr" pitchFamily="2" charset="-78"/>
              </a:rPr>
              <a:t>را </a:t>
            </a:r>
            <a:r>
              <a:rPr lang="ar-SA" sz="1400" dirty="0">
                <a:cs typeface="B Badr" pitchFamily="2" charset="-78"/>
              </a:rPr>
              <a:t>در ميان شما </a:t>
            </a:r>
            <a:r>
              <a:rPr lang="fa-IR" sz="1400" dirty="0" smtClean="0">
                <a:cs typeface="B Badr" pitchFamily="2" charset="-78"/>
              </a:rPr>
              <a:t>برانگيختيم</a:t>
            </a:r>
            <a:r>
              <a:rPr lang="ar-SA" sz="1400" dirty="0" smtClean="0">
                <a:cs typeface="B Badr" pitchFamily="2" charset="-78"/>
              </a:rPr>
              <a:t>، </a:t>
            </a:r>
            <a:r>
              <a:rPr lang="ar-SA" sz="1400" dirty="0">
                <a:cs typeface="B Badr" pitchFamily="2" charset="-78"/>
              </a:rPr>
              <a:t>آيات ما را براي شما مي خواند و شما را پاك مي سازد </a:t>
            </a:r>
            <a:r>
              <a:rPr lang="ar-SA" sz="1400" dirty="0" smtClean="0">
                <a:cs typeface="B Badr" pitchFamily="2" charset="-78"/>
              </a:rPr>
              <a:t>و</a:t>
            </a:r>
            <a:r>
              <a:rPr lang="fa-IR" sz="1400" dirty="0" smtClean="0">
                <a:cs typeface="B Badr" pitchFamily="2" charset="-78"/>
              </a:rPr>
              <a:t> </a:t>
            </a:r>
            <a:r>
              <a:rPr lang="ar-SA" sz="1400" dirty="0" smtClean="0">
                <a:cs typeface="B Badr" pitchFamily="2" charset="-78"/>
              </a:rPr>
              <a:t>كتاب </a:t>
            </a:r>
            <a:r>
              <a:rPr lang="ar-SA" sz="1400" dirty="0">
                <a:cs typeface="B Badr" pitchFamily="2" charset="-78"/>
              </a:rPr>
              <a:t>و حكمت را به شما تعليم </a:t>
            </a:r>
            <a:r>
              <a:rPr lang="ar-SA" sz="1400" dirty="0" smtClean="0">
                <a:cs typeface="B Badr" pitchFamily="2" charset="-78"/>
              </a:rPr>
              <a:t>مي</a:t>
            </a:r>
            <a:r>
              <a:rPr lang="fa-IR" sz="1400" dirty="0" smtClean="0">
                <a:cs typeface="B Badr" pitchFamily="2" charset="-78"/>
              </a:rPr>
              <a:t>‌</a:t>
            </a:r>
            <a:r>
              <a:rPr lang="ar-SA" sz="1400" dirty="0" smtClean="0">
                <a:cs typeface="B Badr" pitchFamily="2" charset="-78"/>
              </a:rPr>
              <a:t>دهد </a:t>
            </a:r>
            <a:r>
              <a:rPr lang="ar-SA" sz="1400" dirty="0">
                <a:cs typeface="B Badr" pitchFamily="2" charset="-78"/>
              </a:rPr>
              <a:t>وآنچه را كه </a:t>
            </a:r>
            <a:r>
              <a:rPr lang="ar-SA" sz="1400" dirty="0" smtClean="0">
                <a:cs typeface="B Badr" pitchFamily="2" charset="-78"/>
              </a:rPr>
              <a:t>نمي</a:t>
            </a:r>
            <a:r>
              <a:rPr lang="fa-IR" sz="1400" dirty="0" smtClean="0">
                <a:cs typeface="B Badr" pitchFamily="2" charset="-78"/>
              </a:rPr>
              <a:t>‌</a:t>
            </a:r>
            <a:r>
              <a:rPr lang="ar-SA" sz="1400" dirty="0" smtClean="0">
                <a:cs typeface="B Badr" pitchFamily="2" charset="-78"/>
              </a:rPr>
              <a:t>دانستيد </a:t>
            </a:r>
            <a:r>
              <a:rPr lang="ar-SA" sz="1400" dirty="0">
                <a:cs typeface="B Badr" pitchFamily="2" charset="-78"/>
              </a:rPr>
              <a:t>به شما مي آموزاند</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9" name="Rectangle 4"/>
          <p:cNvSpPr>
            <a:spLocks noChangeArrowheads="1"/>
          </p:cNvSpPr>
          <p:nvPr/>
        </p:nvSpPr>
        <p:spPr bwMode="auto">
          <a:xfrm>
            <a:off x="515924" y="6846134"/>
            <a:ext cx="5617369" cy="738664"/>
          </a:xfrm>
          <a:prstGeom prst="rect">
            <a:avLst/>
          </a:prstGeom>
          <a:ln>
            <a:headEnd/>
            <a:tailEnd/>
          </a:ln>
          <a:scene3d>
            <a:camera prst="orthographicFront"/>
            <a:lightRig rig="threePt" dir="t"/>
          </a:scene3d>
          <a:sp3d>
            <a:bevelT w="165100" prst="coolSlant"/>
          </a:sp3d>
        </p:spPr>
        <p:style>
          <a:lnRef idx="1">
            <a:schemeClr val="accent5"/>
          </a:lnRef>
          <a:fillRef idx="2">
            <a:schemeClr val="accent5"/>
          </a:fillRef>
          <a:effectRef idx="1">
            <a:schemeClr val="accent5"/>
          </a:effectRef>
          <a:fontRef idx="minor">
            <a:schemeClr val="dk1"/>
          </a:fontRef>
        </p:style>
        <p:txBody>
          <a:bodyPr wrap="square" anchor="ctr">
            <a:spAutoFit/>
          </a:bodyPr>
          <a:lstStyle/>
          <a:p>
            <a:pPr algn="just">
              <a:defRPr/>
            </a:pPr>
            <a:r>
              <a:rPr lang="ar-SA" sz="1400" dirty="0">
                <a:cs typeface="B Badr" pitchFamily="2" charset="-78"/>
              </a:rPr>
              <a:t>از آيات </a:t>
            </a:r>
            <a:r>
              <a:rPr lang="ar-SA" sz="1400" dirty="0" err="1" smtClean="0">
                <a:cs typeface="B Badr" pitchFamily="2" charset="-78"/>
              </a:rPr>
              <a:t>بالا </a:t>
            </a:r>
            <a:r>
              <a:rPr lang="ar-SA" sz="1400" dirty="0">
                <a:cs typeface="B Badr" pitchFamily="2" charset="-78"/>
              </a:rPr>
              <a:t>چنين </a:t>
            </a:r>
            <a:r>
              <a:rPr lang="ar-SA" sz="1400" dirty="0" smtClean="0">
                <a:cs typeface="B Badr" pitchFamily="2" charset="-78"/>
              </a:rPr>
              <a:t>بر</a:t>
            </a:r>
            <a:r>
              <a:rPr lang="fa-IR" sz="1400" dirty="0" smtClean="0">
                <a:cs typeface="B Badr" pitchFamily="2" charset="-78"/>
              </a:rPr>
              <a:t>داشت</a:t>
            </a:r>
            <a:r>
              <a:rPr lang="ar-SA" sz="1400" dirty="0" smtClean="0">
                <a:cs typeface="B Badr" pitchFamily="2" charset="-78"/>
              </a:rPr>
              <a:t> </a:t>
            </a:r>
            <a:r>
              <a:rPr lang="ar-SA" sz="1400" dirty="0">
                <a:cs typeface="B Badr" pitchFamily="2" charset="-78"/>
              </a:rPr>
              <a:t>مي</a:t>
            </a:r>
            <a:r>
              <a:rPr lang="fa-IR" sz="1400" dirty="0" smtClean="0">
                <a:cs typeface="B Badr" pitchFamily="2" charset="-78"/>
              </a:rPr>
              <a:t>‌شود</a:t>
            </a:r>
            <a:r>
              <a:rPr lang="ar-SA" sz="1400" dirty="0" smtClean="0">
                <a:cs typeface="B Badr" pitchFamily="2" charset="-78"/>
              </a:rPr>
              <a:t> </a:t>
            </a:r>
            <a:r>
              <a:rPr lang="ar-SA" sz="1400" dirty="0">
                <a:cs typeface="B Badr" pitchFamily="2" charset="-78"/>
              </a:rPr>
              <a:t>كه حكمت نيز مانند قرآن از طرف </a:t>
            </a:r>
            <a:r>
              <a:rPr lang="fa-IR" sz="1400" dirty="0" smtClean="0">
                <a:cs typeface="B Badr" pitchFamily="2" charset="-78"/>
              </a:rPr>
              <a:t>الله </a:t>
            </a:r>
            <a:r>
              <a:rPr lang="fa-IR" sz="1400" dirty="0" smtClean="0">
                <a:solidFill>
                  <a:schemeClr val="tx1"/>
                </a:solidFill>
                <a:cs typeface="CTraditional Arabic" pitchFamily="2" charset="-78"/>
              </a:rPr>
              <a:t>ـ</a:t>
            </a:r>
            <a:r>
              <a:rPr lang="ar-SA" sz="1400" dirty="0" smtClean="0">
                <a:cs typeface="B Badr" pitchFamily="2" charset="-78"/>
              </a:rPr>
              <a:t> </a:t>
            </a:r>
            <a:r>
              <a:rPr lang="ar-SA" sz="1400" dirty="0">
                <a:cs typeface="B Badr" pitchFamily="2" charset="-78"/>
              </a:rPr>
              <a:t>نازل شده </a:t>
            </a:r>
            <a:r>
              <a:rPr lang="ar-SA" sz="1400" dirty="0" smtClean="0">
                <a:cs typeface="B Badr" pitchFamily="2" charset="-78"/>
              </a:rPr>
              <a:t>است</a:t>
            </a:r>
            <a:r>
              <a:rPr lang="fa-IR" sz="1400" dirty="0" smtClean="0">
                <a:cs typeface="B Badr" pitchFamily="2" charset="-78"/>
              </a:rPr>
              <a:t> همانطور كه در آخرين آيه چنين بيان شده </a:t>
            </a:r>
            <a:r>
              <a:rPr lang="ar-SA" sz="1400" dirty="0" smtClean="0">
                <a:cs typeface="B Badr" pitchFamily="2" charset="-78"/>
              </a:rPr>
              <a:t>كه </a:t>
            </a:r>
            <a:r>
              <a:rPr lang="ar-SA" sz="1400" dirty="0">
                <a:cs typeface="B Badr" pitchFamily="2" charset="-78"/>
              </a:rPr>
              <a:t>حكمت </a:t>
            </a:r>
            <a:r>
              <a:rPr lang="fa-IR" sz="1400" dirty="0" smtClean="0">
                <a:cs typeface="B Badr" pitchFamily="2" charset="-78"/>
              </a:rPr>
              <a:t>كه همان سنت است </a:t>
            </a:r>
            <a:r>
              <a:rPr lang="ar-SA" sz="1400" dirty="0" smtClean="0">
                <a:cs typeface="B Badr" pitchFamily="2" charset="-78"/>
              </a:rPr>
              <a:t>نيز </a:t>
            </a:r>
            <a:r>
              <a:rPr lang="ar-SA" sz="1400" dirty="0">
                <a:cs typeface="B Badr" pitchFamily="2" charset="-78"/>
              </a:rPr>
              <a:t>مانند آيات قرآن چيزي بوده كه در </a:t>
            </a:r>
            <a:r>
              <a:rPr lang="ar-SA" sz="1400" dirty="0" smtClean="0">
                <a:cs typeface="B Badr" pitchFamily="2" charset="-78"/>
              </a:rPr>
              <a:t>خانه</a:t>
            </a:r>
            <a:r>
              <a:rPr lang="fa-IR" sz="1400" dirty="0" smtClean="0">
                <a:cs typeface="B Badr" pitchFamily="2" charset="-78"/>
              </a:rPr>
              <a:t>‌</a:t>
            </a:r>
            <a:r>
              <a:rPr lang="ar-SA" sz="1400" dirty="0" smtClean="0">
                <a:cs typeface="B Badr" pitchFamily="2" charset="-78"/>
              </a:rPr>
              <a:t>هاي </a:t>
            </a:r>
            <a:r>
              <a:rPr lang="ar-SA" sz="1400" dirty="0">
                <a:cs typeface="B Badr" pitchFamily="2" charset="-78"/>
              </a:rPr>
              <a:t>ازواج مطهرات تلاوت شده است</a:t>
            </a:r>
            <a:r>
              <a:rPr lang="fa-IR" sz="1400" dirty="0">
                <a:cs typeface="B Badr" pitchFamily="2" charset="-78"/>
              </a:rPr>
              <a:t> .</a:t>
            </a:r>
            <a:endParaRPr lang="en-US" sz="1400" dirty="0">
              <a:cs typeface="B Badr" pitchFamily="2" charset="-78"/>
            </a:endParaRPr>
          </a:p>
        </p:txBody>
      </p:sp>
      <p:sp>
        <p:nvSpPr>
          <p:cNvPr id="10" name="Rectangle 4"/>
          <p:cNvSpPr>
            <a:spLocks noChangeArrowheads="1"/>
          </p:cNvSpPr>
          <p:nvPr/>
        </p:nvSpPr>
        <p:spPr bwMode="auto">
          <a:xfrm>
            <a:off x="520287" y="5308780"/>
            <a:ext cx="5617369" cy="523220"/>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smtClean="0"/>
              <a:t> </a:t>
            </a:r>
            <a:r>
              <a:rPr lang="ar-SA" sz="1400" dirty="0" err="1" smtClean="0">
                <a:latin typeface="QCF_P037" pitchFamily="2" charset="2"/>
                <a:cs typeface="QCF_P037" pitchFamily="2" charset="2"/>
              </a:rPr>
              <a:t>ﭮ   ﭯ  ﭰ  ﭱ  ﭲ  ﭳ  ﭴ  ﭵ  ﭶ  ﭷ   ﭸ  ﭹﭺ</a:t>
            </a:r>
            <a:r>
              <a:rPr lang="ar-SA" sz="1400" dirty="0" smtClean="0">
                <a:latin typeface="QCF_P037" pitchFamily="2" charset="2"/>
                <a:cs typeface="QCF_P037" pitchFamily="2" charset="2"/>
              </a:rPr>
              <a:t> </a:t>
            </a:r>
            <a:r>
              <a:rPr lang="en-US" sz="1400" dirty="0" smtClean="0">
                <a:latin typeface="islam" pitchFamily="2" charset="2"/>
              </a:rPr>
              <a:t>[</a:t>
            </a:r>
            <a:r>
              <a:rPr lang="ar-SA" sz="1400" dirty="0" smtClean="0">
                <a:latin typeface="islam" pitchFamily="2" charset="2"/>
              </a:rPr>
              <a:t> </a:t>
            </a:r>
            <a:r>
              <a:rPr lang="ar-SA" sz="1400" dirty="0" smtClean="0">
                <a:cs typeface="B Badr" pitchFamily="2" charset="-78"/>
              </a:rPr>
              <a:t>(</a:t>
            </a:r>
            <a:r>
              <a:rPr lang="ar-SA" sz="1400" dirty="0">
                <a:cs typeface="B Badr" pitchFamily="2" charset="-78"/>
              </a:rPr>
              <a:t>بقره</a:t>
            </a:r>
            <a:r>
              <a:rPr lang="fa-IR" altLang="zh-CN" sz="1400" dirty="0">
                <a:cs typeface="B Badr" pitchFamily="2" charset="-78"/>
              </a:rPr>
              <a:t>:231</a:t>
            </a:r>
            <a:r>
              <a:rPr lang="fa-IR" sz="1400" dirty="0">
                <a:cs typeface="B Badr" pitchFamily="2" charset="-78"/>
              </a:rPr>
              <a:t>)</a:t>
            </a:r>
            <a:r>
              <a:rPr lang="ar-SA" sz="1400" dirty="0">
                <a:cs typeface="B Badr" pitchFamily="2" charset="-78"/>
              </a:rPr>
              <a:t>:</a:t>
            </a:r>
            <a:r>
              <a:rPr lang="fa-IR" sz="1400" dirty="0">
                <a:cs typeface="B Badr" pitchFamily="2" charset="-78"/>
              </a:rPr>
              <a:t> « </a:t>
            </a:r>
            <a:r>
              <a:rPr lang="ar-SA" sz="1400" dirty="0">
                <a:cs typeface="B Badr" pitchFamily="2" charset="-78"/>
              </a:rPr>
              <a:t>و </a:t>
            </a:r>
            <a:r>
              <a:rPr lang="ar-SA" sz="1400" dirty="0" smtClean="0">
                <a:cs typeface="B Badr" pitchFamily="2" charset="-78"/>
              </a:rPr>
              <a:t>نعمت </a:t>
            </a:r>
            <a:r>
              <a:rPr lang="ar-SA" sz="1400" dirty="0">
                <a:cs typeface="B Badr" pitchFamily="2" charset="-78"/>
              </a:rPr>
              <a:t>الله را بر </a:t>
            </a:r>
            <a:r>
              <a:rPr lang="ar-SA" sz="1400" dirty="0" smtClean="0">
                <a:cs typeface="B Badr" pitchFamily="2" charset="-78"/>
              </a:rPr>
              <a:t>خويش</a:t>
            </a:r>
            <a:r>
              <a:rPr lang="fa-IR" sz="1400" dirty="0" smtClean="0">
                <a:cs typeface="B Badr" pitchFamily="2" charset="-78"/>
              </a:rPr>
              <a:t>تن ياد كنيد</a:t>
            </a:r>
            <a:r>
              <a:rPr lang="ar-SA" sz="1400" dirty="0" smtClean="0">
                <a:cs typeface="B Badr" pitchFamily="2" charset="-78"/>
              </a:rPr>
              <a:t> و</a:t>
            </a:r>
            <a:r>
              <a:rPr lang="fa-IR" sz="1400" dirty="0" smtClean="0">
                <a:cs typeface="B Badr" pitchFamily="2" charset="-78"/>
              </a:rPr>
              <a:t> </a:t>
            </a:r>
            <a:r>
              <a:rPr lang="ar-SA" sz="1400" dirty="0" smtClean="0">
                <a:cs typeface="B Badr" pitchFamily="2" charset="-78"/>
              </a:rPr>
              <a:t>آنچه بر </a:t>
            </a:r>
            <a:r>
              <a:rPr lang="ar-SA" sz="1400" dirty="0">
                <a:cs typeface="B Badr" pitchFamily="2" charset="-78"/>
              </a:rPr>
              <a:t>شما از كتاب و </a:t>
            </a:r>
            <a:r>
              <a:rPr lang="ar-SA" sz="1400" dirty="0" smtClean="0">
                <a:cs typeface="B Badr" pitchFamily="2" charset="-78"/>
              </a:rPr>
              <a:t>علم</a:t>
            </a:r>
            <a:r>
              <a:rPr lang="fa-IR" sz="1400" dirty="0" smtClean="0">
                <a:cs typeface="B Badr" pitchFamily="2" charset="-78"/>
              </a:rPr>
              <a:t> </a:t>
            </a:r>
            <a:r>
              <a:rPr lang="ar-SA" sz="1400" dirty="0" smtClean="0">
                <a:cs typeface="B Badr" pitchFamily="2" charset="-78"/>
              </a:rPr>
              <a:t>فرود آورد  </a:t>
            </a:r>
            <a:r>
              <a:rPr lang="ar-SA" sz="1400" dirty="0">
                <a:cs typeface="B Badr" pitchFamily="2" charset="-78"/>
              </a:rPr>
              <a:t>كه </a:t>
            </a:r>
            <a:r>
              <a:rPr lang="ar-SA" sz="1400" dirty="0" smtClean="0">
                <a:cs typeface="B Badr" pitchFamily="2" charset="-78"/>
              </a:rPr>
              <a:t>شما را به آن پند مي</a:t>
            </a:r>
            <a:r>
              <a:rPr lang="fa-IR" sz="1400" dirty="0" smtClean="0">
                <a:cs typeface="B Badr" pitchFamily="2" charset="-78"/>
              </a:rPr>
              <a:t>‌</a:t>
            </a:r>
            <a:r>
              <a:rPr lang="ar-SA" sz="1400" dirty="0" smtClean="0">
                <a:cs typeface="B Badr" pitchFamily="2" charset="-78"/>
              </a:rPr>
              <a:t>دهد</a:t>
            </a:r>
            <a:r>
              <a:rPr lang="fa-IR" sz="1400" dirty="0" smtClean="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13" name="Rectangle 4"/>
          <p:cNvSpPr>
            <a:spLocks noChangeArrowheads="1"/>
          </p:cNvSpPr>
          <p:nvPr/>
        </p:nvSpPr>
        <p:spPr bwMode="auto">
          <a:xfrm>
            <a:off x="542240" y="1312899"/>
            <a:ext cx="5617369" cy="954107"/>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err="1" smtClean="0">
                <a:latin typeface="QCF_P543" pitchFamily="2" charset="2"/>
                <a:cs typeface="QCF_P543" pitchFamily="2" charset="2"/>
              </a:rPr>
              <a:t>ﮭ  ﮮ  ﮯ  ﮰ     ﮱ  ﯓ  ﯔ  ﯕ  ﯖ  ﯗ  ﯘ  ﯙ     ﯚ   ﯛﯜ  ﯝ  ﯞ  ﯟ   ﯠ        ﯡ</a:t>
            </a:r>
            <a:r>
              <a:rPr lang="ar-SA" sz="1400" dirty="0" smtClean="0">
                <a:latin typeface="QCF_P543" pitchFamily="2" charset="2"/>
                <a:cs typeface="QCF_P543" pitchFamily="2" charset="2"/>
              </a:rPr>
              <a:t> </a:t>
            </a:r>
            <a:r>
              <a:rPr lang="en-US" sz="1400" dirty="0" smtClean="0">
                <a:latin typeface="islam" pitchFamily="2" charset="2"/>
              </a:rPr>
              <a:t>[</a:t>
            </a:r>
            <a:r>
              <a:rPr lang="ar-SA" sz="1400" dirty="0" smtClean="0">
                <a:latin typeface="islam" pitchFamily="2" charset="2"/>
              </a:rPr>
              <a:t> </a:t>
            </a:r>
            <a:r>
              <a:rPr lang="ar-SA" sz="1400" dirty="0" err="1" smtClean="0">
                <a:cs typeface="B Badr" pitchFamily="2" charset="-78"/>
              </a:rPr>
              <a:t>(</a:t>
            </a:r>
            <a:r>
              <a:rPr lang="fa-IR" sz="1400" dirty="0">
                <a:cs typeface="B Badr" pitchFamily="2" charset="-78"/>
              </a:rPr>
              <a:t>مجا</a:t>
            </a:r>
            <a:r>
              <a:rPr lang="ar-SA" sz="1400" dirty="0">
                <a:cs typeface="B Badr" pitchFamily="2" charset="-78"/>
              </a:rPr>
              <a:t>دله:</a:t>
            </a:r>
            <a:r>
              <a:rPr lang="en-US" sz="1400" dirty="0">
                <a:cs typeface="B Badr" pitchFamily="2" charset="-78"/>
              </a:rPr>
              <a:t> </a:t>
            </a:r>
            <a:r>
              <a:rPr lang="fa-IR" sz="1400" dirty="0">
                <a:cs typeface="B Badr" pitchFamily="2" charset="-78"/>
              </a:rPr>
              <a:t>9)</a:t>
            </a:r>
            <a:r>
              <a:rPr lang="ar-SA" sz="1400" dirty="0">
                <a:cs typeface="B Badr" pitchFamily="2" charset="-78"/>
              </a:rPr>
              <a:t>:</a:t>
            </a:r>
            <a:r>
              <a:rPr lang="fa-IR" sz="1400" dirty="0">
                <a:cs typeface="B Badr" pitchFamily="2" charset="-78"/>
              </a:rPr>
              <a:t> </a:t>
            </a:r>
            <a:r>
              <a:rPr lang="fa-IR" sz="1400" dirty="0" smtClean="0">
                <a:cs typeface="B Badr" pitchFamily="2" charset="-78"/>
              </a:rPr>
              <a:t>«اي </a:t>
            </a:r>
            <a:r>
              <a:rPr lang="ar-SA" sz="1400" dirty="0" smtClean="0">
                <a:cs typeface="B Badr" pitchFamily="2" charset="-78"/>
              </a:rPr>
              <a:t>مؤمنان </a:t>
            </a:r>
            <a:r>
              <a:rPr lang="ar-SA" sz="1400" dirty="0">
                <a:cs typeface="B Badr" pitchFamily="2" charset="-78"/>
              </a:rPr>
              <a:t>هنگامي كه با يكديگر در گوشي سخن </a:t>
            </a:r>
            <a:r>
              <a:rPr lang="ar-SA" sz="1400" dirty="0" smtClean="0">
                <a:cs typeface="B Badr" pitchFamily="2" charset="-78"/>
              </a:rPr>
              <a:t>مي</a:t>
            </a:r>
            <a:r>
              <a:rPr lang="fa-IR" sz="1400" dirty="0" smtClean="0">
                <a:cs typeface="B Badr" pitchFamily="2" charset="-78"/>
              </a:rPr>
              <a:t>‌</a:t>
            </a:r>
            <a:r>
              <a:rPr lang="ar-SA" sz="1400" dirty="0" smtClean="0">
                <a:cs typeface="B Badr" pitchFamily="2" charset="-78"/>
              </a:rPr>
              <a:t>گوييد </a:t>
            </a:r>
            <a:r>
              <a:rPr lang="ar-SA" sz="1400" dirty="0">
                <a:cs typeface="B Badr" pitchFamily="2" charset="-78"/>
              </a:rPr>
              <a:t>پس </a:t>
            </a:r>
            <a:r>
              <a:rPr lang="fa-IR" sz="1400" dirty="0" smtClean="0">
                <a:cs typeface="B Badr" pitchFamily="2" charset="-78"/>
              </a:rPr>
              <a:t>براي گناه و دشمني </a:t>
            </a:r>
            <a:r>
              <a:rPr lang="ar-SA" sz="1400" dirty="0" smtClean="0">
                <a:cs typeface="B Badr" pitchFamily="2" charset="-78"/>
              </a:rPr>
              <a:t>و </a:t>
            </a:r>
            <a:r>
              <a:rPr lang="ar-SA" sz="1400" dirty="0">
                <a:cs typeface="B Badr" pitchFamily="2" charset="-78"/>
              </a:rPr>
              <a:t>نافرماني پيامبر، در گوشي سخن </a:t>
            </a:r>
            <a:r>
              <a:rPr lang="ar-SA" sz="1400" dirty="0" smtClean="0">
                <a:cs typeface="B Badr" pitchFamily="2" charset="-78"/>
              </a:rPr>
              <a:t>نگو</a:t>
            </a:r>
            <a:r>
              <a:rPr lang="fa-IR" sz="1400" dirty="0" smtClean="0">
                <a:cs typeface="B Badr" pitchFamily="2" charset="-78"/>
              </a:rPr>
              <a:t>ي</a:t>
            </a:r>
            <a:r>
              <a:rPr lang="ar-SA" sz="1400" dirty="0" smtClean="0">
                <a:cs typeface="B Badr" pitchFamily="2" charset="-78"/>
              </a:rPr>
              <a:t>يد</a:t>
            </a:r>
            <a:r>
              <a:rPr lang="fa-IR" sz="1400" dirty="0" smtClean="0">
                <a:cs typeface="B Badr" pitchFamily="2" charset="-78"/>
              </a:rPr>
              <a:t>، و به نیکی و پرهیزگاری راز بگویید و از خداوند پروا بدارید که به سوی او برانگیخته می شوید »</a:t>
            </a:r>
            <a:r>
              <a:rPr lang="en-US" altLang="zh-CN" sz="1400" dirty="0">
                <a:cs typeface="B Badr" pitchFamily="2" charset="-78"/>
              </a:rPr>
              <a:t>.</a:t>
            </a:r>
            <a:endParaRPr lang="en-US" sz="1400" dirty="0">
              <a:cs typeface="B Badr" pitchFamily="2" charset="-78"/>
            </a:endParaRPr>
          </a:p>
        </p:txBody>
      </p:sp>
      <p:sp>
        <p:nvSpPr>
          <p:cNvPr id="14" name="Rectangle 4"/>
          <p:cNvSpPr>
            <a:spLocks noChangeArrowheads="1"/>
          </p:cNvSpPr>
          <p:nvPr/>
        </p:nvSpPr>
        <p:spPr bwMode="auto">
          <a:xfrm>
            <a:off x="547225" y="583186"/>
            <a:ext cx="5617369" cy="523220"/>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smtClean="0">
                <a:latin typeface="QCF_P546" pitchFamily="2" charset="2"/>
                <a:cs typeface="QCF_P546" pitchFamily="2" charset="2"/>
              </a:rPr>
              <a:t> </a:t>
            </a:r>
            <a:r>
              <a:rPr lang="ar-SA" sz="1400" dirty="0" err="1" smtClean="0">
                <a:latin typeface="QCF_P546" pitchFamily="2" charset="2"/>
                <a:cs typeface="QCF_P546" pitchFamily="2" charset="2"/>
              </a:rPr>
              <a:t>ﮠ  ﮡ  ﮢ  ﮣ  ﮤ   ﮥ    ﮦ  ﮧﮨ</a:t>
            </a:r>
            <a:r>
              <a:rPr lang="ar-SA" sz="1400" dirty="0" smtClean="0">
                <a:latin typeface="QCF_P546" pitchFamily="2" charset="2"/>
                <a:cs typeface="QCF_P546" pitchFamily="2" charset="2"/>
              </a:rPr>
              <a:t> </a:t>
            </a:r>
            <a:r>
              <a:rPr lang="en-US" sz="1400" dirty="0" smtClean="0">
                <a:latin typeface="islam" pitchFamily="2" charset="2"/>
              </a:rPr>
              <a:t>[</a:t>
            </a:r>
            <a:r>
              <a:rPr lang="ar-SA" sz="1400" dirty="0" smtClean="0">
                <a:latin typeface="islam" pitchFamily="2" charset="2"/>
              </a:rPr>
              <a:t> </a:t>
            </a:r>
            <a:r>
              <a:rPr lang="ar-SA" sz="1400" dirty="0" err="1" smtClean="0">
                <a:cs typeface="B Badr" pitchFamily="2" charset="-78"/>
              </a:rPr>
              <a:t>(</a:t>
            </a:r>
            <a:r>
              <a:rPr lang="fa-IR" sz="1400" dirty="0">
                <a:cs typeface="B Badr" pitchFamily="2" charset="-78"/>
              </a:rPr>
              <a:t>حشر:7): « وآن چه که رسول الله به شما </a:t>
            </a:r>
            <a:r>
              <a:rPr lang="fa-IR" sz="1400" dirty="0" smtClean="0">
                <a:cs typeface="B Badr" pitchFamily="2" charset="-78"/>
              </a:rPr>
              <a:t>داده است را </a:t>
            </a:r>
            <a:r>
              <a:rPr lang="fa-IR" sz="1400" dirty="0">
                <a:cs typeface="B Badr" pitchFamily="2" charset="-78"/>
              </a:rPr>
              <a:t>بگیرید و از آن چه که شما را از آن باز می دارد باز آیید»</a:t>
            </a:r>
            <a:r>
              <a:rPr lang="en-US" altLang="zh-CN" sz="1400" dirty="0">
                <a:cs typeface="B Badr" pitchFamily="2" charset="-78"/>
              </a:rPr>
              <a:t>.</a:t>
            </a:r>
            <a:endParaRPr lang="en-US" sz="1400" dirty="0"/>
          </a:p>
        </p:txBody>
      </p:sp>
      <p:sp>
        <p:nvSpPr>
          <p:cNvPr id="16" name="Rectangle 4"/>
          <p:cNvSpPr>
            <a:spLocks noChangeArrowheads="1"/>
          </p:cNvSpPr>
          <p:nvPr/>
        </p:nvSpPr>
        <p:spPr bwMode="auto">
          <a:xfrm>
            <a:off x="536485" y="2462510"/>
            <a:ext cx="5617369" cy="523220"/>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ar-SA" sz="1400" dirty="0" smtClean="0"/>
              <a:t> </a:t>
            </a:r>
            <a:r>
              <a:rPr lang="ar-SA" sz="1400" dirty="0" err="1" smtClean="0">
                <a:latin typeface="QCF_P272" pitchFamily="2" charset="2"/>
                <a:cs typeface="QCF_P272" pitchFamily="2" charset="2"/>
              </a:rPr>
              <a:t>ﭥ   ﭦ     ﭧ  ﭨ  ﭩ  ﭪ  ﭫ  ﭬ   ﭭ  ﭮ</a:t>
            </a:r>
            <a:r>
              <a:rPr lang="en-US" sz="1400" dirty="0" smtClean="0">
                <a:latin typeface="islam" pitchFamily="2" charset="2"/>
              </a:rPr>
              <a:t>[</a:t>
            </a:r>
            <a:r>
              <a:rPr lang="ar-SA" sz="1400" dirty="0" smtClean="0">
                <a:latin typeface="islam" pitchFamily="2" charset="2"/>
              </a:rPr>
              <a:t> </a:t>
            </a:r>
            <a:r>
              <a:rPr lang="ar-SA" sz="1400" dirty="0" smtClean="0">
                <a:cs typeface="B Badr" pitchFamily="2" charset="-78"/>
              </a:rPr>
              <a:t>(نحل</a:t>
            </a:r>
            <a:r>
              <a:rPr lang="fa-IR" altLang="zh-CN" sz="1400" dirty="0">
                <a:cs typeface="B Badr" pitchFamily="2" charset="-78"/>
              </a:rPr>
              <a:t>:</a:t>
            </a:r>
            <a:r>
              <a:rPr lang="en-US" altLang="zh-CN" sz="1400" dirty="0">
                <a:cs typeface="B Badr" pitchFamily="2" charset="-78"/>
              </a:rPr>
              <a:t> </a:t>
            </a:r>
            <a:r>
              <a:rPr lang="fa-IR" altLang="zh-CN" sz="1400" dirty="0">
                <a:cs typeface="B Badr" pitchFamily="2" charset="-78"/>
              </a:rPr>
              <a:t>44</a:t>
            </a:r>
            <a:r>
              <a:rPr lang="fa-IR" sz="1400" dirty="0">
                <a:cs typeface="B Badr" pitchFamily="2" charset="-78"/>
              </a:rPr>
              <a:t>):</a:t>
            </a:r>
            <a:r>
              <a:rPr lang="en-US" sz="1400" dirty="0">
                <a:cs typeface="B Badr" pitchFamily="2" charset="-78"/>
              </a:rPr>
              <a:t> </a:t>
            </a:r>
            <a:r>
              <a:rPr lang="fa-IR" sz="1400" dirty="0">
                <a:cs typeface="B Badr" pitchFamily="2" charset="-78"/>
              </a:rPr>
              <a:t>«</a:t>
            </a:r>
            <a:r>
              <a:rPr lang="ar-SA" sz="1400" dirty="0">
                <a:cs typeface="B Badr" pitchFamily="2" charset="-78"/>
              </a:rPr>
              <a:t>كتاب را به سوي تو فرود آورديم تا آنچه را كه فرود آمده، براي مردم بيان </a:t>
            </a:r>
            <a:r>
              <a:rPr lang="ar-SA" sz="1400" dirty="0" smtClean="0">
                <a:cs typeface="B Badr" pitchFamily="2" charset="-78"/>
              </a:rPr>
              <a:t>نمايي</a:t>
            </a:r>
            <a:r>
              <a:rPr lang="fa-IR" sz="1400" dirty="0" smtClean="0">
                <a:cs typeface="B Badr" pitchFamily="2" charset="-78"/>
              </a:rPr>
              <a:t>!</a:t>
            </a:r>
            <a:r>
              <a:rPr lang="ar-SA" sz="1400" dirty="0" smtClean="0">
                <a:cs typeface="B Badr" pitchFamily="2" charset="-78"/>
              </a:rPr>
              <a:t>، </a:t>
            </a:r>
            <a:r>
              <a:rPr lang="fa-IR" sz="1400" dirty="0" smtClean="0">
                <a:cs typeface="B Badr" pitchFamily="2" charset="-78"/>
              </a:rPr>
              <a:t>و تا اين كه آنان </a:t>
            </a:r>
            <a:r>
              <a:rPr lang="ar-SA" sz="1400" dirty="0" smtClean="0">
                <a:cs typeface="B Badr" pitchFamily="2" charset="-78"/>
              </a:rPr>
              <a:t>بينديشند</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12" name="مستطيل 11"/>
          <p:cNvSpPr/>
          <p:nvPr/>
        </p:nvSpPr>
        <p:spPr>
          <a:xfrm>
            <a:off x="-69145" y="8568139"/>
            <a:ext cx="85351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ذو زوايا قطرية مستديرة 1"/>
          <p:cNvSpPr/>
          <p:nvPr/>
        </p:nvSpPr>
        <p:spPr>
          <a:xfrm>
            <a:off x="1097948" y="528453"/>
            <a:ext cx="4752528" cy="360040"/>
          </a:xfrm>
          <a:prstGeom prst="round2DiagRect">
            <a:avLst/>
          </a:prstGeom>
          <a:solidFill>
            <a:schemeClr val="bg1"/>
          </a:solidFill>
          <a:ln>
            <a:solidFill>
              <a:schemeClr val="bg1"/>
            </a:solidFill>
          </a:ln>
          <a:effectLst>
            <a:glow rad="101600">
              <a:schemeClr val="accent2">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b="1" dirty="0">
                <a:ln w="10541" cmpd="sng">
                  <a:solidFill>
                    <a:schemeClr val="accent1">
                      <a:shade val="88000"/>
                      <a:satMod val="110000"/>
                    </a:schemeClr>
                  </a:solidFill>
                  <a:prstDash val="solid"/>
                </a:ln>
                <a:solidFill>
                  <a:srgbClr val="0070C0"/>
                </a:solidFill>
                <a:cs typeface="B Badr" pitchFamily="2" charset="-78"/>
              </a:rPr>
              <a:t>وجوب تحاکم به قرآن و </a:t>
            </a:r>
            <a:r>
              <a:rPr lang="fa-IR" b="1" dirty="0" smtClean="0">
                <a:ln w="10541" cmpd="sng">
                  <a:solidFill>
                    <a:schemeClr val="accent1">
                      <a:shade val="88000"/>
                      <a:satMod val="110000"/>
                    </a:schemeClr>
                  </a:solidFill>
                  <a:prstDash val="solid"/>
                </a:ln>
                <a:solidFill>
                  <a:srgbClr val="0070C0"/>
                </a:solidFill>
                <a:cs typeface="B Badr" pitchFamily="2" charset="-78"/>
              </a:rPr>
              <a:t>س</a:t>
            </a:r>
            <a:r>
              <a:rPr lang="ar-SA" b="1" dirty="0" smtClean="0">
                <a:ln w="10541" cmpd="sng">
                  <a:solidFill>
                    <a:schemeClr val="accent1">
                      <a:shade val="88000"/>
                      <a:satMod val="110000"/>
                    </a:schemeClr>
                  </a:solidFill>
                  <a:prstDash val="solid"/>
                </a:ln>
                <a:solidFill>
                  <a:srgbClr val="0070C0"/>
                </a:solidFill>
                <a:cs typeface="B Badr" pitchFamily="2" charset="-78"/>
              </a:rPr>
              <a:t>ُ</a:t>
            </a:r>
            <a:r>
              <a:rPr lang="fa-IR" b="1" dirty="0" smtClean="0">
                <a:ln w="10541" cmpd="sng">
                  <a:solidFill>
                    <a:schemeClr val="accent1">
                      <a:shade val="88000"/>
                      <a:satMod val="110000"/>
                    </a:schemeClr>
                  </a:solidFill>
                  <a:prstDash val="solid"/>
                </a:ln>
                <a:solidFill>
                  <a:srgbClr val="0070C0"/>
                </a:solidFill>
                <a:cs typeface="B Badr" pitchFamily="2" charset="-78"/>
              </a:rPr>
              <a:t>ن</a:t>
            </a:r>
            <a:r>
              <a:rPr lang="ar-SA" b="1" dirty="0" smtClean="0">
                <a:ln w="10541" cmpd="sng">
                  <a:solidFill>
                    <a:schemeClr val="accent1">
                      <a:shade val="88000"/>
                      <a:satMod val="110000"/>
                    </a:schemeClr>
                  </a:solidFill>
                  <a:prstDash val="solid"/>
                </a:ln>
                <a:solidFill>
                  <a:srgbClr val="0070C0"/>
                </a:solidFill>
                <a:cs typeface="B Badr" pitchFamily="2" charset="-78"/>
              </a:rPr>
              <a:t>َّ</a:t>
            </a:r>
            <a:r>
              <a:rPr lang="fa-IR" b="1" dirty="0" smtClean="0">
                <a:ln w="10541" cmpd="sng">
                  <a:solidFill>
                    <a:schemeClr val="accent1">
                      <a:shade val="88000"/>
                      <a:satMod val="110000"/>
                    </a:schemeClr>
                  </a:solidFill>
                  <a:prstDash val="solid"/>
                </a:ln>
                <a:solidFill>
                  <a:srgbClr val="0070C0"/>
                </a:solidFill>
                <a:cs typeface="B Badr" pitchFamily="2" charset="-78"/>
              </a:rPr>
              <a:t>ت</a:t>
            </a:r>
            <a:r>
              <a:rPr lang="en-US" b="1" dirty="0" smtClean="0">
                <a:ln w="10541" cmpd="sng">
                  <a:solidFill>
                    <a:schemeClr val="accent1">
                      <a:shade val="88000"/>
                      <a:satMod val="110000"/>
                    </a:schemeClr>
                  </a:solidFill>
                  <a:prstDash val="solid"/>
                </a:ln>
                <a:solidFill>
                  <a:srgbClr val="0070C0"/>
                </a:solidFill>
                <a:cs typeface="B Badr" pitchFamily="2" charset="-78"/>
              </a:rPr>
              <a:t> </a:t>
            </a:r>
            <a:r>
              <a:rPr lang="ar-SA" b="1" dirty="0" err="1" smtClean="0">
                <a:ln w="10541" cmpd="sng">
                  <a:solidFill>
                    <a:schemeClr val="accent1">
                      <a:shade val="88000"/>
                      <a:satMod val="110000"/>
                    </a:schemeClr>
                  </a:solidFill>
                  <a:prstDash val="solid"/>
                </a:ln>
                <a:solidFill>
                  <a:srgbClr val="0070C0"/>
                </a:solidFill>
                <a:cs typeface="B Badr" pitchFamily="2" charset="-78"/>
              </a:rPr>
              <a:t>با</a:t>
            </a:r>
            <a:r>
              <a:rPr lang="ar-SA" b="1" dirty="0" smtClean="0">
                <a:ln w="10541" cmpd="sng">
                  <a:solidFill>
                    <a:schemeClr val="accent1">
                      <a:shade val="88000"/>
                      <a:satMod val="110000"/>
                    </a:schemeClr>
                  </a:solidFill>
                  <a:prstDash val="solid"/>
                </a:ln>
                <a:solidFill>
                  <a:srgbClr val="0070C0"/>
                </a:solidFill>
                <a:cs typeface="B Badr" pitchFamily="2" charset="-78"/>
              </a:rPr>
              <a:t> </a:t>
            </a:r>
            <a:r>
              <a:rPr lang="ar-SA" b="1" dirty="0">
                <a:ln w="10541" cmpd="sng">
                  <a:solidFill>
                    <a:schemeClr val="accent1">
                      <a:shade val="88000"/>
                      <a:satMod val="110000"/>
                    </a:schemeClr>
                  </a:solidFill>
                  <a:prstDash val="solid"/>
                </a:ln>
                <a:solidFill>
                  <a:srgbClr val="0070C0"/>
                </a:solidFill>
                <a:cs typeface="B Badr" pitchFamily="2" charset="-78"/>
              </a:rPr>
              <a:t>فهم </a:t>
            </a:r>
            <a:r>
              <a:rPr lang="ar-SA" b="1" dirty="0" smtClean="0">
                <a:ln w="10541" cmpd="sng">
                  <a:solidFill>
                    <a:schemeClr val="accent1">
                      <a:shade val="88000"/>
                      <a:satMod val="110000"/>
                    </a:schemeClr>
                  </a:solidFill>
                  <a:prstDash val="solid"/>
                </a:ln>
                <a:solidFill>
                  <a:srgbClr val="0070C0"/>
                </a:solidFill>
                <a:cs typeface="B Badr" pitchFamily="2" charset="-78"/>
              </a:rPr>
              <a:t>سَلَف و علماي رَبَّاني اُمَّت</a:t>
            </a:r>
            <a:endParaRPr lang="ar-SA" b="1" dirty="0">
              <a:ln w="10541" cmpd="sng">
                <a:solidFill>
                  <a:schemeClr val="accent1">
                    <a:shade val="88000"/>
                    <a:satMod val="110000"/>
                  </a:schemeClr>
                </a:solidFill>
                <a:prstDash val="solid"/>
              </a:ln>
              <a:solidFill>
                <a:srgbClr val="0070C0"/>
              </a:solidFill>
              <a:cs typeface="B Badr" pitchFamily="2" charset="-78"/>
            </a:endParaRPr>
          </a:p>
        </p:txBody>
      </p:sp>
      <p:sp>
        <p:nvSpPr>
          <p:cNvPr id="3" name="Rectangle 4"/>
          <p:cNvSpPr>
            <a:spLocks noChangeArrowheads="1"/>
          </p:cNvSpPr>
          <p:nvPr/>
        </p:nvSpPr>
        <p:spPr bwMode="auto">
          <a:xfrm>
            <a:off x="644750" y="1134093"/>
            <a:ext cx="5617369" cy="1169551"/>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dirty="0"/>
              <a:t> </a:t>
            </a:r>
            <a:r>
              <a:rPr lang="ar-SA" sz="1400" dirty="0" err="1" smtClean="0">
                <a:latin typeface="QCF_P097" pitchFamily="2" charset="2"/>
                <a:cs typeface="QCF_P097" pitchFamily="2" charset="2"/>
              </a:rPr>
              <a:t>ﭮ   ﭯ  ﭰ  ﭱ  ﭲ  ﭳ  ﭴ  ﭵ  ﭶ  ﭷ  ﭸ   ﭹ  ﭺ  ﭻ  ﭼ  ﭽ  ﭾ  ﭿﮀ  ﮁ   ﮂ</a:t>
            </a:r>
            <a:r>
              <a:rPr lang="en-US" sz="1400" dirty="0" smtClean="0">
                <a:latin typeface="islam" pitchFamily="2" charset="2"/>
                <a:cs typeface="Traditional Arabic" pitchFamily="2" charset="-78"/>
              </a:rPr>
              <a:t>[</a:t>
            </a:r>
            <a:r>
              <a:rPr lang="ar-SA" sz="1400" dirty="0" smtClean="0"/>
              <a:t> </a:t>
            </a:r>
            <a:r>
              <a:rPr lang="ar-SA" sz="1400" dirty="0">
                <a:cs typeface="B Badr" pitchFamily="2" charset="-78"/>
              </a:rPr>
              <a:t>(نساء :115</a:t>
            </a:r>
            <a:r>
              <a:rPr lang="fa-IR" sz="1400" dirty="0">
                <a:cs typeface="B Badr" pitchFamily="2" charset="-78"/>
              </a:rPr>
              <a:t>)</a:t>
            </a:r>
            <a:r>
              <a:rPr lang="ar-SA" sz="1400" dirty="0">
                <a:cs typeface="B Badr" pitchFamily="2" charset="-78"/>
              </a:rPr>
              <a:t>: </a:t>
            </a:r>
            <a:r>
              <a:rPr lang="fa-IR" sz="1400" dirty="0">
                <a:cs typeface="B Badr" pitchFamily="2" charset="-78"/>
              </a:rPr>
              <a:t>«</a:t>
            </a:r>
            <a:r>
              <a:rPr lang="ar-SA" sz="1400" dirty="0">
                <a:cs typeface="B Badr" pitchFamily="2" charset="-78"/>
              </a:rPr>
              <a:t> و هر كس پس از شناخت حقيقت و روشن شدن راه هدايت براي وي با رسول الله</a:t>
            </a:r>
            <a:r>
              <a:rPr lang="en-US" sz="1400" dirty="0"/>
              <a:t> </a:t>
            </a:r>
            <a:r>
              <a:rPr lang="ar-SA" sz="1400" dirty="0">
                <a:cs typeface="B Badr" pitchFamily="2" charset="-78"/>
              </a:rPr>
              <a:t>مخالفت كند [يا: از راه و روش رسول الله دور شود] و راهي غير از راه مؤمنان را پيش گيرد، او را به همان جهتي كه روي خود را بدان كرده است رها مي‌كنيم، و او را وارد جهنم مي‌كنيم، و چه بد جايگاهي است </a:t>
            </a:r>
            <a:r>
              <a:rPr lang="fa-IR" sz="1400" dirty="0">
                <a:cs typeface="B Badr" pitchFamily="2" charset="-78"/>
              </a:rPr>
              <a:t>».</a:t>
            </a:r>
            <a:endParaRPr lang="en-US" sz="1400" dirty="0">
              <a:cs typeface="B Badr" pitchFamily="2" charset="-78"/>
            </a:endParaRPr>
          </a:p>
        </p:txBody>
      </p:sp>
      <p:sp>
        <p:nvSpPr>
          <p:cNvPr id="4" name="Rectangle 4"/>
          <p:cNvSpPr>
            <a:spLocks noChangeArrowheads="1"/>
          </p:cNvSpPr>
          <p:nvPr/>
        </p:nvSpPr>
        <p:spPr bwMode="auto">
          <a:xfrm>
            <a:off x="643293" y="3986775"/>
            <a:ext cx="5617369" cy="738664"/>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dirty="0"/>
              <a:t> </a:t>
            </a:r>
            <a:r>
              <a:rPr lang="ar-SA" sz="1400" dirty="0" err="1" smtClean="0">
                <a:latin typeface="QCF_P021" pitchFamily="2" charset="2"/>
                <a:cs typeface="QCF_P021" pitchFamily="2" charset="2"/>
              </a:rPr>
              <a:t>ﮃ  ﮄ  ﮅ  ﮆ  ﮇ  ﮈ  ﮉ  ﮊﮋ  ﮌ  ﮍ  ﮎ   ﮏ  ﮐ  ﮑ</a:t>
            </a:r>
            <a:r>
              <a:rPr lang="en-US" sz="1400" dirty="0" smtClean="0">
                <a:latin typeface="islam" pitchFamily="2" charset="2"/>
                <a:cs typeface="Traditional Arabic" pitchFamily="2" charset="-78"/>
              </a:rPr>
              <a:t>[</a:t>
            </a:r>
            <a:r>
              <a:rPr lang="ar-SA" sz="1400" dirty="0" smtClean="0">
                <a:latin typeface="islam" pitchFamily="2" charset="2"/>
                <a:cs typeface="Traditional Arabic" pitchFamily="2" charset="-78"/>
              </a:rPr>
              <a:t> </a:t>
            </a:r>
            <a:r>
              <a:rPr lang="ar-SA" sz="1400" dirty="0" smtClean="0">
                <a:cs typeface="B Badr" pitchFamily="2" charset="-78"/>
              </a:rPr>
              <a:t>(</a:t>
            </a:r>
            <a:r>
              <a:rPr lang="ar-SA" sz="1400" dirty="0">
                <a:cs typeface="B Badr" pitchFamily="2" charset="-78"/>
              </a:rPr>
              <a:t>بقره:137</a:t>
            </a:r>
            <a:r>
              <a:rPr lang="fa-IR" sz="1400" dirty="0">
                <a:cs typeface="B Badr" pitchFamily="2" charset="-78"/>
              </a:rPr>
              <a:t>)</a:t>
            </a:r>
            <a:r>
              <a:rPr lang="ar-SA" sz="1400" dirty="0">
                <a:cs typeface="B Badr" pitchFamily="2" charset="-78"/>
              </a:rPr>
              <a:t>: </a:t>
            </a:r>
            <a:r>
              <a:rPr lang="fa-IR" sz="1400" dirty="0">
                <a:cs typeface="B Badr" pitchFamily="2" charset="-78"/>
              </a:rPr>
              <a:t>«</a:t>
            </a:r>
            <a:r>
              <a:rPr lang="ar-SA" sz="1400" dirty="0">
                <a:cs typeface="B Badr" pitchFamily="2" charset="-78"/>
              </a:rPr>
              <a:t> پس اگر </a:t>
            </a:r>
            <a:r>
              <a:rPr lang="ar-SA" sz="1400" dirty="0" smtClean="0">
                <a:cs typeface="B Badr" pitchFamily="2" charset="-78"/>
              </a:rPr>
              <a:t>به</a:t>
            </a:r>
            <a:r>
              <a:rPr lang="fa-IR" sz="1400" dirty="0" smtClean="0">
                <a:cs typeface="B Badr" pitchFamily="2" charset="-78"/>
              </a:rPr>
              <a:t> مانند</a:t>
            </a:r>
            <a:r>
              <a:rPr lang="ar-SA" sz="1400" dirty="0" smtClean="0">
                <a:cs typeface="B Badr" pitchFamily="2" charset="-78"/>
              </a:rPr>
              <a:t> </a:t>
            </a:r>
            <a:r>
              <a:rPr lang="ar-SA" sz="1400" dirty="0">
                <a:cs typeface="B Badr" pitchFamily="2" charset="-78"/>
              </a:rPr>
              <a:t>آنچه شما بدان ايمان آورده‌ايد ايمان آوردند بي‌گمان هدايت شده‌اند، و اگر پشت كنند پس را</a:t>
            </a:r>
            <a:r>
              <a:rPr lang="fa-IR" sz="1400" dirty="0">
                <a:cs typeface="B Badr" pitchFamily="2" charset="-78"/>
              </a:rPr>
              <a:t>ه</a:t>
            </a:r>
            <a:r>
              <a:rPr lang="ar-SA" sz="1400" dirty="0">
                <a:cs typeface="B Badr" pitchFamily="2" charset="-78"/>
              </a:rPr>
              <a:t> مخالفت و دشمني را پيش گرفته‌اند </a:t>
            </a:r>
            <a:r>
              <a:rPr lang="fa-IR" sz="1400" dirty="0">
                <a:cs typeface="B Badr" pitchFamily="2" charset="-78"/>
              </a:rPr>
              <a:t>»</a:t>
            </a:r>
            <a:r>
              <a:rPr lang="en-US" altLang="zh-CN" sz="1400" dirty="0">
                <a:cs typeface="B Badr" pitchFamily="2" charset="-78"/>
              </a:rPr>
              <a:t>.</a:t>
            </a:r>
            <a:endParaRPr lang="en-US" sz="1400" dirty="0"/>
          </a:p>
        </p:txBody>
      </p:sp>
      <p:sp>
        <p:nvSpPr>
          <p:cNvPr id="5" name="Rectangle 4"/>
          <p:cNvSpPr>
            <a:spLocks noChangeArrowheads="1"/>
          </p:cNvSpPr>
          <p:nvPr/>
        </p:nvSpPr>
        <p:spPr bwMode="auto">
          <a:xfrm>
            <a:off x="643294" y="6040835"/>
            <a:ext cx="5617369" cy="738664"/>
          </a:xfrm>
          <a:prstGeom prst="rect">
            <a:avLst/>
          </a:prstGeom>
          <a:ln>
            <a:headEnd/>
            <a:tailEnd/>
          </a:ln>
          <a:scene3d>
            <a:camera prst="orthographicFront"/>
            <a:lightRig rig="threePt" dir="t"/>
          </a:scene3d>
          <a:sp3d>
            <a:bevelT w="165100" prst="coolSlant"/>
          </a:sp3d>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dirty="0"/>
              <a:t> </a:t>
            </a:r>
            <a:r>
              <a:rPr lang="ar-SA" sz="1400" dirty="0" err="1" smtClean="0">
                <a:latin typeface="QCF_P203" pitchFamily="2" charset="2"/>
                <a:cs typeface="QCF_P203" pitchFamily="2" charset="2"/>
              </a:rPr>
              <a:t>ﭑ  ﭒ  ﭓ  ﭔ  ﭕ  ﭖ   ﭗ  ﭘ  ﭙ  ﭚ  ﭛ  ﭜ  ﭝ</a:t>
            </a:r>
            <a:r>
              <a:rPr lang="ar-SA" sz="1400" dirty="0" smtClean="0">
                <a:latin typeface="QCF_P203" pitchFamily="2" charset="2"/>
                <a:cs typeface="QCF_P203" pitchFamily="2" charset="2"/>
              </a:rPr>
              <a:t> </a:t>
            </a:r>
            <a:r>
              <a:rPr lang="en-US" sz="1400" dirty="0" smtClean="0">
                <a:latin typeface="islam" pitchFamily="2" charset="2"/>
                <a:cs typeface="Traditional Arabic" pitchFamily="2" charset="-78"/>
              </a:rPr>
              <a:t>[</a:t>
            </a:r>
            <a:r>
              <a:rPr lang="ar-SA" sz="1400" dirty="0" smtClean="0"/>
              <a:t> </a:t>
            </a:r>
            <a:r>
              <a:rPr lang="ar-SA" sz="1400" dirty="0">
                <a:cs typeface="B Badr" pitchFamily="2" charset="-78"/>
              </a:rPr>
              <a:t>(توبه : 100</a:t>
            </a:r>
            <a:r>
              <a:rPr lang="fa-IR" sz="1400" dirty="0">
                <a:cs typeface="B Badr" pitchFamily="2" charset="-78"/>
              </a:rPr>
              <a:t>)</a:t>
            </a:r>
            <a:r>
              <a:rPr lang="ar-SA" sz="1400" dirty="0">
                <a:cs typeface="B Badr" pitchFamily="2" charset="-78"/>
              </a:rPr>
              <a:t>: </a:t>
            </a:r>
            <a:r>
              <a:rPr lang="fa-IR" sz="1400" dirty="0">
                <a:cs typeface="B Badr" pitchFamily="2" charset="-78"/>
              </a:rPr>
              <a:t>«</a:t>
            </a:r>
            <a:r>
              <a:rPr lang="ar-SA" sz="1400" dirty="0">
                <a:cs typeface="B Badr" pitchFamily="2" charset="-78"/>
              </a:rPr>
              <a:t> و </a:t>
            </a:r>
            <a:r>
              <a:rPr lang="ar-SA" sz="1400" dirty="0" smtClean="0">
                <a:cs typeface="B Badr" pitchFamily="2" charset="-78"/>
              </a:rPr>
              <a:t>پيشگامان </a:t>
            </a:r>
            <a:r>
              <a:rPr lang="ar-SA" sz="1400" dirty="0">
                <a:cs typeface="B Badr" pitchFamily="2" charset="-78"/>
              </a:rPr>
              <a:t>نخستين از مهاجرين و انصار و كساني كه به نيكوكاري از آنان پيروي كردند [يا: راه ايشان را به خوبي پيمودند]، الله از آنان خشنود است، و آنان از او خشنودند</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6" name="Rectangle 4"/>
          <p:cNvSpPr>
            <a:spLocks noChangeArrowheads="1"/>
          </p:cNvSpPr>
          <p:nvPr/>
        </p:nvSpPr>
        <p:spPr bwMode="auto">
          <a:xfrm>
            <a:off x="639859" y="4890773"/>
            <a:ext cx="5617369" cy="984885"/>
          </a:xfrm>
          <a:prstGeom prst="rect">
            <a:avLst/>
          </a:prstGeom>
          <a:ln>
            <a:headEnd/>
            <a:tailEnd/>
          </a:ln>
          <a:scene3d>
            <a:camera prst="orthographicFront"/>
            <a:lightRig rig="threePt" dir="t"/>
          </a:scene3d>
          <a:sp3d>
            <a:bevelT w="165100" prst="coolSlant"/>
          </a:sp3d>
        </p:spPr>
        <p:style>
          <a:lnRef idx="1">
            <a:schemeClr val="accent5"/>
          </a:lnRef>
          <a:fillRef idx="2">
            <a:schemeClr val="accent5"/>
          </a:fillRef>
          <a:effectRef idx="1">
            <a:schemeClr val="accent5"/>
          </a:effectRef>
          <a:fontRef idx="minor">
            <a:schemeClr val="dk1"/>
          </a:fontRef>
        </p:style>
        <p:txBody>
          <a:bodyPr anchor="ctr">
            <a:spAutoFit/>
          </a:bodyPr>
          <a:lstStyle/>
          <a:p>
            <a:pPr algn="just">
              <a:defRPr/>
            </a:pPr>
            <a:r>
              <a:rPr lang="fa-IR" sz="1400" dirty="0" smtClean="0">
                <a:cs typeface="B Badr" pitchFamily="2" charset="-78"/>
              </a:rPr>
              <a:t>اين </a:t>
            </a:r>
            <a:r>
              <a:rPr lang="fa-IR" sz="1400" dirty="0">
                <a:cs typeface="B Badr" pitchFamily="2" charset="-78"/>
              </a:rPr>
              <a:t>آيه خطاب به مشركين است كه اگر مي‌خواهند ايمان بياورند بايد به مثل آنچه صحابه‌ي رسول الله </a:t>
            </a:r>
            <a:r>
              <a:rPr lang="en-US" sz="1400" dirty="0">
                <a:latin typeface="islam" pitchFamily="2" charset="2"/>
                <a:cs typeface="B Badr" pitchFamily="2" charset="-78"/>
              </a:rPr>
              <a:t>r</a:t>
            </a:r>
            <a:r>
              <a:rPr lang="fa-IR" sz="1400" dirty="0">
                <a:cs typeface="B Badr" pitchFamily="2" charset="-78"/>
              </a:rPr>
              <a:t> ايمان آورده‌اند ايمان بياورند و در غير اين صورت راه دشمني و ستيز را انتخاب كرده‌اند. پس اين آيه تأييدي است بر ايمان صحابه </a:t>
            </a:r>
            <a:r>
              <a:rPr lang="fa-IR" sz="1400" dirty="0" smtClean="0">
                <a:cs typeface="CTraditional Arabic" pitchFamily="2" charset="-78"/>
              </a:rPr>
              <a:t>ي</a:t>
            </a:r>
            <a:r>
              <a:rPr lang="fa-IR" sz="1400" dirty="0" smtClean="0">
                <a:cs typeface="B Badr" pitchFamily="2" charset="-78"/>
              </a:rPr>
              <a:t> </a:t>
            </a:r>
            <a:r>
              <a:rPr lang="fa-IR" sz="1400" dirty="0">
                <a:cs typeface="B Badr" pitchFamily="2" charset="-78"/>
              </a:rPr>
              <a:t>از طرف الله، زيرا در آن موقع غير از آنان مؤمنان ديگري نبوده‌اند كه دستور به </a:t>
            </a:r>
            <a:r>
              <a:rPr lang="fa-IR" sz="1400" dirty="0" smtClean="0">
                <a:cs typeface="B Badr" pitchFamily="2" charset="-78"/>
              </a:rPr>
              <a:t>همرنگي </a:t>
            </a:r>
            <a:r>
              <a:rPr lang="fa-IR" sz="1400" dirty="0">
                <a:cs typeface="B Badr" pitchFamily="2" charset="-78"/>
              </a:rPr>
              <a:t>با آنان صادر شود. </a:t>
            </a:r>
            <a:endParaRPr lang="en-US" sz="1400" dirty="0">
              <a:cs typeface="B Badr" pitchFamily="2" charset="-78"/>
            </a:endParaRPr>
          </a:p>
        </p:txBody>
      </p:sp>
      <p:sp>
        <p:nvSpPr>
          <p:cNvPr id="7" name="Rectangle 4"/>
          <p:cNvSpPr>
            <a:spLocks noChangeArrowheads="1"/>
          </p:cNvSpPr>
          <p:nvPr/>
        </p:nvSpPr>
        <p:spPr bwMode="auto">
          <a:xfrm>
            <a:off x="652178" y="2459711"/>
            <a:ext cx="5617369" cy="1384995"/>
          </a:xfrm>
          <a:prstGeom prst="rect">
            <a:avLst/>
          </a:prstGeom>
          <a:ln>
            <a:headEnd/>
            <a:tailEnd/>
          </a:ln>
          <a:scene3d>
            <a:camera prst="orthographicFront"/>
            <a:lightRig rig="threePt" dir="t"/>
          </a:scene3d>
          <a:sp3d>
            <a:bevelT w="165100" prst="coolSlant"/>
          </a:sp3d>
        </p:spPr>
        <p:style>
          <a:lnRef idx="1">
            <a:schemeClr val="accent5"/>
          </a:lnRef>
          <a:fillRef idx="2">
            <a:schemeClr val="accent5"/>
          </a:fillRef>
          <a:effectRef idx="1">
            <a:schemeClr val="accent5"/>
          </a:effectRef>
          <a:fontRef idx="minor">
            <a:schemeClr val="dk1"/>
          </a:fontRef>
        </p:style>
        <p:txBody>
          <a:bodyPr anchor="ctr">
            <a:spAutoFit/>
          </a:bodyPr>
          <a:lstStyle/>
          <a:p>
            <a:pPr algn="just">
              <a:defRPr/>
            </a:pPr>
            <a:r>
              <a:rPr lang="fa-IR" sz="1400" dirty="0">
                <a:cs typeface="B Badr" pitchFamily="2" charset="-78"/>
              </a:rPr>
              <a:t>اين آيه تهديد شديدي است بر كساني كه با سنت به مخالفت برخاسته‌اند، و راهي </a:t>
            </a:r>
            <a:r>
              <a:rPr lang="fa-IR" sz="1400" dirty="0" smtClean="0">
                <a:cs typeface="B Badr" pitchFamily="2" charset="-78"/>
              </a:rPr>
              <a:t>غير </a:t>
            </a:r>
            <a:r>
              <a:rPr lang="fa-IR" sz="1400" dirty="0">
                <a:cs typeface="B Badr" pitchFamily="2" charset="-78"/>
              </a:rPr>
              <a:t>از راه مؤمنان حقيقي همچون صحابه‌ي رسول الله </a:t>
            </a:r>
            <a:r>
              <a:rPr lang="en-US" sz="1400" dirty="0">
                <a:latin typeface="islam" pitchFamily="2" charset="2"/>
                <a:cs typeface="B Badr" pitchFamily="2" charset="-78"/>
              </a:rPr>
              <a:t>r</a:t>
            </a:r>
            <a:r>
              <a:rPr lang="en-US" sz="1400" dirty="0">
                <a:cs typeface="B Badr" pitchFamily="2" charset="-78"/>
              </a:rPr>
              <a:t> </a:t>
            </a:r>
            <a:r>
              <a:rPr lang="fa-IR" sz="1400" dirty="0">
                <a:cs typeface="B Badr" pitchFamily="2" charset="-78"/>
              </a:rPr>
              <a:t>براي خود انتخاب </a:t>
            </a:r>
            <a:r>
              <a:rPr lang="fa-IR" sz="1400" dirty="0" smtClean="0">
                <a:cs typeface="B Badr" pitchFamily="2" charset="-78"/>
              </a:rPr>
              <a:t>كرده‌اند</a:t>
            </a:r>
            <a:r>
              <a:rPr lang="fa-IR" sz="1400" dirty="0">
                <a:cs typeface="B Badr" pitchFamily="2" charset="-78"/>
              </a:rPr>
              <a:t>؛ صحابه،‌ اولين مؤمناني هستند كه در اين آيه وارد مي‌شوند و رسول‌الله </a:t>
            </a:r>
            <a:r>
              <a:rPr lang="en-US" sz="1400" dirty="0">
                <a:latin typeface="islam" pitchFamily="2" charset="2"/>
                <a:cs typeface="B Badr" pitchFamily="2" charset="-78"/>
              </a:rPr>
              <a:t>r</a:t>
            </a:r>
            <a:r>
              <a:rPr lang="en-US" sz="1400" dirty="0">
                <a:cs typeface="B Badr" pitchFamily="2" charset="-78"/>
              </a:rPr>
              <a:t> </a:t>
            </a:r>
            <a:r>
              <a:rPr lang="fa-IR" sz="1400" dirty="0">
                <a:cs typeface="B Badr" pitchFamily="2" charset="-78"/>
              </a:rPr>
              <a:t> </a:t>
            </a:r>
            <a:r>
              <a:rPr lang="fa-IR" sz="1400" dirty="0" smtClean="0">
                <a:cs typeface="B Badr" pitchFamily="2" charset="-78"/>
              </a:rPr>
              <a:t>همراه </a:t>
            </a:r>
            <a:r>
              <a:rPr lang="fa-IR" sz="1400" dirty="0">
                <a:cs typeface="B Badr" pitchFamily="2" charset="-78"/>
              </a:rPr>
              <a:t>آنها بوده و اعمال و رفتار آنها </a:t>
            </a:r>
            <a:r>
              <a:rPr lang="fa-IR" sz="1400" dirty="0" smtClean="0">
                <a:cs typeface="B Badr" pitchFamily="2" charset="-78"/>
              </a:rPr>
              <a:t>را مشاهده نموده </a:t>
            </a:r>
            <a:r>
              <a:rPr lang="fa-IR" sz="1400" dirty="0">
                <a:cs typeface="B Badr" pitchFamily="2" charset="-78"/>
              </a:rPr>
              <a:t>و گفته‌هايشان را شنيده است؛ پس ما بايد همچون صحابه </a:t>
            </a:r>
            <a:r>
              <a:rPr lang="fa-IR" sz="1400" dirty="0" smtClean="0">
                <a:cs typeface="CTraditional Arabic" pitchFamily="2" charset="-78"/>
              </a:rPr>
              <a:t>ي</a:t>
            </a:r>
            <a:r>
              <a:rPr lang="fa-IR" sz="1400" dirty="0" smtClean="0">
                <a:cs typeface="B Badr" pitchFamily="2" charset="-78"/>
              </a:rPr>
              <a:t> </a:t>
            </a:r>
            <a:r>
              <a:rPr lang="fa-IR" sz="1400" dirty="0">
                <a:cs typeface="B Badr" pitchFamily="2" charset="-78"/>
              </a:rPr>
              <a:t>رهرو راه رسول الله </a:t>
            </a:r>
            <a:r>
              <a:rPr lang="en-US" sz="1400" dirty="0">
                <a:latin typeface="islam" pitchFamily="2" charset="2"/>
                <a:cs typeface="B Badr" pitchFamily="2" charset="-78"/>
              </a:rPr>
              <a:t>r</a:t>
            </a:r>
            <a:r>
              <a:rPr lang="fa-IR" sz="1400" dirty="0">
                <a:cs typeface="B Badr" pitchFamily="2" charset="-78"/>
              </a:rPr>
              <a:t> باشيم و ديد ما نسبت به سنت </a:t>
            </a:r>
            <a:r>
              <a:rPr lang="fa-IR" sz="1400" dirty="0" smtClean="0">
                <a:cs typeface="B Badr" pitchFamily="2" charset="-78"/>
              </a:rPr>
              <a:t>همانند </a:t>
            </a:r>
            <a:r>
              <a:rPr lang="fa-IR" sz="1400" dirty="0">
                <a:cs typeface="B Badr" pitchFamily="2" charset="-78"/>
              </a:rPr>
              <a:t>آنان باشد، زيرا نزول وحي بر حسب </a:t>
            </a:r>
            <a:r>
              <a:rPr lang="fa-IR" sz="1400" dirty="0" smtClean="0">
                <a:cs typeface="B Badr" pitchFamily="2" charset="-78"/>
              </a:rPr>
              <a:t>لغت </a:t>
            </a:r>
            <a:r>
              <a:rPr lang="fa-IR" sz="1400" dirty="0">
                <a:cs typeface="B Badr" pitchFamily="2" charset="-78"/>
              </a:rPr>
              <a:t>و فهم آنان بوده است و آنان نسبت به لغت عربي آگاهي بيشتري از ما داشتند.</a:t>
            </a:r>
            <a:endParaRPr lang="en-US" sz="1400" dirty="0">
              <a:cs typeface="B Badr" pitchFamily="2" charset="-78"/>
            </a:endParaRPr>
          </a:p>
        </p:txBody>
      </p:sp>
      <p:sp>
        <p:nvSpPr>
          <p:cNvPr id="8" name="Rectangle 4"/>
          <p:cNvSpPr>
            <a:spLocks noChangeArrowheads="1"/>
          </p:cNvSpPr>
          <p:nvPr/>
        </p:nvSpPr>
        <p:spPr bwMode="auto">
          <a:xfrm>
            <a:off x="635655" y="6954423"/>
            <a:ext cx="5617369" cy="1384995"/>
          </a:xfrm>
          <a:prstGeom prst="rect">
            <a:avLst/>
          </a:prstGeom>
          <a:ln>
            <a:headEnd/>
            <a:tailEnd/>
          </a:ln>
          <a:scene3d>
            <a:camera prst="orthographicFront"/>
            <a:lightRig rig="threePt" dir="t"/>
          </a:scene3d>
          <a:sp3d>
            <a:bevelT w="165100" prst="coolSlant"/>
          </a:sp3d>
        </p:spPr>
        <p:style>
          <a:lnRef idx="1">
            <a:schemeClr val="accent5"/>
          </a:lnRef>
          <a:fillRef idx="2">
            <a:schemeClr val="accent5"/>
          </a:fillRef>
          <a:effectRef idx="1">
            <a:schemeClr val="accent5"/>
          </a:effectRef>
          <a:fontRef idx="minor">
            <a:schemeClr val="dk1"/>
          </a:fontRef>
        </p:style>
        <p:txBody>
          <a:bodyPr anchor="ctr">
            <a:spAutoFit/>
          </a:bodyPr>
          <a:lstStyle/>
          <a:p>
            <a:pPr algn="just">
              <a:defRPr/>
            </a:pPr>
            <a:r>
              <a:rPr lang="fa-IR" sz="1400" dirty="0">
                <a:latin typeface="islam" pitchFamily="2" charset="2"/>
                <a:cs typeface="B Badr" pitchFamily="2" charset="-78"/>
              </a:rPr>
              <a:t>اختلاف مذموم و بد اين است كه سنت و فهم صحابه و علماء نسبت به آن سنت براي ما ثابت باشد، امّا ما بياييم مفهوم جديدي را بسازيم و استنباط كنيم كه </a:t>
            </a:r>
            <a:r>
              <a:rPr lang="fa-IR" sz="1400" dirty="0" smtClean="0">
                <a:latin typeface="islam" pitchFamily="2" charset="2"/>
                <a:cs typeface="B Badr" pitchFamily="2" charset="-78"/>
              </a:rPr>
              <a:t>برخلاف </a:t>
            </a:r>
            <a:r>
              <a:rPr lang="fa-IR" sz="1400" dirty="0">
                <a:latin typeface="islam" pitchFamily="2" charset="2"/>
                <a:cs typeface="B Badr" pitchFamily="2" charset="-78"/>
              </a:rPr>
              <a:t>فهم آنان باشد و با عقل خويش </a:t>
            </a:r>
            <a:r>
              <a:rPr lang="fa-IR" sz="1400" dirty="0" smtClean="0">
                <a:latin typeface="islam" pitchFamily="2" charset="2"/>
                <a:cs typeface="B Badr" pitchFamily="2" charset="-78"/>
              </a:rPr>
              <a:t>فهم </a:t>
            </a:r>
            <a:r>
              <a:rPr lang="fa-IR" sz="1400" dirty="0">
                <a:latin typeface="islam" pitchFamily="2" charset="2"/>
                <a:cs typeface="B Badr" pitchFamily="2" charset="-78"/>
              </a:rPr>
              <a:t>آنان كه شاهد وحي بودند و به لغت عربي داناتر بودند را رد كنيم؛ الله</a:t>
            </a:r>
            <a:r>
              <a:rPr lang="ar-AE" sz="1400" dirty="0">
                <a:latin typeface="islam" pitchFamily="2" charset="2"/>
                <a:cs typeface="B Badr" pitchFamily="2" charset="-78"/>
              </a:rPr>
              <a:t> </a:t>
            </a:r>
            <a:r>
              <a:rPr lang="fa-IR" sz="1400" dirty="0" smtClean="0">
                <a:solidFill>
                  <a:schemeClr val="tx1"/>
                </a:solidFill>
                <a:cs typeface="CTraditional Arabic" pitchFamily="2" charset="-78"/>
              </a:rPr>
              <a:t>ـ</a:t>
            </a:r>
            <a:r>
              <a:rPr lang="ar-AE" sz="1400" dirty="0" smtClean="0">
                <a:latin typeface="islam" pitchFamily="2" charset="2"/>
                <a:cs typeface="B Badr" pitchFamily="2" charset="-78"/>
              </a:rPr>
              <a:t> </a:t>
            </a:r>
            <a:r>
              <a:rPr lang="fa-IR" sz="1400" dirty="0">
                <a:cs typeface="B Badr" pitchFamily="2" charset="-78"/>
              </a:rPr>
              <a:t>در سوره‌ي انفال آيه‌ي 46 مي‌فرمايد: </a:t>
            </a:r>
            <a:r>
              <a:rPr lang="en-US" sz="1400" dirty="0">
                <a:latin typeface="islam" pitchFamily="2" charset="2"/>
              </a:rPr>
              <a:t>]</a:t>
            </a:r>
            <a:r>
              <a:rPr lang="fa-IR" sz="1400" dirty="0">
                <a:cs typeface="B Badr" pitchFamily="2" charset="-78"/>
              </a:rPr>
              <a:t> </a:t>
            </a:r>
            <a:r>
              <a:rPr lang="ar-SA" sz="1400" dirty="0" err="1" smtClean="0">
                <a:latin typeface="QCF_P183" pitchFamily="2" charset="2"/>
                <a:cs typeface="QCF_P183" pitchFamily="2" charset="2"/>
              </a:rPr>
              <a:t>ﭑ  ﭒ  ﭓ  ﭔ  ﭕ  ﭖ  ﭗ  ﭘ</a:t>
            </a:r>
            <a:r>
              <a:rPr lang="en-US" sz="1400" dirty="0" smtClean="0">
                <a:latin typeface="islam" pitchFamily="2" charset="2"/>
                <a:cs typeface="Traditional Arabic" pitchFamily="2" charset="-78"/>
              </a:rPr>
              <a:t>[</a:t>
            </a:r>
            <a:r>
              <a:rPr lang="fa-IR" sz="1400" dirty="0" smtClean="0">
                <a:cs typeface="B Badr" pitchFamily="2" charset="-78"/>
              </a:rPr>
              <a:t> </a:t>
            </a:r>
            <a:r>
              <a:rPr lang="fa-IR" sz="1400" dirty="0">
                <a:cs typeface="B Badr" pitchFamily="2" charset="-78"/>
              </a:rPr>
              <a:t>: « و از خداوند و پيامبرش اطاعت و پيروي كنيد و با يكديگر اختلاف و تنازع نكنيد، پس سـر افكنده و شكست مي‌خوريد و قوّت و هيبت شما از ميان مـي‌رود ». </a:t>
            </a:r>
            <a:endParaRPr lang="en-US" sz="1400" dirty="0">
              <a:latin typeface="islam" pitchFamily="2" charset="2"/>
              <a:cs typeface="B Badr" pitchFamily="2" charset="-78"/>
            </a:endParaRPr>
          </a:p>
        </p:txBody>
      </p:sp>
      <p:sp>
        <p:nvSpPr>
          <p:cNvPr id="10" name="مستطيل 9"/>
          <p:cNvSpPr/>
          <p:nvPr/>
        </p:nvSpPr>
        <p:spPr>
          <a:xfrm>
            <a:off x="6121119" y="8532440"/>
            <a:ext cx="736881"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12</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مستطيل 56"/>
          <p:cNvSpPr/>
          <p:nvPr/>
        </p:nvSpPr>
        <p:spPr>
          <a:xfrm>
            <a:off x="1432036" y="8150440"/>
            <a:ext cx="978694" cy="7662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طبراني در مسند شاميين ح ش 578</a:t>
            </a:r>
            <a:endParaRPr lang="en-US" sz="1200" dirty="0">
              <a:solidFill>
                <a:schemeClr val="accent3">
                  <a:lumMod val="50000"/>
                </a:schemeClr>
              </a:solidFill>
              <a:cs typeface="B Badr" pitchFamily="2" charset="-78"/>
            </a:endParaRPr>
          </a:p>
        </p:txBody>
      </p:sp>
      <p:sp>
        <p:nvSpPr>
          <p:cNvPr id="63" name="مستطيل 62"/>
          <p:cNvSpPr/>
          <p:nvPr/>
        </p:nvSpPr>
        <p:spPr>
          <a:xfrm>
            <a:off x="428593" y="8030319"/>
            <a:ext cx="964406" cy="7662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دعلج در منتقي ح ش 9</a:t>
            </a:r>
            <a:endParaRPr lang="en-US" sz="1200" dirty="0">
              <a:solidFill>
                <a:schemeClr val="accent3">
                  <a:lumMod val="50000"/>
                </a:schemeClr>
              </a:solidFill>
              <a:cs typeface="B Badr" pitchFamily="2" charset="-78"/>
            </a:endParaRPr>
          </a:p>
        </p:txBody>
      </p:sp>
      <p:sp>
        <p:nvSpPr>
          <p:cNvPr id="47" name="مستطيل 46"/>
          <p:cNvSpPr/>
          <p:nvPr/>
        </p:nvSpPr>
        <p:spPr>
          <a:xfrm>
            <a:off x="3159843" y="6901595"/>
            <a:ext cx="1178719" cy="2772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cs typeface="B Badr" pitchFamily="2" charset="-78"/>
              </a:rPr>
              <a:t>ابوداود ح ش 3524</a:t>
            </a:r>
            <a:endParaRPr lang="en-US" sz="1200" dirty="0">
              <a:solidFill>
                <a:schemeClr val="accent1">
                  <a:lumMod val="75000"/>
                </a:schemeClr>
              </a:solidFill>
              <a:cs typeface="B Badr" pitchFamily="2" charset="-78"/>
            </a:endParaRPr>
          </a:p>
        </p:txBody>
      </p:sp>
      <p:sp>
        <p:nvSpPr>
          <p:cNvPr id="75" name="مستطيل 74"/>
          <p:cNvSpPr/>
          <p:nvPr/>
        </p:nvSpPr>
        <p:spPr>
          <a:xfrm>
            <a:off x="5343882" y="6985365"/>
            <a:ext cx="1026114" cy="2965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ابن‌عساكر </a:t>
            </a:r>
            <a:r>
              <a:rPr lang="fa-IR" sz="1200" dirty="0">
                <a:solidFill>
                  <a:schemeClr val="accent1">
                    <a:lumMod val="75000"/>
                  </a:schemeClr>
                </a:solidFill>
                <a:cs typeface="B Badr" pitchFamily="2" charset="-78"/>
              </a:rPr>
              <a:t>ح ش </a:t>
            </a:r>
            <a:r>
              <a:rPr lang="fa-IR" sz="1200" dirty="0" smtClean="0">
                <a:solidFill>
                  <a:schemeClr val="accent1">
                    <a:lumMod val="75000"/>
                  </a:schemeClr>
                </a:solidFill>
                <a:cs typeface="B Badr" pitchFamily="2" charset="-78"/>
              </a:rPr>
              <a:t>72408</a:t>
            </a:r>
            <a:endParaRPr lang="en-US" sz="1200" dirty="0">
              <a:solidFill>
                <a:schemeClr val="accent1">
                  <a:lumMod val="75000"/>
                </a:schemeClr>
              </a:solidFill>
              <a:cs typeface="B Badr" pitchFamily="2" charset="-78"/>
            </a:endParaRPr>
          </a:p>
        </p:txBody>
      </p:sp>
      <p:sp>
        <p:nvSpPr>
          <p:cNvPr id="62" name="مستطيل 61"/>
          <p:cNvSpPr/>
          <p:nvPr/>
        </p:nvSpPr>
        <p:spPr>
          <a:xfrm>
            <a:off x="5515626" y="8046509"/>
            <a:ext cx="896541" cy="7662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ابن‌حبان ح ش 6909</a:t>
            </a:r>
            <a:endParaRPr lang="en-US" sz="1200" dirty="0">
              <a:solidFill>
                <a:schemeClr val="accent3">
                  <a:lumMod val="50000"/>
                </a:schemeClr>
              </a:solidFill>
              <a:cs typeface="B Badr" pitchFamily="2" charset="-78"/>
            </a:endParaRPr>
          </a:p>
        </p:txBody>
      </p:sp>
      <p:sp>
        <p:nvSpPr>
          <p:cNvPr id="61" name="مستطيل 60"/>
          <p:cNvSpPr/>
          <p:nvPr/>
        </p:nvSpPr>
        <p:spPr>
          <a:xfrm>
            <a:off x="3370827" y="8140688"/>
            <a:ext cx="1044244" cy="7662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طبراني در معجم كبير ح ش 3341 ودعلج 9</a:t>
            </a:r>
            <a:endParaRPr lang="en-US" sz="1200" dirty="0">
              <a:solidFill>
                <a:schemeClr val="accent3">
                  <a:lumMod val="50000"/>
                </a:schemeClr>
              </a:solidFill>
              <a:cs typeface="B Badr" pitchFamily="2" charset="-78"/>
            </a:endParaRPr>
          </a:p>
        </p:txBody>
      </p:sp>
      <p:sp>
        <p:nvSpPr>
          <p:cNvPr id="55" name="مستطيل 54"/>
          <p:cNvSpPr/>
          <p:nvPr/>
        </p:nvSpPr>
        <p:spPr>
          <a:xfrm>
            <a:off x="2515250" y="8042315"/>
            <a:ext cx="857250" cy="7662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2">
                    <a:lumMod val="50000"/>
                  </a:schemeClr>
                </a:solidFill>
                <a:latin typeface="islam" pitchFamily="2" charset="2"/>
                <a:cs typeface="B Badr" pitchFamily="2" charset="-78"/>
              </a:rPr>
              <a:t>بخاري ح ش 5189</a:t>
            </a:r>
            <a:endParaRPr lang="en-US" sz="1200" dirty="0">
              <a:solidFill>
                <a:schemeClr val="accent2">
                  <a:lumMod val="50000"/>
                </a:schemeClr>
              </a:solidFill>
              <a:cs typeface="B Badr" pitchFamily="2" charset="-78"/>
            </a:endParaRPr>
          </a:p>
        </p:txBody>
      </p:sp>
      <p:sp>
        <p:nvSpPr>
          <p:cNvPr id="49" name="مستطيل 48"/>
          <p:cNvSpPr/>
          <p:nvPr/>
        </p:nvSpPr>
        <p:spPr>
          <a:xfrm>
            <a:off x="4340814" y="8124396"/>
            <a:ext cx="1017984" cy="7662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بيهقي در سنن كبري ح ش 19341</a:t>
            </a:r>
            <a:endParaRPr lang="en-US" sz="1200" dirty="0">
              <a:solidFill>
                <a:schemeClr val="accent3">
                  <a:lumMod val="50000"/>
                </a:schemeClr>
              </a:solidFill>
              <a:cs typeface="B Badr" pitchFamily="2" charset="-78"/>
            </a:endParaRPr>
          </a:p>
        </p:txBody>
      </p:sp>
      <p:sp>
        <p:nvSpPr>
          <p:cNvPr id="48" name="مستطيل 47"/>
          <p:cNvSpPr/>
          <p:nvPr/>
        </p:nvSpPr>
        <p:spPr>
          <a:xfrm>
            <a:off x="4149080" y="6964854"/>
            <a:ext cx="1285875" cy="289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در سنن كبري ح ش 5626</a:t>
            </a:r>
            <a:endParaRPr lang="en-US" sz="1200" dirty="0">
              <a:solidFill>
                <a:schemeClr val="accent1">
                  <a:lumMod val="75000"/>
                </a:schemeClr>
              </a:solidFill>
              <a:cs typeface="B Badr" pitchFamily="2" charset="-78"/>
            </a:endParaRPr>
          </a:p>
        </p:txBody>
      </p:sp>
      <p:sp>
        <p:nvSpPr>
          <p:cNvPr id="46" name="مستطيل 45"/>
          <p:cNvSpPr/>
          <p:nvPr/>
        </p:nvSpPr>
        <p:spPr>
          <a:xfrm>
            <a:off x="5028982" y="4236724"/>
            <a:ext cx="1133475" cy="7662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cs typeface="B Badr" pitchFamily="2" charset="-78"/>
              </a:rPr>
              <a:t>بخاري در تاريخ كبير 1/166</a:t>
            </a:r>
            <a:endParaRPr lang="en-US" sz="1200" dirty="0">
              <a:solidFill>
                <a:schemeClr val="accent1">
                  <a:lumMod val="75000"/>
                </a:schemeClr>
              </a:solidFill>
              <a:cs typeface="B Badr" pitchFamily="2" charset="-78"/>
            </a:endParaRPr>
          </a:p>
        </p:txBody>
      </p:sp>
      <p:sp>
        <p:nvSpPr>
          <p:cNvPr id="45" name="مستطيل 44"/>
          <p:cNvSpPr/>
          <p:nvPr/>
        </p:nvSpPr>
        <p:spPr>
          <a:xfrm>
            <a:off x="1790506" y="4533207"/>
            <a:ext cx="1195134" cy="6709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cs typeface="B Badr" pitchFamily="2" charset="-78"/>
              </a:rPr>
              <a:t>بخاري در تاريخ كبير 1/166 و بيهقي در شعب </a:t>
            </a:r>
            <a:r>
              <a:rPr lang="fa-IR" sz="1200" dirty="0" smtClean="0">
                <a:solidFill>
                  <a:schemeClr val="accent1">
                    <a:lumMod val="75000"/>
                  </a:schemeClr>
                </a:solidFill>
                <a:cs typeface="B Badr" pitchFamily="2" charset="-78"/>
              </a:rPr>
              <a:t>4/282</a:t>
            </a:r>
          </a:p>
          <a:p>
            <a:pPr algn="ctr">
              <a:defRPr/>
            </a:pPr>
            <a:r>
              <a:rPr lang="fa-IR" sz="1200" dirty="0" smtClean="0">
                <a:solidFill>
                  <a:schemeClr val="accent1">
                    <a:lumMod val="75000"/>
                  </a:schemeClr>
                </a:solidFill>
                <a:cs typeface="B Badr" pitchFamily="2" charset="-78"/>
              </a:rPr>
              <a:t>و ابن‌ماجه ح ش 4018</a:t>
            </a:r>
            <a:endParaRPr lang="en-US" sz="1200" dirty="0">
              <a:solidFill>
                <a:schemeClr val="accent1">
                  <a:lumMod val="75000"/>
                </a:schemeClr>
              </a:solidFill>
              <a:cs typeface="B Badr" pitchFamily="2" charset="-78"/>
            </a:endParaRPr>
          </a:p>
        </p:txBody>
      </p:sp>
      <p:sp>
        <p:nvSpPr>
          <p:cNvPr id="2" name="وسيلة شرح مستطيلة مستديرة الزوايا 1"/>
          <p:cNvSpPr/>
          <p:nvPr/>
        </p:nvSpPr>
        <p:spPr>
          <a:xfrm>
            <a:off x="273603" y="323528"/>
            <a:ext cx="6065433" cy="809408"/>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500" b="1" dirty="0">
                <a:solidFill>
                  <a:schemeClr val="tx1"/>
                </a:solidFill>
                <a:latin typeface="Traditional Arabic" pitchFamily="18" charset="-78"/>
                <a:cs typeface="Traditional Arabic" pitchFamily="18" charset="-78"/>
              </a:rPr>
              <a:t>يَقُولُ النَّبِيّ</a:t>
            </a:r>
            <a:r>
              <a:rPr lang="fa-IR" sz="1500" b="1" dirty="0">
                <a:solidFill>
                  <a:schemeClr val="tx1"/>
                </a:solidFill>
                <a:latin typeface="Traditional Arabic" pitchFamily="18" charset="-78"/>
                <a:cs typeface="Traditional Arabic" pitchFamily="18" charset="-78"/>
              </a:rPr>
              <a:t>َ </a:t>
            </a:r>
            <a:r>
              <a:rPr lang="en-US" sz="1500" b="1" dirty="0">
                <a:solidFill>
                  <a:schemeClr val="tx1"/>
                </a:solidFill>
                <a:latin typeface="islam" pitchFamily="2" charset="2"/>
                <a:cs typeface="Traditional Arabic" pitchFamily="18" charset="-78"/>
              </a:rPr>
              <a:t>r</a:t>
            </a:r>
            <a:r>
              <a:rPr lang="ar-SA" sz="1500" b="1" dirty="0">
                <a:solidFill>
                  <a:schemeClr val="tx1"/>
                </a:solidFill>
                <a:latin typeface="Traditional Arabic" pitchFamily="18" charset="-78"/>
                <a:cs typeface="Traditional Arabic" pitchFamily="18" charset="-78"/>
              </a:rPr>
              <a:t> لَيَكُونَنَّ مِنْ أُمَّتِي أَقْوَامٌ يَسْتَحِلُّونَ الْحِرَ و َالْحَرِيرَ وَالْخَمْرَ وَالْمَعَازِفَ وَلَيَنْزِلَنَّ أَقْوَامٌ إِلَى جَنْبِ عَلَمٍ يَرُوحُ عَلَيْهِمْ بِسَارِحَةٍ لَهُمْ يَأْتِيهِمْ يَعْنِي الْفَقِيرَ لِحَاجَةٍ فَيَقُولُونَ ارْجِعْ إِلَيْنَا غَدًا فَيُبَيِّتُهُمْ اللَّهُ وَيَضَعُ الْعَلَمَ وَيَمْسَخُ آخَرِينَ قِرَدَةً وَخَنَازِيرَ إِلَى يَوْمِ الْقِيَامَةِ  </a:t>
            </a:r>
          </a:p>
        </p:txBody>
      </p:sp>
      <p:sp>
        <p:nvSpPr>
          <p:cNvPr id="3" name="مخطط انسيابي: معالجة متعاقبة 2"/>
          <p:cNvSpPr/>
          <p:nvPr/>
        </p:nvSpPr>
        <p:spPr>
          <a:xfrm>
            <a:off x="4018633" y="1689779"/>
            <a:ext cx="1079897" cy="57573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dirty="0">
                <a:solidFill>
                  <a:schemeClr val="tx1"/>
                </a:solidFill>
                <a:latin typeface="Traditional Arabic" pitchFamily="18" charset="-78"/>
                <a:cs typeface="Traditional Arabic" pitchFamily="18" charset="-78"/>
              </a:rPr>
              <a:t>أبو مالك (صحابي)</a:t>
            </a:r>
          </a:p>
        </p:txBody>
      </p:sp>
      <p:sp>
        <p:nvSpPr>
          <p:cNvPr id="4" name="مخطط انسيابي: معالجة متعاقبة 3"/>
          <p:cNvSpPr/>
          <p:nvPr/>
        </p:nvSpPr>
        <p:spPr>
          <a:xfrm>
            <a:off x="2613697" y="1689779"/>
            <a:ext cx="1079897" cy="57573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dirty="0">
                <a:solidFill>
                  <a:schemeClr val="tx1"/>
                </a:solidFill>
                <a:latin typeface="Traditional Arabic" pitchFamily="18" charset="-78"/>
                <a:cs typeface="Traditional Arabic" pitchFamily="18" charset="-78"/>
              </a:rPr>
              <a:t>أبو عامر (صحابي)</a:t>
            </a:r>
          </a:p>
        </p:txBody>
      </p:sp>
      <p:cxnSp>
        <p:nvCxnSpPr>
          <p:cNvPr id="5" name="رابط مستقيم 4"/>
          <p:cNvCxnSpPr/>
          <p:nvPr/>
        </p:nvCxnSpPr>
        <p:spPr>
          <a:xfrm flipV="1">
            <a:off x="3001348" y="2757171"/>
            <a:ext cx="259318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مخطط انسيابي: معالجة متعاقبة 5"/>
          <p:cNvSpPr/>
          <p:nvPr/>
        </p:nvSpPr>
        <p:spPr>
          <a:xfrm>
            <a:off x="5053985" y="2949790"/>
            <a:ext cx="1079897" cy="575733"/>
          </a:xfrm>
          <a:prstGeom prst="flowChartAlternateProcess">
            <a:avLst/>
          </a:prstGeom>
          <a:solidFill>
            <a:schemeClr val="accent3">
              <a:lumMod val="20000"/>
              <a:lumOff val="80000"/>
            </a:schemeClr>
          </a:solidFill>
          <a:ln>
            <a:solidFill>
              <a:schemeClr val="accent1">
                <a:lumMod val="50000"/>
              </a:schemeClr>
            </a:solidFill>
          </a:ln>
        </p:spPr>
        <p:style>
          <a:lnRef idx="1">
            <a:schemeClr val="accent1"/>
          </a:lnRef>
          <a:fillRef idx="2">
            <a:schemeClr val="accent1"/>
          </a:fillRef>
          <a:effectRef idx="1">
            <a:schemeClr val="accent1"/>
          </a:effectRef>
          <a:fontRef idx="minor">
            <a:schemeClr val="dk1"/>
          </a:fontRef>
        </p:style>
        <p:txBody>
          <a:bodyPr rtlCol="1" anchor="ctr"/>
          <a:lstStyle/>
          <a:p>
            <a:pPr algn="ctr" fontAlgn="auto">
              <a:spcBef>
                <a:spcPts val="0"/>
              </a:spcBef>
              <a:spcAft>
                <a:spcPts val="0"/>
              </a:spcAft>
              <a:defRPr/>
            </a:pPr>
            <a:r>
              <a:rPr lang="ar-SA" sz="1600" dirty="0">
                <a:latin typeface="Traditional Arabic" pitchFamily="18" charset="-78"/>
                <a:cs typeface="Traditional Arabic" pitchFamily="18" charset="-78"/>
              </a:rPr>
              <a:t>رجل ممن </a:t>
            </a:r>
            <a:r>
              <a:rPr lang="ar-SA" sz="1600" dirty="0" smtClean="0">
                <a:latin typeface="Traditional Arabic" pitchFamily="18" charset="-78"/>
                <a:cs typeface="Traditional Arabic" pitchFamily="18" charset="-78"/>
              </a:rPr>
              <a:t>أخبره</a:t>
            </a:r>
            <a:r>
              <a:rPr lang="fa-IR" sz="1600" dirty="0" smtClean="0">
                <a:latin typeface="Traditional Arabic" pitchFamily="18" charset="-78"/>
                <a:cs typeface="Traditional Arabic" pitchFamily="18" charset="-78"/>
              </a:rPr>
              <a:t> (مبهم)</a:t>
            </a:r>
            <a:endParaRPr lang="ar-SA" sz="1600" dirty="0">
              <a:latin typeface="Traditional Arabic" pitchFamily="18" charset="-78"/>
              <a:cs typeface="Traditional Arabic" pitchFamily="18" charset="-78"/>
            </a:endParaRPr>
          </a:p>
        </p:txBody>
      </p:sp>
      <p:sp>
        <p:nvSpPr>
          <p:cNvPr id="7" name="مخطط انسيابي: معالجة متعاقبة 6"/>
          <p:cNvSpPr/>
          <p:nvPr/>
        </p:nvSpPr>
        <p:spPr>
          <a:xfrm>
            <a:off x="2470322" y="3057728"/>
            <a:ext cx="1134665"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latin typeface="Traditional Arabic" pitchFamily="18" charset="-78"/>
                <a:cs typeface="Traditional Arabic" pitchFamily="18" charset="-78"/>
              </a:rPr>
              <a:t>عبد الرحمن بن </a:t>
            </a:r>
            <a:r>
              <a:rPr lang="ar-SA" sz="1600" dirty="0" smtClean="0">
                <a:solidFill>
                  <a:schemeClr val="tx1"/>
                </a:solidFill>
                <a:latin typeface="Traditional Arabic" pitchFamily="18" charset="-78"/>
                <a:cs typeface="Traditional Arabic" pitchFamily="18" charset="-78"/>
              </a:rPr>
              <a:t>غ</a:t>
            </a:r>
            <a:r>
              <a:rPr lang="fa-IR" sz="1600" dirty="0" smtClean="0">
                <a:solidFill>
                  <a:schemeClr val="tx1"/>
                </a:solidFill>
                <a:latin typeface="Traditional Arabic" pitchFamily="18" charset="-78"/>
                <a:cs typeface="Traditional Arabic" pitchFamily="18" charset="-78"/>
              </a:rPr>
              <a:t>َ</a:t>
            </a:r>
            <a:r>
              <a:rPr lang="ar-SA" sz="1600" dirty="0" smtClean="0">
                <a:solidFill>
                  <a:schemeClr val="tx1"/>
                </a:solidFill>
                <a:latin typeface="Traditional Arabic" pitchFamily="18" charset="-78"/>
                <a:cs typeface="Traditional Arabic" pitchFamily="18" charset="-78"/>
              </a:rPr>
              <a:t>نم </a:t>
            </a:r>
            <a:r>
              <a:rPr lang="ar-SA" sz="1600" dirty="0">
                <a:solidFill>
                  <a:schemeClr val="tx1"/>
                </a:solidFill>
                <a:latin typeface="Traditional Arabic" pitchFamily="18" charset="-78"/>
                <a:cs typeface="Traditional Arabic" pitchFamily="18" charset="-78"/>
              </a:rPr>
              <a:t>(ثقة)</a:t>
            </a:r>
          </a:p>
        </p:txBody>
      </p:sp>
      <p:sp>
        <p:nvSpPr>
          <p:cNvPr id="8" name="مخطط انسيابي: معالجة متعاقبة 7"/>
          <p:cNvSpPr/>
          <p:nvPr/>
        </p:nvSpPr>
        <p:spPr>
          <a:xfrm>
            <a:off x="1881267" y="3813298"/>
            <a:ext cx="1079897" cy="575733"/>
          </a:xfrm>
          <a:prstGeom prst="flowChartAlternateProcess">
            <a:avLst/>
          </a:prstGeom>
          <a:solidFill>
            <a:schemeClr val="accent3">
              <a:lumMod val="20000"/>
              <a:lumOff val="80000"/>
            </a:schemeClr>
          </a:solidFill>
          <a:ln>
            <a:solidFill>
              <a:schemeClr val="accent1">
                <a:lumMod val="75000"/>
              </a:schemeClr>
            </a:solidFill>
          </a:ln>
        </p:spPr>
        <p:style>
          <a:lnRef idx="1">
            <a:schemeClr val="accent1"/>
          </a:lnRef>
          <a:fillRef idx="2">
            <a:schemeClr val="accent1"/>
          </a:fillRef>
          <a:effectRef idx="1">
            <a:schemeClr val="accent1"/>
          </a:effectRef>
          <a:fontRef idx="minor">
            <a:schemeClr val="dk1"/>
          </a:fontRef>
        </p:style>
        <p:txBody>
          <a:bodyPr rtlCol="1" anchor="ctr"/>
          <a:lstStyle/>
          <a:p>
            <a:pPr algn="ctr" fontAlgn="auto">
              <a:spcBef>
                <a:spcPts val="0"/>
              </a:spcBef>
              <a:spcAft>
                <a:spcPts val="0"/>
              </a:spcAft>
              <a:defRPr/>
            </a:pPr>
            <a:r>
              <a:rPr lang="ar-SA" sz="1600" dirty="0">
                <a:latin typeface="Traditional Arabic" pitchFamily="18" charset="-78"/>
                <a:cs typeface="Traditional Arabic" pitchFamily="18" charset="-78"/>
              </a:rPr>
              <a:t>مالك بن أبي مريم (مقبول)</a:t>
            </a:r>
          </a:p>
        </p:txBody>
      </p:sp>
      <p:sp>
        <p:nvSpPr>
          <p:cNvPr id="9" name="مخطط انسيابي: معالجة متعاقبة 8"/>
          <p:cNvSpPr/>
          <p:nvPr/>
        </p:nvSpPr>
        <p:spPr>
          <a:xfrm>
            <a:off x="3229663" y="3819734"/>
            <a:ext cx="1079897"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18" charset="-78"/>
              </a:rPr>
              <a:t>ع</a:t>
            </a:r>
            <a:r>
              <a:rPr lang="fa-IR" sz="1600" dirty="0" smtClean="0">
                <a:solidFill>
                  <a:schemeClr val="tx1"/>
                </a:solidFill>
                <a:latin typeface="Traditional Arabic" pitchFamily="18" charset="-78"/>
                <a:cs typeface="Traditional Arabic" pitchFamily="18" charset="-78"/>
              </a:rPr>
              <a:t>َ</a:t>
            </a:r>
            <a:r>
              <a:rPr lang="ar-SA" sz="1600" dirty="0" smtClean="0">
                <a:solidFill>
                  <a:schemeClr val="tx1"/>
                </a:solidFill>
                <a:latin typeface="Traditional Arabic" pitchFamily="18" charset="-78"/>
                <a:cs typeface="Traditional Arabic" pitchFamily="18" charset="-78"/>
              </a:rPr>
              <a:t>ط</a:t>
            </a:r>
            <a:r>
              <a:rPr lang="fa-IR" sz="1600" dirty="0" smtClean="0">
                <a:solidFill>
                  <a:schemeClr val="tx1"/>
                </a:solidFill>
                <a:latin typeface="Traditional Arabic" pitchFamily="18" charset="-78"/>
                <a:cs typeface="Traditional Arabic" pitchFamily="18" charset="-78"/>
              </a:rPr>
              <a:t>ِ</a:t>
            </a:r>
            <a:r>
              <a:rPr lang="ar-SA" sz="1600" dirty="0" smtClean="0">
                <a:solidFill>
                  <a:schemeClr val="tx1"/>
                </a:solidFill>
                <a:latin typeface="Traditional Arabic" pitchFamily="18" charset="-78"/>
                <a:cs typeface="Traditional Arabic" pitchFamily="18" charset="-78"/>
              </a:rPr>
              <a:t>ي</a:t>
            </a:r>
            <a:r>
              <a:rPr lang="fa-IR" sz="1600" dirty="0" smtClean="0">
                <a:solidFill>
                  <a:schemeClr val="tx1"/>
                </a:solidFill>
                <a:latin typeface="Traditional Arabic" pitchFamily="18" charset="-78"/>
                <a:cs typeface="Traditional Arabic" pitchFamily="18" charset="-78"/>
              </a:rPr>
              <a:t>َّ</a:t>
            </a:r>
            <a:r>
              <a:rPr lang="ar-SA" sz="1600" dirty="0" smtClean="0">
                <a:solidFill>
                  <a:schemeClr val="tx1"/>
                </a:solidFill>
                <a:latin typeface="Traditional Arabic" pitchFamily="18" charset="-78"/>
                <a:cs typeface="Traditional Arabic" pitchFamily="18" charset="-78"/>
              </a:rPr>
              <a:t>ة </a:t>
            </a:r>
            <a:r>
              <a:rPr lang="ar-SA" sz="1600" dirty="0">
                <a:solidFill>
                  <a:schemeClr val="tx1"/>
                </a:solidFill>
                <a:latin typeface="Traditional Arabic" pitchFamily="18" charset="-78"/>
                <a:cs typeface="Traditional Arabic" pitchFamily="18" charset="-78"/>
              </a:rPr>
              <a:t>بن </a:t>
            </a:r>
            <a:r>
              <a:rPr lang="ar-SA" sz="1600" dirty="0" smtClean="0">
                <a:solidFill>
                  <a:schemeClr val="tx1"/>
                </a:solidFill>
                <a:latin typeface="Traditional Arabic" pitchFamily="18" charset="-78"/>
                <a:cs typeface="Traditional Arabic" pitchFamily="18" charset="-78"/>
              </a:rPr>
              <a:t>ق</a:t>
            </a:r>
            <a:r>
              <a:rPr lang="fa-IR" sz="1600" dirty="0" smtClean="0">
                <a:solidFill>
                  <a:schemeClr val="tx1"/>
                </a:solidFill>
                <a:latin typeface="Traditional Arabic" pitchFamily="18" charset="-78"/>
                <a:cs typeface="Traditional Arabic" pitchFamily="18" charset="-78"/>
              </a:rPr>
              <a:t>َ</a:t>
            </a:r>
            <a:r>
              <a:rPr lang="ar-SA" sz="1600" dirty="0" smtClean="0">
                <a:solidFill>
                  <a:schemeClr val="tx1"/>
                </a:solidFill>
                <a:latin typeface="Traditional Arabic" pitchFamily="18" charset="-78"/>
                <a:cs typeface="Traditional Arabic" pitchFamily="18" charset="-78"/>
              </a:rPr>
              <a:t>يس </a:t>
            </a:r>
            <a:r>
              <a:rPr lang="ar-SA" sz="1600" dirty="0">
                <a:solidFill>
                  <a:schemeClr val="tx1"/>
                </a:solidFill>
                <a:latin typeface="Traditional Arabic" pitchFamily="18" charset="-78"/>
                <a:cs typeface="Traditional Arabic" pitchFamily="18" charset="-78"/>
              </a:rPr>
              <a:t>(ثقة)</a:t>
            </a:r>
          </a:p>
        </p:txBody>
      </p:sp>
      <p:sp>
        <p:nvSpPr>
          <p:cNvPr id="10" name="مخطط انسيابي: معالجة متعاقبة 9"/>
          <p:cNvSpPr/>
          <p:nvPr/>
        </p:nvSpPr>
        <p:spPr>
          <a:xfrm>
            <a:off x="3229663" y="4588083"/>
            <a:ext cx="1079897"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latin typeface="Traditional Arabic" pitchFamily="18" charset="-78"/>
                <a:cs typeface="Traditional Arabic" pitchFamily="18" charset="-78"/>
              </a:rPr>
              <a:t>ابن جابر (ثقة)</a:t>
            </a:r>
          </a:p>
        </p:txBody>
      </p:sp>
      <p:sp>
        <p:nvSpPr>
          <p:cNvPr id="11" name="مخطط انسيابي: معالجة متعاقبة 10"/>
          <p:cNvSpPr/>
          <p:nvPr/>
        </p:nvSpPr>
        <p:spPr>
          <a:xfrm>
            <a:off x="1994370" y="5433837"/>
            <a:ext cx="1079897"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latin typeface="Traditional Arabic" pitchFamily="18" charset="-78"/>
                <a:cs typeface="Traditional Arabic" pitchFamily="18" charset="-78"/>
              </a:rPr>
              <a:t>صدقة بن خالد (ثقة)</a:t>
            </a:r>
          </a:p>
        </p:txBody>
      </p:sp>
      <p:sp>
        <p:nvSpPr>
          <p:cNvPr id="12" name="مخطط انسيابي: معالجة متعاقبة 11"/>
          <p:cNvSpPr/>
          <p:nvPr/>
        </p:nvSpPr>
        <p:spPr>
          <a:xfrm>
            <a:off x="4364350" y="5444745"/>
            <a:ext cx="1079897" cy="575733"/>
          </a:xfrm>
          <a:prstGeom prst="flowChartAlternateProcess">
            <a:avLst/>
          </a:prstGeom>
          <a:solidFill>
            <a:schemeClr val="accent1">
              <a:lumMod val="40000"/>
              <a:lumOff val="60000"/>
            </a:schemeClr>
          </a:solidFill>
          <a:ln>
            <a:solidFill>
              <a:schemeClr val="accent1">
                <a:lumMod val="50000"/>
              </a:schemeClr>
            </a:solidFill>
          </a:ln>
        </p:spPr>
        <p:style>
          <a:lnRef idx="1">
            <a:schemeClr val="accent1"/>
          </a:lnRef>
          <a:fillRef idx="2">
            <a:schemeClr val="accent1"/>
          </a:fillRef>
          <a:effectRef idx="1">
            <a:schemeClr val="accent1"/>
          </a:effectRef>
          <a:fontRef idx="minor">
            <a:schemeClr val="dk1"/>
          </a:fontRef>
        </p:style>
        <p:txBody>
          <a:bodyPr rtlCol="1" anchor="ctr"/>
          <a:lstStyle/>
          <a:p>
            <a:pPr algn="ctr" fontAlgn="auto">
              <a:spcBef>
                <a:spcPts val="0"/>
              </a:spcBef>
              <a:spcAft>
                <a:spcPts val="0"/>
              </a:spcAft>
              <a:defRPr/>
            </a:pPr>
            <a:r>
              <a:rPr lang="ar-SA" sz="1600" dirty="0">
                <a:latin typeface="Traditional Arabic" pitchFamily="18" charset="-78"/>
                <a:cs typeface="Traditional Arabic" pitchFamily="18" charset="-78"/>
              </a:rPr>
              <a:t>بشر بن بكر (ثقة)</a:t>
            </a:r>
          </a:p>
        </p:txBody>
      </p:sp>
      <p:sp>
        <p:nvSpPr>
          <p:cNvPr id="13" name="مخطط انسيابي: معالجة متعاقبة 12"/>
          <p:cNvSpPr/>
          <p:nvPr/>
        </p:nvSpPr>
        <p:spPr>
          <a:xfrm>
            <a:off x="3281186" y="6305943"/>
            <a:ext cx="959660" cy="575733"/>
          </a:xfrm>
          <a:prstGeom prst="flowChartAlternateProcess">
            <a:avLst/>
          </a:prstGeom>
          <a:solidFill>
            <a:schemeClr val="accent1">
              <a:lumMod val="60000"/>
              <a:lumOff val="40000"/>
            </a:schemeClr>
          </a:solidFill>
          <a:ln>
            <a:solidFill>
              <a:schemeClr val="accent1">
                <a:lumMod val="50000"/>
              </a:schemeClr>
            </a:solidFill>
          </a:ln>
        </p:spPr>
        <p:style>
          <a:lnRef idx="0">
            <a:schemeClr val="accent1"/>
          </a:lnRef>
          <a:fillRef idx="3">
            <a:schemeClr val="accent1"/>
          </a:fillRef>
          <a:effectRef idx="3">
            <a:schemeClr val="accent1"/>
          </a:effectRef>
          <a:fontRef idx="minor">
            <a:schemeClr val="lt1"/>
          </a:fontRef>
        </p:style>
        <p:txBody>
          <a:bodyPr rtlCol="1" anchor="ctr"/>
          <a:lstStyle/>
          <a:p>
            <a:pPr algn="ctr" fontAlgn="auto">
              <a:spcBef>
                <a:spcPts val="0"/>
              </a:spcBef>
              <a:spcAft>
                <a:spcPts val="0"/>
              </a:spcAft>
              <a:defRPr/>
            </a:pPr>
            <a:r>
              <a:rPr lang="ar-SA" sz="1300" dirty="0" smtClean="0">
                <a:solidFill>
                  <a:schemeClr val="tx1"/>
                </a:solidFill>
                <a:latin typeface="Traditional Arabic" pitchFamily="18" charset="-78"/>
                <a:cs typeface="Traditional Arabic" pitchFamily="18" charset="-78"/>
              </a:rPr>
              <a:t>عبدالوهاب </a:t>
            </a:r>
            <a:r>
              <a:rPr lang="ar-SA" sz="1300" dirty="0">
                <a:solidFill>
                  <a:schemeClr val="tx1"/>
                </a:solidFill>
                <a:latin typeface="Traditional Arabic" pitchFamily="18" charset="-78"/>
                <a:cs typeface="Traditional Arabic" pitchFamily="18" charset="-78"/>
              </a:rPr>
              <a:t>بن نجدة (صدوق)</a:t>
            </a:r>
          </a:p>
        </p:txBody>
      </p:sp>
      <p:sp>
        <p:nvSpPr>
          <p:cNvPr id="14" name="مخطط انسيابي: معالجة متعاقبة 13"/>
          <p:cNvSpPr/>
          <p:nvPr/>
        </p:nvSpPr>
        <p:spPr>
          <a:xfrm>
            <a:off x="5053985" y="3813390"/>
            <a:ext cx="1079897" cy="575733"/>
          </a:xfrm>
          <a:prstGeom prst="flowChartAlternateProcess">
            <a:avLst/>
          </a:prstGeom>
          <a:ln>
            <a:solidFill>
              <a:schemeClr val="accent1">
                <a:lumMod val="75000"/>
              </a:schemeClr>
            </a:solidFill>
          </a:ln>
        </p:spPr>
        <p:style>
          <a:lnRef idx="1">
            <a:schemeClr val="accent1"/>
          </a:lnRef>
          <a:fillRef idx="2">
            <a:schemeClr val="accent1"/>
          </a:fillRef>
          <a:effectRef idx="1">
            <a:schemeClr val="accent1"/>
          </a:effectRef>
          <a:fontRef idx="minor">
            <a:schemeClr val="dk1"/>
          </a:fontRef>
        </p:style>
        <p:txBody>
          <a:bodyPr rtlCol="1" anchor="ctr"/>
          <a:lstStyle/>
          <a:p>
            <a:pPr algn="ctr" fontAlgn="auto">
              <a:spcBef>
                <a:spcPts val="0"/>
              </a:spcBef>
              <a:spcAft>
                <a:spcPts val="0"/>
              </a:spcAft>
              <a:defRPr/>
            </a:pPr>
            <a:r>
              <a:rPr lang="ar-SA" sz="1500" dirty="0">
                <a:latin typeface="Traditional Arabic" pitchFamily="18" charset="-78"/>
                <a:cs typeface="Traditional Arabic" pitchFamily="18" charset="-78"/>
              </a:rPr>
              <a:t>إبراهيم بن عبدالحميد (ثقة)</a:t>
            </a:r>
          </a:p>
        </p:txBody>
      </p:sp>
      <p:sp>
        <p:nvSpPr>
          <p:cNvPr id="15" name="مخطط انسيابي: معالجة متعاقبة 14"/>
          <p:cNvSpPr/>
          <p:nvPr/>
        </p:nvSpPr>
        <p:spPr>
          <a:xfrm>
            <a:off x="4310772" y="6302000"/>
            <a:ext cx="968637" cy="576064"/>
          </a:xfrm>
          <a:prstGeom prst="flowChartAlternateProcess">
            <a:avLst/>
          </a:prstGeom>
          <a:solidFill>
            <a:schemeClr val="accent1">
              <a:lumMod val="60000"/>
              <a:lumOff val="40000"/>
            </a:schemeClr>
          </a:solidFill>
          <a:ln>
            <a:solidFill>
              <a:schemeClr val="accent1">
                <a:lumMod val="50000"/>
              </a:schemeClr>
            </a:solidFill>
          </a:ln>
        </p:spPr>
        <p:style>
          <a:lnRef idx="0">
            <a:schemeClr val="accent1"/>
          </a:lnRef>
          <a:fillRef idx="3">
            <a:schemeClr val="accent1"/>
          </a:fillRef>
          <a:effectRef idx="3">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latin typeface="Traditional Arabic" pitchFamily="18" charset="-78"/>
                <a:cs typeface="Traditional Arabic" pitchFamily="18" charset="-78"/>
              </a:rPr>
              <a:t>عبدالرحمن بن ابراهيم (ثقة حافظ)</a:t>
            </a:r>
            <a:endParaRPr lang="ar-SA" sz="1300" dirty="0">
              <a:solidFill>
                <a:schemeClr val="tx1"/>
              </a:solidFill>
              <a:latin typeface="Traditional Arabic" pitchFamily="18" charset="-78"/>
              <a:cs typeface="Traditional Arabic" pitchFamily="18" charset="-78"/>
            </a:endParaRPr>
          </a:p>
        </p:txBody>
      </p:sp>
      <p:sp>
        <p:nvSpPr>
          <p:cNvPr id="16" name="مخطط انسيابي: معالجة متعاقبة 15"/>
          <p:cNvSpPr/>
          <p:nvPr/>
        </p:nvSpPr>
        <p:spPr>
          <a:xfrm>
            <a:off x="1994370" y="6297438"/>
            <a:ext cx="1079897"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rgbClr val="002060"/>
                </a:solidFill>
                <a:latin typeface="Traditional Arabic" pitchFamily="18" charset="-78"/>
                <a:cs typeface="Traditional Arabic" pitchFamily="18" charset="-78"/>
              </a:rPr>
              <a:t>هشام بن عمار (ثقة)</a:t>
            </a:r>
            <a:endParaRPr lang="ar-SA" sz="1600" dirty="0">
              <a:solidFill>
                <a:srgbClr val="002060"/>
              </a:solidFill>
              <a:latin typeface="Traditional Arabic" pitchFamily="18" charset="-78"/>
              <a:cs typeface="Traditional Arabic" pitchFamily="18" charset="-78"/>
            </a:endParaRPr>
          </a:p>
        </p:txBody>
      </p:sp>
      <p:sp>
        <p:nvSpPr>
          <p:cNvPr id="17" name="مخطط انسيابي: معالجة متعاقبة 16"/>
          <p:cNvSpPr/>
          <p:nvPr/>
        </p:nvSpPr>
        <p:spPr>
          <a:xfrm>
            <a:off x="3477276" y="7644342"/>
            <a:ext cx="864394" cy="577849"/>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latin typeface="Traditional Arabic" pitchFamily="18" charset="-78"/>
                <a:cs typeface="Traditional Arabic" pitchFamily="18" charset="-78"/>
              </a:rPr>
              <a:t>موسى بن سهل</a:t>
            </a:r>
            <a:r>
              <a:rPr lang="fa-IR" sz="1200" dirty="0" smtClean="0">
                <a:solidFill>
                  <a:schemeClr val="tx1"/>
                </a:solidFill>
                <a:latin typeface="Traditional Arabic" pitchFamily="18" charset="-78"/>
                <a:cs typeface="Traditional Arabic" pitchFamily="18" charset="-78"/>
              </a:rPr>
              <a:t> (ابن‌حجر</a:t>
            </a:r>
            <a:r>
              <a:rPr lang="ar-SA" sz="1200" dirty="0" smtClean="0">
                <a:solidFill>
                  <a:schemeClr val="tx1"/>
                </a:solidFill>
                <a:latin typeface="Traditional Arabic" pitchFamily="18" charset="-78"/>
                <a:cs typeface="Traditional Arabic" pitchFamily="18" charset="-78"/>
              </a:rPr>
              <a:t> </a:t>
            </a:r>
            <a:r>
              <a:rPr lang="fa-IR" sz="1200" dirty="0" smtClean="0">
                <a:solidFill>
                  <a:schemeClr val="tx1"/>
                </a:solidFill>
                <a:latin typeface="Traditional Arabic" pitchFamily="18" charset="-78"/>
                <a:cs typeface="Traditional Arabic" pitchFamily="18" charset="-78"/>
              </a:rPr>
              <a:t>و</a:t>
            </a:r>
            <a:r>
              <a:rPr lang="ar-SA" sz="1200" dirty="0" smtClean="0">
                <a:solidFill>
                  <a:schemeClr val="tx1"/>
                </a:solidFill>
                <a:latin typeface="Traditional Arabic" pitchFamily="18" charset="-78"/>
                <a:cs typeface="Traditional Arabic" pitchFamily="18" charset="-78"/>
              </a:rPr>
              <a:t> دار</a:t>
            </a:r>
            <a:r>
              <a:rPr lang="fa-IR" sz="1200" dirty="0" smtClean="0">
                <a:solidFill>
                  <a:schemeClr val="tx1"/>
                </a:solidFill>
                <a:latin typeface="Traditional Arabic" pitchFamily="18" charset="-78"/>
                <a:cs typeface="Traditional Arabic" pitchFamily="18" charset="-78"/>
              </a:rPr>
              <a:t>قط</a:t>
            </a:r>
            <a:r>
              <a:rPr lang="ar-SA" sz="1200" dirty="0" smtClean="0">
                <a:solidFill>
                  <a:schemeClr val="tx1"/>
                </a:solidFill>
                <a:latin typeface="Traditional Arabic" pitchFamily="18" charset="-78"/>
                <a:cs typeface="Traditional Arabic" pitchFamily="18" charset="-78"/>
              </a:rPr>
              <a:t>ني</a:t>
            </a:r>
            <a:r>
              <a:rPr lang="fa-IR" sz="1200" dirty="0" smtClean="0">
                <a:solidFill>
                  <a:schemeClr val="tx1"/>
                </a:solidFill>
                <a:latin typeface="Traditional Arabic" pitchFamily="18" charset="-78"/>
                <a:cs typeface="Traditional Arabic" pitchFamily="18" charset="-78"/>
              </a:rPr>
              <a:t>: ثقه)</a:t>
            </a:r>
            <a:endParaRPr lang="ar-SA" sz="1200" dirty="0">
              <a:solidFill>
                <a:schemeClr val="tx1"/>
              </a:solidFill>
              <a:latin typeface="Traditional Arabic" pitchFamily="18" charset="-78"/>
              <a:cs typeface="Traditional Arabic" pitchFamily="18" charset="-78"/>
            </a:endParaRPr>
          </a:p>
        </p:txBody>
      </p:sp>
      <p:sp>
        <p:nvSpPr>
          <p:cNvPr id="18" name="مخطط انسيابي: معالجة متعاقبة 17"/>
          <p:cNvSpPr/>
          <p:nvPr/>
        </p:nvSpPr>
        <p:spPr>
          <a:xfrm>
            <a:off x="4448827" y="7644342"/>
            <a:ext cx="917972" cy="577849"/>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latin typeface="Traditional Arabic" pitchFamily="18" charset="-78"/>
                <a:cs typeface="Traditional Arabic" pitchFamily="18" charset="-78"/>
              </a:rPr>
              <a:t>الحسن بن سفيان</a:t>
            </a:r>
            <a:r>
              <a:rPr lang="fa-IR" sz="1400" dirty="0" smtClean="0">
                <a:solidFill>
                  <a:schemeClr val="tx1"/>
                </a:solidFill>
                <a:latin typeface="Traditional Arabic" pitchFamily="18" charset="-78"/>
                <a:cs typeface="Traditional Arabic" pitchFamily="18" charset="-78"/>
              </a:rPr>
              <a:t> (امام ذهبي:ثقه)</a:t>
            </a:r>
            <a:endParaRPr lang="ar-SA" sz="1400" dirty="0">
              <a:solidFill>
                <a:schemeClr val="tx1"/>
              </a:solidFill>
              <a:latin typeface="Traditional Arabic" pitchFamily="18" charset="-78"/>
              <a:cs typeface="Traditional Arabic" pitchFamily="18" charset="-78"/>
            </a:endParaRPr>
          </a:p>
        </p:txBody>
      </p:sp>
      <p:sp>
        <p:nvSpPr>
          <p:cNvPr id="19" name="مخطط انسيابي: معالجة متعاقبة 18"/>
          <p:cNvSpPr/>
          <p:nvPr/>
        </p:nvSpPr>
        <p:spPr>
          <a:xfrm>
            <a:off x="5462049" y="7644342"/>
            <a:ext cx="964406" cy="577849"/>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latin typeface="Traditional Arabic" pitchFamily="18" charset="-78"/>
                <a:cs typeface="Traditional Arabic" pitchFamily="18" charset="-78"/>
              </a:rPr>
              <a:t>الحسين بن عبد</a:t>
            </a:r>
            <a:r>
              <a:rPr lang="fa-IR" sz="1400" dirty="0" smtClean="0">
                <a:solidFill>
                  <a:schemeClr val="tx1"/>
                </a:solidFill>
                <a:latin typeface="Traditional Arabic" pitchFamily="18" charset="-78"/>
                <a:cs typeface="Traditional Arabic" pitchFamily="18" charset="-78"/>
              </a:rPr>
              <a:t> </a:t>
            </a:r>
            <a:r>
              <a:rPr lang="ar-SA" sz="1400" dirty="0" smtClean="0">
                <a:solidFill>
                  <a:schemeClr val="tx1"/>
                </a:solidFill>
                <a:latin typeface="Traditional Arabic" pitchFamily="18" charset="-78"/>
                <a:cs typeface="Traditional Arabic" pitchFamily="18" charset="-78"/>
              </a:rPr>
              <a:t>الله القطان</a:t>
            </a:r>
            <a:r>
              <a:rPr lang="fa-IR" sz="1400" dirty="0" smtClean="0">
                <a:solidFill>
                  <a:schemeClr val="tx1"/>
                </a:solidFill>
                <a:latin typeface="Traditional Arabic" pitchFamily="18" charset="-78"/>
                <a:cs typeface="Traditional Arabic" pitchFamily="18" charset="-78"/>
              </a:rPr>
              <a:t> (دارقطني:ثقه)</a:t>
            </a:r>
            <a:endParaRPr lang="ar-SA" sz="1400" dirty="0">
              <a:solidFill>
                <a:schemeClr val="tx1"/>
              </a:solidFill>
              <a:latin typeface="Traditional Arabic" pitchFamily="18" charset="-78"/>
              <a:cs typeface="Traditional Arabic" pitchFamily="18" charset="-78"/>
            </a:endParaRPr>
          </a:p>
        </p:txBody>
      </p:sp>
      <p:sp>
        <p:nvSpPr>
          <p:cNvPr id="20" name="مخطط انسيابي: معالجة متعاقبة 19"/>
          <p:cNvSpPr/>
          <p:nvPr/>
        </p:nvSpPr>
        <p:spPr>
          <a:xfrm>
            <a:off x="1479408" y="7644342"/>
            <a:ext cx="917972" cy="577849"/>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latin typeface="Traditional Arabic" pitchFamily="18" charset="-78"/>
                <a:cs typeface="Traditional Arabic" pitchFamily="18" charset="-78"/>
              </a:rPr>
              <a:t>محمد بن يزيد الدمشقي</a:t>
            </a:r>
            <a:r>
              <a:rPr lang="fa-IR" sz="1400" dirty="0" smtClean="0">
                <a:solidFill>
                  <a:schemeClr val="tx1"/>
                </a:solidFill>
                <a:latin typeface="Traditional Arabic" pitchFamily="18" charset="-78"/>
                <a:cs typeface="Traditional Arabic" pitchFamily="18" charset="-78"/>
              </a:rPr>
              <a:t> (صدوق)</a:t>
            </a:r>
            <a:endParaRPr lang="ar-SA" sz="1400" dirty="0">
              <a:solidFill>
                <a:schemeClr val="tx1"/>
              </a:solidFill>
              <a:latin typeface="Traditional Arabic" pitchFamily="18" charset="-78"/>
              <a:cs typeface="Traditional Arabic" pitchFamily="18" charset="-78"/>
            </a:endParaRPr>
          </a:p>
        </p:txBody>
      </p:sp>
      <p:sp>
        <p:nvSpPr>
          <p:cNvPr id="21" name="مخطط انسيابي: معالجة متعاقبة 20"/>
          <p:cNvSpPr/>
          <p:nvPr/>
        </p:nvSpPr>
        <p:spPr>
          <a:xfrm>
            <a:off x="506667" y="7644342"/>
            <a:ext cx="864394" cy="577849"/>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200" dirty="0" smtClean="0">
                <a:solidFill>
                  <a:schemeClr val="tx1"/>
                </a:solidFill>
                <a:latin typeface="Traditional Arabic" pitchFamily="18" charset="-78"/>
                <a:cs typeface="Traditional Arabic" pitchFamily="18" charset="-78"/>
              </a:rPr>
              <a:t>ابوبكر الاسماعيلي (ثقه، حافظ)</a:t>
            </a:r>
            <a:endParaRPr lang="ar-SA" sz="1200" dirty="0">
              <a:solidFill>
                <a:schemeClr val="tx1"/>
              </a:solidFill>
              <a:latin typeface="Traditional Arabic" pitchFamily="18" charset="-78"/>
              <a:cs typeface="Traditional Arabic" pitchFamily="18" charset="-78"/>
            </a:endParaRPr>
          </a:p>
        </p:txBody>
      </p:sp>
      <p:cxnSp>
        <p:nvCxnSpPr>
          <p:cNvPr id="22" name="رابط مستقيم 21"/>
          <p:cNvCxnSpPr/>
          <p:nvPr/>
        </p:nvCxnSpPr>
        <p:spPr>
          <a:xfrm rot="5400000">
            <a:off x="2857414" y="2901104"/>
            <a:ext cx="287867"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رابط مستقيم 22"/>
          <p:cNvCxnSpPr/>
          <p:nvPr/>
        </p:nvCxnSpPr>
        <p:spPr>
          <a:xfrm rot="5400000">
            <a:off x="5498220" y="2853480"/>
            <a:ext cx="19261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رابط مستقيم 24"/>
          <p:cNvCxnSpPr>
            <a:stCxn id="7" idx="2"/>
            <a:endCxn id="9" idx="0"/>
          </p:cNvCxnSpPr>
          <p:nvPr/>
        </p:nvCxnSpPr>
        <p:spPr>
          <a:xfrm>
            <a:off x="3037655" y="3633461"/>
            <a:ext cx="731957" cy="186273"/>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رابط مستقيم 25"/>
          <p:cNvCxnSpPr/>
          <p:nvPr/>
        </p:nvCxnSpPr>
        <p:spPr>
          <a:xfrm rot="5400000">
            <a:off x="5450595" y="3669455"/>
            <a:ext cx="28786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رابط مستقيم 31"/>
          <p:cNvCxnSpPr>
            <a:stCxn id="11" idx="2"/>
            <a:endCxn id="16" idx="0"/>
          </p:cNvCxnSpPr>
          <p:nvPr/>
        </p:nvCxnSpPr>
        <p:spPr>
          <a:xfrm rot="5400000">
            <a:off x="2389790" y="6153503"/>
            <a:ext cx="287867"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رابط كسهم مستقيم 32"/>
          <p:cNvCxnSpPr>
            <a:stCxn id="16" idx="2"/>
            <a:endCxn id="21" idx="0"/>
          </p:cNvCxnSpPr>
          <p:nvPr/>
        </p:nvCxnSpPr>
        <p:spPr>
          <a:xfrm flipH="1">
            <a:off x="938864" y="6875289"/>
            <a:ext cx="1595455" cy="769053"/>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4" name="رابط كسهم مستقيم 33"/>
          <p:cNvCxnSpPr>
            <a:stCxn id="16" idx="2"/>
            <a:endCxn id="20" idx="0"/>
          </p:cNvCxnSpPr>
          <p:nvPr/>
        </p:nvCxnSpPr>
        <p:spPr>
          <a:xfrm flipH="1">
            <a:off x="1938394" y="6875289"/>
            <a:ext cx="595925" cy="769053"/>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5" name="رابط كسهم مستقيم 34"/>
          <p:cNvCxnSpPr>
            <a:stCxn id="16" idx="2"/>
            <a:endCxn id="17" idx="0"/>
          </p:cNvCxnSpPr>
          <p:nvPr/>
        </p:nvCxnSpPr>
        <p:spPr>
          <a:xfrm>
            <a:off x="2534319" y="6875289"/>
            <a:ext cx="1375154" cy="769053"/>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6" name="رابط كسهم مستقيم 35"/>
          <p:cNvCxnSpPr>
            <a:stCxn id="16" idx="2"/>
            <a:endCxn id="18" idx="0"/>
          </p:cNvCxnSpPr>
          <p:nvPr/>
        </p:nvCxnSpPr>
        <p:spPr>
          <a:xfrm>
            <a:off x="2534319" y="6875289"/>
            <a:ext cx="2373494" cy="769053"/>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7" name="رابط كسهم مستقيم 36"/>
          <p:cNvCxnSpPr>
            <a:stCxn id="16" idx="2"/>
            <a:endCxn id="19" idx="0"/>
          </p:cNvCxnSpPr>
          <p:nvPr/>
        </p:nvCxnSpPr>
        <p:spPr>
          <a:xfrm>
            <a:off x="2534319" y="6875289"/>
            <a:ext cx="3409933" cy="769053"/>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8" name="رابط مستقيم 37"/>
          <p:cNvCxnSpPr>
            <a:stCxn id="4" idx="3"/>
            <a:endCxn id="3" idx="1"/>
          </p:cNvCxnSpPr>
          <p:nvPr/>
        </p:nvCxnSpPr>
        <p:spPr>
          <a:xfrm>
            <a:off x="3693593" y="1977644"/>
            <a:ext cx="32504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40" name="وسيلة شرح مستطيلة مستديرة الزوايا 39"/>
          <p:cNvSpPr/>
          <p:nvPr/>
        </p:nvSpPr>
        <p:spPr>
          <a:xfrm>
            <a:off x="301530" y="971600"/>
            <a:ext cx="1458162" cy="6277157"/>
          </a:xfrm>
          <a:prstGeom prst="wedgeRoundRectCallout">
            <a:avLst>
              <a:gd name="adj1" fmla="val 66555"/>
              <a:gd name="adj2" fmla="val -42036"/>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cs typeface="B Badr" pitchFamily="2" charset="-78"/>
              </a:rPr>
              <a:t>رسول الله </a:t>
            </a:r>
            <a:r>
              <a:rPr lang="en-US" sz="1600" b="1" dirty="0" smtClean="0">
                <a:solidFill>
                  <a:schemeClr val="tx1"/>
                </a:solidFill>
                <a:latin typeface="islam" pitchFamily="2" charset="2"/>
                <a:cs typeface="Traditional Arabic" pitchFamily="18" charset="-78"/>
              </a:rPr>
              <a:t>r</a:t>
            </a:r>
            <a:r>
              <a:rPr lang="fa-IR" sz="1700" dirty="0" smtClean="0">
                <a:cs typeface="B Badr" pitchFamily="2" charset="-78"/>
              </a:rPr>
              <a:t> </a:t>
            </a:r>
            <a:r>
              <a:rPr lang="fa-IR" sz="1600" dirty="0" smtClean="0">
                <a:cs typeface="B Badr" pitchFamily="2" charset="-78"/>
              </a:rPr>
              <a:t>مي‌فرمايد: افرادي </a:t>
            </a:r>
            <a:r>
              <a:rPr lang="fa-IR" sz="1600" dirty="0">
                <a:cs typeface="B Badr" pitchFamily="2" charset="-78"/>
              </a:rPr>
              <a:t>از امت من مي‌آيند كه زنا وابريشم وشراب وآهنگ را حلال مي‌كنند و از آنها کسانی </a:t>
            </a:r>
            <a:r>
              <a:rPr lang="fa-IR" sz="1600" dirty="0" smtClean="0">
                <a:cs typeface="B Badr" pitchFamily="2" charset="-78"/>
              </a:rPr>
              <a:t>کنار </a:t>
            </a:r>
            <a:r>
              <a:rPr lang="fa-IR" sz="1600" dirty="0">
                <a:cs typeface="B Badr" pitchFamily="2" charset="-78"/>
              </a:rPr>
              <a:t>کوهی منزل </a:t>
            </a:r>
            <a:r>
              <a:rPr lang="fa-IR" sz="1600" dirty="0" smtClean="0">
                <a:cs typeface="B Badr" pitchFamily="2" charset="-78"/>
              </a:rPr>
              <a:t>می‌گیرند </a:t>
            </a:r>
            <a:r>
              <a:rPr lang="fa-IR" sz="1600" dirty="0">
                <a:cs typeface="B Badr" pitchFamily="2" charset="-78"/>
              </a:rPr>
              <a:t>که چوپان آنها با گله‌ی </a:t>
            </a:r>
            <a:r>
              <a:rPr lang="fa-IR" sz="1600" dirty="0" smtClean="0">
                <a:cs typeface="B Badr" pitchFamily="2" charset="-78"/>
              </a:rPr>
              <a:t>خودشان </a:t>
            </a:r>
            <a:r>
              <a:rPr lang="fa-IR" sz="1600" dirty="0">
                <a:cs typeface="B Badr" pitchFamily="2" charset="-78"/>
              </a:rPr>
              <a:t>از کنـار آنهـا عبـور می‌کند و فقیری برای حاجتـش نـزد آنـان می‌رود و به او می‌گویند که فردا نزد ما بیا ! که الله آنها را در شب هلاک </a:t>
            </a:r>
            <a:r>
              <a:rPr lang="fa-IR" sz="1600" dirty="0" smtClean="0">
                <a:cs typeface="B Badr" pitchFamily="2" charset="-78"/>
              </a:rPr>
              <a:t>مي‌کند </a:t>
            </a:r>
            <a:r>
              <a:rPr lang="fa-IR" sz="1600" dirty="0">
                <a:cs typeface="B Badr" pitchFamily="2" charset="-78"/>
              </a:rPr>
              <a:t>و کوه را بر سر آنان خراب می‌کند و از جمع آنها افرادي تا روز قيامت به ميمون وخوك تبديل مي‌شوند. </a:t>
            </a:r>
            <a:endParaRPr lang="ar-SA" sz="1600" dirty="0">
              <a:latin typeface="Traditional Arabic" pitchFamily="2" charset="-78"/>
              <a:cs typeface="Traditional Arabic" pitchFamily="2" charset="-78"/>
            </a:endParaRPr>
          </a:p>
        </p:txBody>
      </p:sp>
      <p:cxnSp>
        <p:nvCxnSpPr>
          <p:cNvPr id="58" name="رابط مستقيم 57"/>
          <p:cNvCxnSpPr>
            <a:stCxn id="7" idx="2"/>
            <a:endCxn id="8" idx="0"/>
          </p:cNvCxnSpPr>
          <p:nvPr/>
        </p:nvCxnSpPr>
        <p:spPr>
          <a:xfrm flipH="1">
            <a:off x="2421216" y="3633461"/>
            <a:ext cx="616439" cy="179837"/>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رابط مستقيم 59"/>
          <p:cNvCxnSpPr>
            <a:stCxn id="9" idx="2"/>
            <a:endCxn id="10" idx="0"/>
          </p:cNvCxnSpPr>
          <p:nvPr/>
        </p:nvCxnSpPr>
        <p:spPr>
          <a:xfrm rot="5400000">
            <a:off x="3673898" y="4491773"/>
            <a:ext cx="192616"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81" name="رابط كسهم مستقيم 80"/>
          <p:cNvCxnSpPr/>
          <p:nvPr/>
        </p:nvCxnSpPr>
        <p:spPr>
          <a:xfrm flipH="1">
            <a:off x="3854760" y="1979714"/>
            <a:ext cx="6288" cy="769705"/>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54" name="مخطط انسيابي: معالجة متعاقبة 53"/>
          <p:cNvSpPr/>
          <p:nvPr/>
        </p:nvSpPr>
        <p:spPr>
          <a:xfrm>
            <a:off x="2504536" y="7644342"/>
            <a:ext cx="864394" cy="577849"/>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dirty="0" smtClean="0">
                <a:solidFill>
                  <a:schemeClr val="tx1"/>
                </a:solidFill>
                <a:latin typeface="Traditional Arabic" pitchFamily="18" charset="-78"/>
                <a:cs typeface="Traditional Arabic" pitchFamily="18" charset="-78"/>
              </a:rPr>
              <a:t>امام بخاري</a:t>
            </a:r>
            <a:endParaRPr lang="ar-SA" dirty="0">
              <a:solidFill>
                <a:schemeClr val="tx1"/>
              </a:solidFill>
              <a:latin typeface="Traditional Arabic" pitchFamily="18" charset="-78"/>
              <a:cs typeface="Traditional Arabic" pitchFamily="18" charset="-78"/>
            </a:endParaRPr>
          </a:p>
        </p:txBody>
      </p:sp>
      <p:cxnSp>
        <p:nvCxnSpPr>
          <p:cNvPr id="56" name="رابط كسهم مستقيم 55"/>
          <p:cNvCxnSpPr>
            <a:stCxn id="16" idx="2"/>
            <a:endCxn id="54" idx="0"/>
          </p:cNvCxnSpPr>
          <p:nvPr/>
        </p:nvCxnSpPr>
        <p:spPr>
          <a:xfrm>
            <a:off x="2534319" y="6875289"/>
            <a:ext cx="402414" cy="769053"/>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43" name="مستطيل 42"/>
          <p:cNvSpPr/>
          <p:nvPr/>
        </p:nvSpPr>
        <p:spPr>
          <a:xfrm>
            <a:off x="0" y="8532440"/>
            <a:ext cx="69269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44" name="وسيلة شرح بيضاوية 43"/>
          <p:cNvSpPr/>
          <p:nvPr/>
        </p:nvSpPr>
        <p:spPr>
          <a:xfrm>
            <a:off x="4983136" y="1210225"/>
            <a:ext cx="1350150" cy="53896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1</a:t>
            </a:r>
            <a:endParaRPr lang="en-US" dirty="0">
              <a:cs typeface="B Badr" pitchFamily="2" charset="-78"/>
            </a:endParaRPr>
          </a:p>
        </p:txBody>
      </p:sp>
      <p:cxnSp>
        <p:nvCxnSpPr>
          <p:cNvPr id="67" name="رابط كسهم مستقيم 66"/>
          <p:cNvCxnSpPr>
            <a:stCxn id="10" idx="2"/>
            <a:endCxn id="12" idx="0"/>
          </p:cNvCxnSpPr>
          <p:nvPr/>
        </p:nvCxnSpPr>
        <p:spPr>
          <a:xfrm>
            <a:off x="3769612" y="5165934"/>
            <a:ext cx="1134687" cy="2788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رابط كسهم مستقيم 69"/>
          <p:cNvCxnSpPr>
            <a:stCxn id="10" idx="2"/>
            <a:endCxn id="11" idx="0"/>
          </p:cNvCxnSpPr>
          <p:nvPr/>
        </p:nvCxnSpPr>
        <p:spPr>
          <a:xfrm flipH="1">
            <a:off x="2534319" y="5165934"/>
            <a:ext cx="1235293" cy="267903"/>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رابط كسهم مستقيم 73"/>
          <p:cNvCxnSpPr>
            <a:stCxn id="12" idx="2"/>
            <a:endCxn id="13" idx="0"/>
          </p:cNvCxnSpPr>
          <p:nvPr/>
        </p:nvCxnSpPr>
        <p:spPr>
          <a:xfrm flipH="1">
            <a:off x="3761017" y="6020479"/>
            <a:ext cx="1143282" cy="2854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رابط كسهم مستقيم 75"/>
          <p:cNvCxnSpPr>
            <a:stCxn id="12" idx="2"/>
            <a:endCxn id="15" idx="0"/>
          </p:cNvCxnSpPr>
          <p:nvPr/>
        </p:nvCxnSpPr>
        <p:spPr>
          <a:xfrm flipH="1">
            <a:off x="4795091" y="6020478"/>
            <a:ext cx="109208" cy="2815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7" name="مخطط انسيابي: معالجة متعاقبة 76"/>
          <p:cNvSpPr/>
          <p:nvPr/>
        </p:nvSpPr>
        <p:spPr>
          <a:xfrm>
            <a:off x="5387421" y="6305943"/>
            <a:ext cx="923609" cy="575733"/>
          </a:xfrm>
          <a:prstGeom prst="flowChartAlternateProcess">
            <a:avLst/>
          </a:prstGeom>
          <a:solidFill>
            <a:schemeClr val="accent1">
              <a:lumMod val="60000"/>
              <a:lumOff val="40000"/>
            </a:schemeClr>
          </a:solidFill>
          <a:ln>
            <a:solidFill>
              <a:schemeClr val="accent1">
                <a:lumMod val="50000"/>
              </a:schemeClr>
            </a:solidFill>
          </a:ln>
        </p:spPr>
        <p:style>
          <a:lnRef idx="0">
            <a:schemeClr val="accent1"/>
          </a:lnRef>
          <a:fillRef idx="3">
            <a:schemeClr val="accent1"/>
          </a:fillRef>
          <a:effectRef idx="3">
            <a:schemeClr val="accent1"/>
          </a:effectRef>
          <a:fontRef idx="minor">
            <a:schemeClr val="lt1"/>
          </a:fontRef>
        </p:style>
        <p:txBody>
          <a:bodyPr rtlCol="1" anchor="ctr"/>
          <a:lstStyle/>
          <a:p>
            <a:pPr algn="ctr" fontAlgn="auto">
              <a:spcBef>
                <a:spcPts val="0"/>
              </a:spcBef>
              <a:spcAft>
                <a:spcPts val="0"/>
              </a:spcAft>
              <a:defRPr/>
            </a:pPr>
            <a:r>
              <a:rPr lang="ar-SA" sz="1200" dirty="0" smtClean="0">
                <a:solidFill>
                  <a:schemeClr val="tx1"/>
                </a:solidFill>
                <a:latin typeface="Traditional Arabic" pitchFamily="2" charset="-78"/>
                <a:cs typeface="Traditional Arabic" pitchFamily="2" charset="-78"/>
              </a:rPr>
              <a:t>عِيسَى</a:t>
            </a:r>
            <a:r>
              <a:rPr lang="fa-IR" sz="1200" dirty="0" smtClean="0">
                <a:latin typeface="Traditional Arabic" pitchFamily="2" charset="-78"/>
                <a:cs typeface="Traditional Arabic" pitchFamily="2" charset="-78"/>
              </a:rPr>
              <a:t>‌</a:t>
            </a:r>
            <a:r>
              <a:rPr lang="ar-SA" sz="1200" dirty="0" smtClean="0">
                <a:solidFill>
                  <a:schemeClr val="tx1"/>
                </a:solidFill>
                <a:latin typeface="Traditional Arabic" pitchFamily="2" charset="-78"/>
                <a:cs typeface="Traditional Arabic" pitchFamily="2" charset="-78"/>
              </a:rPr>
              <a:t>بْن</a:t>
            </a:r>
            <a:r>
              <a:rPr lang="fa-IR" sz="1200" dirty="0" smtClean="0">
                <a:latin typeface="Traditional Arabic" pitchFamily="2" charset="-78"/>
                <a:cs typeface="Traditional Arabic" pitchFamily="2" charset="-78"/>
              </a:rPr>
              <a:t>‌</a:t>
            </a:r>
            <a:r>
              <a:rPr lang="ar-SA" sz="1200" dirty="0" smtClean="0">
                <a:solidFill>
                  <a:schemeClr val="tx1"/>
                </a:solidFill>
                <a:latin typeface="Traditional Arabic" pitchFamily="2" charset="-78"/>
                <a:cs typeface="Traditional Arabic" pitchFamily="2" charset="-78"/>
              </a:rPr>
              <a:t>أَحْمَد </a:t>
            </a:r>
            <a:r>
              <a:rPr lang="ar-SA" sz="1200" dirty="0" err="1" smtClean="0">
                <a:solidFill>
                  <a:schemeClr val="tx1"/>
                </a:solidFill>
              </a:rPr>
              <a:t>العسقلاني </a:t>
            </a:r>
            <a:r>
              <a:rPr lang="ar-SA" sz="1200" dirty="0" err="1" smtClean="0">
                <a:solidFill>
                  <a:schemeClr val="tx1"/>
                </a:solidFill>
                <a:latin typeface="Traditional Arabic" pitchFamily="18" charset="-78"/>
                <a:cs typeface="Traditional Arabic" pitchFamily="18" charset="-78"/>
              </a:rPr>
              <a:t>(</a:t>
            </a:r>
            <a:r>
              <a:rPr lang="fa-IR" sz="1200" dirty="0" smtClean="0">
                <a:solidFill>
                  <a:schemeClr val="tx1"/>
                </a:solidFill>
                <a:latin typeface="Traditional Arabic" pitchFamily="18" charset="-78"/>
                <a:cs typeface="Traditional Arabic" pitchFamily="18" charset="-78"/>
              </a:rPr>
              <a:t>ثقه</a:t>
            </a:r>
            <a:r>
              <a:rPr lang="ar-SA" sz="1200" dirty="0" smtClean="0">
                <a:solidFill>
                  <a:schemeClr val="tx1"/>
                </a:solidFill>
                <a:latin typeface="Traditional Arabic" pitchFamily="18" charset="-78"/>
                <a:cs typeface="Traditional Arabic" pitchFamily="18" charset="-78"/>
              </a:rPr>
              <a:t>)</a:t>
            </a:r>
            <a:endParaRPr lang="ar-SA" sz="1200" dirty="0">
              <a:solidFill>
                <a:schemeClr val="tx1"/>
              </a:solidFill>
              <a:latin typeface="Traditional Arabic" pitchFamily="18" charset="-78"/>
              <a:cs typeface="Traditional Arabic" pitchFamily="18" charset="-78"/>
            </a:endParaRPr>
          </a:p>
        </p:txBody>
      </p:sp>
      <p:cxnSp>
        <p:nvCxnSpPr>
          <p:cNvPr id="80" name="رابط كسهم مستقيم 79"/>
          <p:cNvCxnSpPr>
            <a:stCxn id="12" idx="2"/>
            <a:endCxn id="77" idx="0"/>
          </p:cNvCxnSpPr>
          <p:nvPr/>
        </p:nvCxnSpPr>
        <p:spPr>
          <a:xfrm>
            <a:off x="4904298" y="6020479"/>
            <a:ext cx="944927" cy="2854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مستطيلة 1"/>
          <p:cNvSpPr/>
          <p:nvPr/>
        </p:nvSpPr>
        <p:spPr>
          <a:xfrm>
            <a:off x="2276872" y="457200"/>
            <a:ext cx="3053975" cy="723584"/>
          </a:xfrm>
          <a:prstGeom prst="wedgeRectCallout">
            <a:avLst>
              <a:gd name="adj1" fmla="val -16467"/>
              <a:gd name="adj2" fmla="val 73031"/>
            </a:avLst>
          </a:prstGeom>
          <a:solidFill>
            <a:srgbClr val="FFC000"/>
          </a:solidFill>
          <a:ln>
            <a:solidFill>
              <a:schemeClr val="accent1">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cs typeface="2  Badr" pitchFamily="2" charset="-78"/>
              </a:rPr>
              <a:t>مدار اسانيد اين روايت و متون </a:t>
            </a:r>
            <a:r>
              <a:rPr lang="fa-IR" dirty="0" smtClean="0">
                <a:solidFill>
                  <a:schemeClr val="tx1"/>
                </a:solidFill>
                <a:cs typeface="2  Badr" pitchFamily="2" charset="-78"/>
              </a:rPr>
              <a:t>آن</a:t>
            </a:r>
            <a:endParaRPr lang="en-US" dirty="0">
              <a:solidFill>
                <a:schemeClr val="tx1"/>
              </a:solidFill>
              <a:cs typeface="2  Badr" pitchFamily="2" charset="-78"/>
            </a:endParaRPr>
          </a:p>
        </p:txBody>
      </p:sp>
      <p:sp>
        <p:nvSpPr>
          <p:cNvPr id="3" name="مستطيل مستدير الزوايا 2"/>
          <p:cNvSpPr/>
          <p:nvPr/>
        </p:nvSpPr>
        <p:spPr>
          <a:xfrm>
            <a:off x="588147" y="1333477"/>
            <a:ext cx="5572164" cy="2000264"/>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بخاري گويد: </a:t>
            </a:r>
            <a:r>
              <a:rPr lang="ar-SA" sz="1400" dirty="0">
                <a:solidFill>
                  <a:schemeClr val="tx1">
                    <a:lumMod val="95000"/>
                    <a:lumOff val="5000"/>
                  </a:schemeClr>
                </a:solidFill>
                <a:cs typeface="Traditional Arabic" pitchFamily="2" charset="-78"/>
              </a:rPr>
              <a:t>قَالَ </a:t>
            </a:r>
            <a:r>
              <a:rPr lang="ar-SA" sz="1400" dirty="0">
                <a:solidFill>
                  <a:srgbClr val="C00000"/>
                </a:solidFill>
                <a:cs typeface="Traditional Arabic" pitchFamily="2" charset="-78"/>
              </a:rPr>
              <a:t>هِشَامُ بْنُ عَمَّارٍ</a:t>
            </a:r>
            <a:r>
              <a:rPr lang="ar-SA" sz="1400" dirty="0">
                <a:solidFill>
                  <a:schemeClr val="tx1">
                    <a:lumMod val="95000"/>
                    <a:lumOff val="5000"/>
                  </a:schemeClr>
                </a:solidFill>
                <a:cs typeface="Traditional Arabic" pitchFamily="2" charset="-78"/>
              </a:rPr>
              <a:t>، حَدَّثَنَا صَدَقَةُ بْنُ خَالِدٍ، حَدَّثَنَا عَبْدُ الرَّحْمَنِ بْنُ يَزِيدَ بْنِ جَابِرٍ، حَدَّثَنَا عَطِيَّةُ بْنُ قَيْسٍ الْكِلَابِيُّ، حَدَّثَنَا عَبْدُ الرَّحْمَنِ بْنُ غَنْمٍ الْأَشْعَرِيُّ، قَالَ: حَدَّثَنِي أَبُو عَامِرٍ أَوْ أَبُو مَالِكٍ الْأَشْعَرِيُّ، وَاللَّهِ مَا كَذَبَنِي سَمِعَ النَّبِيَّ </a:t>
            </a:r>
            <a:r>
              <a:rPr lang="en-US" sz="1400" dirty="0">
                <a:solidFill>
                  <a:schemeClr val="tx1">
                    <a:lumMod val="95000"/>
                    <a:lumOff val="5000"/>
                  </a:schemeClr>
                </a:solidFill>
                <a:latin typeface="islam" pitchFamily="2" charset="2"/>
                <a:cs typeface="Traditional Arabic" pitchFamily="2" charset="-78"/>
              </a:rPr>
              <a:t>r</a:t>
            </a:r>
            <a:r>
              <a:rPr lang="en-US" sz="1400" dirty="0">
                <a:solidFill>
                  <a:schemeClr val="tx1">
                    <a:lumMod val="95000"/>
                    <a:lumOff val="5000"/>
                  </a:schemeClr>
                </a:solidFill>
                <a:cs typeface="Traditional Arabic" pitchFamily="2" charset="-78"/>
              </a:rPr>
              <a:t> </a:t>
            </a:r>
            <a:r>
              <a:rPr lang="ar-SA" sz="1400" dirty="0">
                <a:solidFill>
                  <a:schemeClr val="tx1">
                    <a:lumMod val="95000"/>
                    <a:lumOff val="5000"/>
                  </a:schemeClr>
                </a:solidFill>
                <a:cs typeface="Traditional Arabic" pitchFamily="2" charset="-78"/>
              </a:rPr>
              <a:t>يَقُولُ:</a:t>
            </a:r>
            <a:r>
              <a:rPr lang="fa-IR" sz="1400" dirty="0">
                <a:solidFill>
                  <a:schemeClr val="tx1">
                    <a:lumMod val="95000"/>
                    <a:lumOff val="5000"/>
                  </a:schemeClr>
                </a:solidFill>
                <a:cs typeface="B Badr" pitchFamily="2" charset="-78"/>
              </a:rPr>
              <a:t> « </a:t>
            </a:r>
            <a:r>
              <a:rPr lang="en-US" sz="1400" dirty="0">
                <a:solidFill>
                  <a:schemeClr val="tx1">
                    <a:lumMod val="95000"/>
                    <a:lumOff val="5000"/>
                  </a:schemeClr>
                </a:solidFill>
                <a:cs typeface="Traditional Arabic" pitchFamily="2" charset="-78"/>
              </a:rPr>
              <a:t></a:t>
            </a:r>
            <a:r>
              <a:rPr lang="ar-SA" sz="1400" b="1" dirty="0">
                <a:solidFill>
                  <a:schemeClr val="tx1">
                    <a:lumMod val="95000"/>
                    <a:lumOff val="5000"/>
                  </a:schemeClr>
                </a:solidFill>
                <a:cs typeface="Traditional Arabic" pitchFamily="2" charset="-78"/>
              </a:rPr>
              <a:t>لَيَكُونَنَّ مِنْ أُمَّتِي أَقْوَامٌ يَسْتَحِلُّونَ الْحِرَ، وَالْحَرِيرَ، وَالْخَمْرَ، وَالْمَعَازِفَ وَلَيَنْزِلَنَّ أَقْوَامٌ إِلَى جَنْبِ عَلَمٍ يَرُوحُ بِسَارِحَةٍ لَهُمْ يَأْتِيهِمْ يَعْنِي الْفَقِيرَ لِحَاجَةٍ، فَيَقُولُونَ ارْجِعْ إِلَيْنَا غَدًا، فَيُبَيِّتُهُمُ اللَّهُ وَيَضَعُ الْعَلَمَ وَيَمْسَخُ آخَرِينَ قِرَدَةً، وَخَنَازِيرَ إِلَى يَوْمِ الْقِيَامَةِ </a:t>
            </a:r>
            <a:r>
              <a:rPr lang="en-US" sz="1400" dirty="0">
                <a:solidFill>
                  <a:schemeClr val="tx1">
                    <a:lumMod val="95000"/>
                    <a:lumOff val="5000"/>
                  </a:schemeClr>
                </a:solidFill>
                <a:cs typeface="Traditional Arabic" pitchFamily="2" charset="-78"/>
              </a:rPr>
              <a:t></a:t>
            </a:r>
            <a:r>
              <a:rPr lang="fa-IR" sz="1400" dirty="0">
                <a:solidFill>
                  <a:schemeClr val="tx1">
                    <a:lumMod val="95000"/>
                    <a:lumOff val="5000"/>
                  </a:schemeClr>
                </a:solidFill>
                <a:cs typeface="B Badr" pitchFamily="2" charset="-78"/>
              </a:rPr>
              <a:t>». </a:t>
            </a:r>
          </a:p>
          <a:p>
            <a:pPr algn="just">
              <a:defRPr/>
            </a:pPr>
            <a:r>
              <a:rPr lang="fa-IR" sz="1200" dirty="0">
                <a:solidFill>
                  <a:srgbClr val="0070C0"/>
                </a:solidFill>
                <a:latin typeface="islam" pitchFamily="2" charset="2"/>
                <a:cs typeface="B Badr" pitchFamily="2" charset="-78"/>
              </a:rPr>
              <a:t>تخريج: بخاري حديث شماره‌ي 5189 و ابن‌حبان ح ش 6909 و بيهقي در سنن صغري ح ش 1890 و بيهقي در سنن كبري ح ش 5626 وبيهقي در سنن كبري ح ش 19341 وطبراني در مسند شاميين ح ش 578 وطبراني در معجم كبير ح ش 3341 ودعلج در منتقي ح ش 9</a:t>
            </a:r>
            <a:endParaRPr lang="en-US" sz="1200" dirty="0">
              <a:solidFill>
                <a:srgbClr val="0070C0"/>
              </a:solidFill>
              <a:latin typeface="islam" pitchFamily="2" charset="2"/>
              <a:cs typeface="B Badr" pitchFamily="2" charset="-78"/>
            </a:endParaRPr>
          </a:p>
        </p:txBody>
      </p:sp>
      <p:sp>
        <p:nvSpPr>
          <p:cNvPr id="4" name="مستطيل مستدير الزوايا 3"/>
          <p:cNvSpPr/>
          <p:nvPr/>
        </p:nvSpPr>
        <p:spPr>
          <a:xfrm>
            <a:off x="588147" y="5334007"/>
            <a:ext cx="5572164" cy="1333509"/>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ابوداود گويد: </a:t>
            </a:r>
            <a:r>
              <a:rPr lang="ar-SA" sz="1400" dirty="0">
                <a:solidFill>
                  <a:schemeClr val="tx1">
                    <a:lumMod val="95000"/>
                    <a:lumOff val="5000"/>
                  </a:schemeClr>
                </a:solidFill>
                <a:cs typeface="Traditional Arabic" pitchFamily="2" charset="-78"/>
              </a:rPr>
              <a:t>حَدَّثَنَا </a:t>
            </a:r>
            <a:r>
              <a:rPr lang="ar-SA" sz="1400" dirty="0">
                <a:solidFill>
                  <a:srgbClr val="C00000"/>
                </a:solidFill>
                <a:cs typeface="Traditional Arabic" pitchFamily="2" charset="-78"/>
              </a:rPr>
              <a:t>عَبْدُ الْوَهَّابِ بْنُ نَجْدَةَ</a:t>
            </a:r>
            <a:r>
              <a:rPr lang="ar-SA" sz="1400" dirty="0">
                <a:solidFill>
                  <a:schemeClr val="tx1">
                    <a:lumMod val="95000"/>
                    <a:lumOff val="5000"/>
                  </a:schemeClr>
                </a:solidFill>
                <a:cs typeface="Traditional Arabic" pitchFamily="2" charset="-78"/>
              </a:rPr>
              <a:t>، حَدَّثَنَا بِشْرُ بْنُ بَكْرٍ، عَنْ عَبْدِ الرَّحْمَنِ بْنِ يَزِيدَ بْنِ جَابِرٍ، قَالَ: حَدَّثَنَا عَطِيَّةُ بْنُ قَيْسٍ، قَالَ : سَمِعْتُ عَبْدَ الرَّحْمَنِ بْنَ غَنْمٍ الْأَشْعَرِيَّ، قَالَ: حَدَّثَنِي أَبُو عَامِرٍ أَوْ أَبُو مَالِكٍ وَاللَّهِ يَمِينٌ أُخْرَى مَا كَذَّبَنِي أَنَّهُ سَمِعَ رَسُولَ اللَّهِ </a:t>
            </a:r>
            <a:r>
              <a:rPr lang="en-US" sz="1400" dirty="0">
                <a:solidFill>
                  <a:schemeClr val="tx1">
                    <a:lumMod val="95000"/>
                    <a:lumOff val="5000"/>
                  </a:schemeClr>
                </a:solidFill>
                <a:latin typeface="islam" pitchFamily="2" charset="2"/>
                <a:cs typeface="Traditional Arabic" pitchFamily="2" charset="-78"/>
              </a:rPr>
              <a:t>r</a:t>
            </a:r>
            <a:r>
              <a:rPr lang="ar-SA" sz="1400" dirty="0">
                <a:solidFill>
                  <a:schemeClr val="tx1">
                    <a:lumMod val="95000"/>
                    <a:lumOff val="5000"/>
                  </a:schemeClr>
                </a:solidFill>
                <a:cs typeface="Traditional Arabic" pitchFamily="2" charset="-78"/>
              </a:rPr>
              <a:t> يَقُولُ: </a:t>
            </a:r>
            <a:r>
              <a:rPr lang="fa-IR" sz="1400" b="1" dirty="0">
                <a:solidFill>
                  <a:schemeClr val="tx1">
                    <a:lumMod val="95000"/>
                    <a:lumOff val="5000"/>
                  </a:schemeClr>
                </a:solidFill>
                <a:cs typeface="Traditional Arabic" pitchFamily="2" charset="-78"/>
              </a:rPr>
              <a:t>« </a:t>
            </a:r>
            <a:r>
              <a:rPr lang="ar-SA" sz="1400" b="1" dirty="0">
                <a:solidFill>
                  <a:schemeClr val="tx1">
                    <a:lumMod val="95000"/>
                    <a:lumOff val="5000"/>
                  </a:schemeClr>
                </a:solidFill>
                <a:cs typeface="Traditional Arabic" pitchFamily="2" charset="-78"/>
              </a:rPr>
              <a:t>لَيَكُونَنَّ مِنْ أُمَّتِي أَقْوَامٌ يَسْتَحِلُّونَ الْخَزَّ وَالْحَرِيرَ، وَذَكَرَ كَلَامًا، قَالَ : يُمْسَخُ مِنْهُمْ آخَرُونَ قِرَدَةً وَخَنَازِيرَ إِلَى يَوْمِ الْقِيَامَةِ</a:t>
            </a:r>
            <a:r>
              <a:rPr lang="ar-SA" sz="1400" dirty="0">
                <a:solidFill>
                  <a:schemeClr val="tx1">
                    <a:lumMod val="95000"/>
                    <a:lumOff val="5000"/>
                  </a:schemeClr>
                </a:solidFill>
                <a:cs typeface="Traditional Arabic" pitchFamily="2" charset="-78"/>
              </a:rPr>
              <a:t> </a:t>
            </a:r>
            <a:r>
              <a:rPr lang="fa-IR" sz="1400" b="1" dirty="0">
                <a:solidFill>
                  <a:schemeClr val="tx1">
                    <a:lumMod val="95000"/>
                    <a:lumOff val="5000"/>
                  </a:schemeClr>
                </a:solidFill>
                <a:cs typeface="Traditional Arabic" pitchFamily="2" charset="-78"/>
              </a:rPr>
              <a:t>».</a:t>
            </a:r>
            <a:endParaRPr lang="en-US" sz="1400" dirty="0">
              <a:solidFill>
                <a:schemeClr val="tx1">
                  <a:lumMod val="95000"/>
                  <a:lumOff val="5000"/>
                </a:schemeClr>
              </a:solidFill>
              <a:cs typeface="Traditional Arabic" pitchFamily="2" charset="-78"/>
            </a:endParaRPr>
          </a:p>
          <a:p>
            <a:pPr algn="just">
              <a:defRPr/>
            </a:pPr>
            <a:r>
              <a:rPr lang="fa-IR" sz="1200" dirty="0">
                <a:solidFill>
                  <a:srgbClr val="0070C0"/>
                </a:solidFill>
                <a:cs typeface="B Badr" pitchFamily="2" charset="-78"/>
              </a:rPr>
              <a:t>تخريج: ابوداود ح ش 3524</a:t>
            </a:r>
            <a:endParaRPr lang="en-US" sz="1200" dirty="0">
              <a:solidFill>
                <a:srgbClr val="0070C0"/>
              </a:solidFill>
              <a:cs typeface="B Badr" pitchFamily="2" charset="-78"/>
            </a:endParaRPr>
          </a:p>
        </p:txBody>
      </p:sp>
      <p:sp>
        <p:nvSpPr>
          <p:cNvPr id="5" name="مستطيل مستدير الزوايا 4"/>
          <p:cNvSpPr/>
          <p:nvPr/>
        </p:nvSpPr>
        <p:spPr>
          <a:xfrm>
            <a:off x="588147" y="3333741"/>
            <a:ext cx="5572164" cy="2000264"/>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solidFill>
                <a:cs typeface="Traditional Arabic" pitchFamily="2" charset="-78"/>
              </a:rPr>
              <a:t>امام بيهقي گويد: </a:t>
            </a:r>
            <a:r>
              <a:rPr lang="ar-SA" sz="1400" dirty="0">
                <a:solidFill>
                  <a:schemeClr val="tx1"/>
                </a:solidFill>
                <a:cs typeface="Traditional Arabic" pitchFamily="2" charset="-78"/>
              </a:rPr>
              <a:t>أَخْبَرَنَا أَبُو عَمْرٍو مُحَمَّدُ بْنُ عَبْدِ اللَّهِ الأَدِيبُ ، أنبأ أَبُو بَكْرٍ الإِسْمَاعِيلِيُّ أَخْبَرَنِي الْحَسَنُ</a:t>
            </a:r>
            <a:r>
              <a:rPr lang="fa-IR" sz="1400" dirty="0">
                <a:solidFill>
                  <a:schemeClr val="tx1"/>
                </a:solidFill>
                <a:cs typeface="Traditional Arabic" pitchFamily="2" charset="-78"/>
              </a:rPr>
              <a:t> [</a:t>
            </a:r>
            <a:r>
              <a:rPr lang="ar-SA" sz="1400" dirty="0">
                <a:solidFill>
                  <a:schemeClr val="tx1"/>
                </a:solidFill>
                <a:cs typeface="Traditional Arabic" pitchFamily="2" charset="-78"/>
              </a:rPr>
              <a:t>يَعْنِي ابْنَ سُفْيَانَ</a:t>
            </a:r>
            <a:r>
              <a:rPr lang="fa-IR" sz="1400" dirty="0">
                <a:solidFill>
                  <a:schemeClr val="tx1"/>
                </a:solidFill>
                <a:cs typeface="Traditional Arabic" pitchFamily="2" charset="-78"/>
              </a:rPr>
              <a:t>] </a:t>
            </a:r>
            <a:r>
              <a:rPr lang="ar-SA" sz="1400" dirty="0">
                <a:solidFill>
                  <a:schemeClr val="tx1"/>
                </a:solidFill>
                <a:cs typeface="Traditional Arabic" pitchFamily="2" charset="-78"/>
              </a:rPr>
              <a:t>ثنا </a:t>
            </a:r>
            <a:r>
              <a:rPr lang="ar-SA" sz="1400" dirty="0">
                <a:solidFill>
                  <a:srgbClr val="C00000"/>
                </a:solidFill>
                <a:cs typeface="Traditional Arabic" pitchFamily="2" charset="-78"/>
              </a:rPr>
              <a:t>عَبْدُ الرَّحْمَنِ بْنُ إِبْرَاهِيمَ</a:t>
            </a:r>
            <a:r>
              <a:rPr lang="ar-SA" sz="1400" dirty="0">
                <a:solidFill>
                  <a:schemeClr val="tx1"/>
                </a:solidFill>
                <a:cs typeface="Traditional Arabic" pitchFamily="2" charset="-78"/>
              </a:rPr>
              <a:t>، ثنا بِشْرٌ </a:t>
            </a:r>
            <a:r>
              <a:rPr lang="fa-IR" sz="1400" dirty="0">
                <a:solidFill>
                  <a:schemeClr val="tx1"/>
                </a:solidFill>
                <a:cs typeface="Traditional Arabic" pitchFamily="2" charset="-78"/>
              </a:rPr>
              <a:t>[</a:t>
            </a:r>
            <a:r>
              <a:rPr lang="ar-SA" sz="1400" dirty="0">
                <a:solidFill>
                  <a:schemeClr val="tx1"/>
                </a:solidFill>
                <a:cs typeface="Traditional Arabic" pitchFamily="2" charset="-78"/>
              </a:rPr>
              <a:t>يَعْنِي ابْنَ بَكْرٍ</a:t>
            </a:r>
            <a:r>
              <a:rPr lang="fa-IR" sz="1400" dirty="0">
                <a:solidFill>
                  <a:schemeClr val="tx1"/>
                </a:solidFill>
                <a:cs typeface="Traditional Arabic" pitchFamily="2" charset="-78"/>
              </a:rPr>
              <a:t>]</a:t>
            </a:r>
            <a:r>
              <a:rPr lang="ar-SA" sz="1400" dirty="0">
                <a:solidFill>
                  <a:schemeClr val="tx1"/>
                </a:solidFill>
                <a:cs typeface="Traditional Arabic" pitchFamily="2" charset="-78"/>
              </a:rPr>
              <a:t>، ثنا ابْنُ جَابِرٍ، عَنْ عَطِيَّةَ بْنِ قَيْسٍ، قَالَ : قَامَ رَبِيعَةُ الْجُرَشِيُّ فِي النَّاسِ فَذَكَرَ حَدِيثًا فِيهِ طُولٌ، قَالَ: فَإِذَا عَبْدُ الرَّحْمَنِ بْنُ غَنْمٍ الأَشْعَرِيُّ، قُلْتُ: يَمِينٌ حَلَفْتُ عَلَيْهَا، قَالَ: حَدَّثَنِي أَبُو عَامِرٍ، أَوْ أَبُو مَالِكٍ، وَاللَّهِ يَمِينٌ</a:t>
            </a:r>
            <a:r>
              <a:rPr lang="fa-IR" sz="1400" dirty="0">
                <a:solidFill>
                  <a:schemeClr val="tx1"/>
                </a:solidFill>
                <a:cs typeface="Traditional Arabic" pitchFamily="2" charset="-78"/>
              </a:rPr>
              <a:t> </a:t>
            </a:r>
            <a:r>
              <a:rPr lang="ar-SA" sz="1400" dirty="0">
                <a:solidFill>
                  <a:schemeClr val="tx1"/>
                </a:solidFill>
                <a:cs typeface="Traditional Arabic" pitchFamily="2" charset="-78"/>
              </a:rPr>
              <a:t>أُخْرَى حَدَّثَنِي أَنَّهُ سَمَعَ رَسُولَ اللَّهِ </a:t>
            </a:r>
            <a:r>
              <a:rPr lang="en-US" sz="1400" dirty="0">
                <a:solidFill>
                  <a:schemeClr val="tx1"/>
                </a:solidFill>
                <a:latin typeface="islam" pitchFamily="2" charset="2"/>
                <a:cs typeface="Traditional Arabic" pitchFamily="2" charset="-78"/>
              </a:rPr>
              <a:t>r</a:t>
            </a:r>
            <a:r>
              <a:rPr lang="ar-SA" sz="1400" dirty="0">
                <a:solidFill>
                  <a:schemeClr val="tx1"/>
                </a:solidFill>
                <a:cs typeface="Traditional Arabic" pitchFamily="2" charset="-78"/>
              </a:rPr>
              <a:t> يَقُولُ: </a:t>
            </a:r>
            <a:r>
              <a:rPr lang="fa-IR" sz="1400" b="1" dirty="0">
                <a:solidFill>
                  <a:schemeClr val="tx1"/>
                </a:solidFill>
                <a:cs typeface="Traditional Arabic" pitchFamily="2" charset="-78"/>
              </a:rPr>
              <a:t>«</a:t>
            </a:r>
            <a:r>
              <a:rPr lang="ar-SA" sz="1400" b="1" dirty="0">
                <a:solidFill>
                  <a:schemeClr val="tx1"/>
                </a:solidFill>
                <a:cs typeface="Traditional Arabic" pitchFamily="2" charset="-78"/>
              </a:rPr>
              <a:t> لَيَكُونَنَّ فِي أُمَّتِي أَقْوَامٌ يَسْتَحِلُّونَ الْخَزَّ، وَالْحَرِيرَ، وَالْخَمْرَ، وَالْمَعَازِفَ، وَلَيُنْزِلَنَّ أَقْوَامٌ إِلَى جَنْبِ عَلَمٍ تَرُوحُ عَلَيْهِمْ سَارِحَةٌ لَهُمْ فَيَأْتِيهِمْ طَالِبُ حَاجَةٍ فَيَقُولُونَ: ارْجِعْ إِلَيْنَا غَدًا، فَيُبَيِّتُهُمْ فَيَضَعُ عَلَيْهِمُ الْعَلَمَ، وَيَمْسَخُ مِنْهُمْ آخَرِينَ قِرَدَةً وَخَنَازِيرَ إِلَى يَوْمِ الْقِيمَةِ ".</a:t>
            </a:r>
            <a:r>
              <a:rPr lang="fa-IR" sz="1400" b="1" dirty="0">
                <a:solidFill>
                  <a:schemeClr val="tx1"/>
                </a:solidFill>
                <a:cs typeface="Traditional Arabic" pitchFamily="2" charset="-78"/>
              </a:rPr>
              <a:t> </a:t>
            </a:r>
          </a:p>
          <a:p>
            <a:pPr algn="just">
              <a:defRPr/>
            </a:pPr>
            <a:r>
              <a:rPr lang="fa-IR" sz="1200" b="1" dirty="0">
                <a:solidFill>
                  <a:srgbClr val="0070C0"/>
                </a:solidFill>
                <a:cs typeface="B Badr" pitchFamily="2" charset="-78"/>
              </a:rPr>
              <a:t>تخريج: </a:t>
            </a:r>
            <a:r>
              <a:rPr lang="fa-IR" sz="1200" dirty="0">
                <a:solidFill>
                  <a:srgbClr val="0070C0"/>
                </a:solidFill>
                <a:latin typeface="islam" pitchFamily="2" charset="2"/>
                <a:cs typeface="B Badr" pitchFamily="2" charset="-78"/>
              </a:rPr>
              <a:t>بيهقي در سنن كبري ح ش </a:t>
            </a:r>
            <a:r>
              <a:rPr lang="fa-IR" sz="1200" dirty="0" smtClean="0">
                <a:solidFill>
                  <a:srgbClr val="0070C0"/>
                </a:solidFill>
                <a:latin typeface="islam" pitchFamily="2" charset="2"/>
                <a:cs typeface="B Badr" pitchFamily="2" charset="-78"/>
              </a:rPr>
              <a:t>5626 و ابن عساكر در تاريخ دمشق</a:t>
            </a:r>
            <a:r>
              <a:rPr lang="fa-IR" sz="1200" dirty="0" smtClean="0">
                <a:solidFill>
                  <a:srgbClr val="0070C0"/>
                </a:solidFill>
                <a:cs typeface="B Badr" pitchFamily="2" charset="-78"/>
              </a:rPr>
              <a:t> ح ش 72408</a:t>
            </a:r>
            <a:endParaRPr lang="en-US" sz="1200" dirty="0" smtClean="0">
              <a:solidFill>
                <a:srgbClr val="0070C0"/>
              </a:solidFill>
              <a:cs typeface="B Badr" pitchFamily="2" charset="-78"/>
            </a:endParaRPr>
          </a:p>
        </p:txBody>
      </p:sp>
      <p:sp>
        <p:nvSpPr>
          <p:cNvPr id="6" name="مستطيل مستدير الزوايا 5"/>
          <p:cNvSpPr/>
          <p:nvPr/>
        </p:nvSpPr>
        <p:spPr>
          <a:xfrm>
            <a:off x="584551" y="6686535"/>
            <a:ext cx="5572164" cy="1619261"/>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ابن‌ابي‌شيبه گويد: </a:t>
            </a:r>
            <a:r>
              <a:rPr lang="ar-SA" sz="1400" dirty="0">
                <a:solidFill>
                  <a:schemeClr val="tx1">
                    <a:lumMod val="95000"/>
                    <a:lumOff val="5000"/>
                  </a:schemeClr>
                </a:solidFill>
                <a:cs typeface="Traditional Arabic" pitchFamily="2" charset="-78"/>
              </a:rPr>
              <a:t>حَدَّثَنَا زَيْدُ بْنُ الْحُبَابِ، عَنْ مُعَاوِيَةَ بْنِ صَالِحٍ، قَالَ: حَدَّثَنَا حَاتِمُ بْنُ حُرَيْثٍ، عَنْ </a:t>
            </a:r>
            <a:r>
              <a:rPr lang="ar-SA" sz="1400" dirty="0">
                <a:solidFill>
                  <a:srgbClr val="C00000"/>
                </a:solidFill>
                <a:cs typeface="Traditional Arabic" pitchFamily="2" charset="-78"/>
              </a:rPr>
              <a:t>مَالِكِ بْنِ أَبِي مَرْيَمَ</a:t>
            </a:r>
            <a:r>
              <a:rPr lang="ar-SA" sz="1400" dirty="0">
                <a:solidFill>
                  <a:schemeClr val="tx1">
                    <a:lumMod val="95000"/>
                    <a:lumOff val="5000"/>
                  </a:schemeClr>
                </a:solidFill>
                <a:cs typeface="Traditional Arabic" pitchFamily="2" charset="-78"/>
              </a:rPr>
              <a:t>، قَالَ: " تَذَاكَرْنَا الطِّلاءَ فَدَخَلَ عَلَيْنَا عَبْدُ الرَّحْمَنِ بْنُ غَنْمٍ فَتَذَاكَرْنَاهُ "، فَقَالَ : حَدَّثَنِي أَبُو مَالِكٍ </a:t>
            </a:r>
            <a:r>
              <a:rPr lang="fa-IR" sz="1400" dirty="0">
                <a:solidFill>
                  <a:schemeClr val="tx1">
                    <a:lumMod val="95000"/>
                    <a:lumOff val="5000"/>
                  </a:schemeClr>
                </a:solidFill>
                <a:cs typeface="Traditional Arabic" pitchFamily="2" charset="-78"/>
              </a:rPr>
              <a:t>الأَشْعَرِيُّ</a:t>
            </a:r>
            <a:r>
              <a:rPr lang="ar-SA" sz="1400" dirty="0">
                <a:solidFill>
                  <a:schemeClr val="tx1">
                    <a:lumMod val="95000"/>
                    <a:lumOff val="5000"/>
                  </a:schemeClr>
                </a:solidFill>
                <a:cs typeface="Traditional Arabic" pitchFamily="2" charset="-78"/>
              </a:rPr>
              <a:t>، أَنَّ رَسُولَ اللَّهِ </a:t>
            </a:r>
            <a:r>
              <a:rPr lang="en-US" sz="1400" dirty="0">
                <a:solidFill>
                  <a:schemeClr val="tx1">
                    <a:lumMod val="95000"/>
                    <a:lumOff val="5000"/>
                  </a:schemeClr>
                </a:solidFill>
                <a:latin typeface="islam" pitchFamily="2" charset="2"/>
                <a:cs typeface="Traditional Arabic" pitchFamily="2" charset="-78"/>
              </a:rPr>
              <a:t>r</a:t>
            </a:r>
            <a:r>
              <a:rPr lang="en-US" sz="1400" dirty="0">
                <a:solidFill>
                  <a:schemeClr val="tx1">
                    <a:lumMod val="95000"/>
                    <a:lumOff val="5000"/>
                  </a:schemeClr>
                </a:solidFill>
                <a:cs typeface="Traditional Arabic" pitchFamily="2" charset="-78"/>
              </a:rPr>
              <a:t> </a:t>
            </a:r>
            <a:r>
              <a:rPr lang="ar-SA" sz="1400" dirty="0">
                <a:solidFill>
                  <a:schemeClr val="tx1">
                    <a:lumMod val="95000"/>
                    <a:lumOff val="5000"/>
                  </a:schemeClr>
                </a:solidFill>
                <a:cs typeface="Traditional Arabic" pitchFamily="2" charset="-78"/>
              </a:rPr>
              <a:t>يَقُولُ : </a:t>
            </a:r>
            <a:r>
              <a:rPr lang="fa-IR" sz="1400" b="1" dirty="0">
                <a:solidFill>
                  <a:schemeClr val="tx1">
                    <a:lumMod val="95000"/>
                    <a:lumOff val="5000"/>
                  </a:schemeClr>
                </a:solidFill>
                <a:cs typeface="Traditional Arabic" pitchFamily="2" charset="-78"/>
              </a:rPr>
              <a:t>«</a:t>
            </a:r>
            <a:r>
              <a:rPr lang="ar-SA" sz="1400" dirty="0">
                <a:solidFill>
                  <a:schemeClr val="tx1">
                    <a:lumMod val="95000"/>
                    <a:lumOff val="5000"/>
                  </a:schemeClr>
                </a:solidFill>
                <a:cs typeface="Traditional Arabic" pitchFamily="2" charset="-78"/>
              </a:rPr>
              <a:t> </a:t>
            </a:r>
            <a:r>
              <a:rPr lang="ar-SA" sz="1400" b="1" dirty="0">
                <a:solidFill>
                  <a:schemeClr val="tx1">
                    <a:lumMod val="95000"/>
                    <a:lumOff val="5000"/>
                  </a:schemeClr>
                </a:solidFill>
                <a:cs typeface="Traditional Arabic" pitchFamily="2" charset="-78"/>
              </a:rPr>
              <a:t>يَشْرَبُ أُنَاسٌ مِنْ أُمَّتِي الْخَمْرَ يُسَمُّونَهَا بِغَيْرِ اسْمِهَا يُضْرَبُ عَلَى رُءُوسِهِمْ بِالْمَعَازِفِ وَالْقَيْنَاتِ، يَخْسِفُ اللَّهُ بِهِمُ الأَرْضَ وَيَجْعَلُ مِنْهُمُ الْقِرَدَةَ وَالْخَنَازِيرَ </a:t>
            </a:r>
            <a:r>
              <a:rPr lang="fa-IR" sz="1400" b="1" dirty="0">
                <a:solidFill>
                  <a:schemeClr val="tx1">
                    <a:lumMod val="95000"/>
                    <a:lumOff val="5000"/>
                  </a:schemeClr>
                </a:solidFill>
                <a:cs typeface="Traditional Arabic" pitchFamily="2" charset="-78"/>
              </a:rPr>
              <a:t>».</a:t>
            </a:r>
          </a:p>
          <a:p>
            <a:pPr algn="just">
              <a:defRPr/>
            </a:pPr>
            <a:r>
              <a:rPr lang="fa-IR" sz="1200" dirty="0">
                <a:solidFill>
                  <a:srgbClr val="0070C0"/>
                </a:solidFill>
                <a:cs typeface="B Badr" pitchFamily="2" charset="-78"/>
              </a:rPr>
              <a:t>تخريج: ابن‌ابي‌شيبه ح ش 23153 و بخاري در تاريخ كبير 1/166 ح ش 284و بيهقي در شعب 4/282 وابن‌ماجه ح ش 4018 و ابن‌حبان ح ش 6913 وطبراني در معجم كبير ح ش 3344 و در شاميين ح ش 2039</a:t>
            </a:r>
            <a:endParaRPr lang="en-US" sz="1200" dirty="0">
              <a:solidFill>
                <a:srgbClr val="0070C0"/>
              </a:solidFill>
              <a:cs typeface="B Badr" pitchFamily="2" charset="-78"/>
            </a:endParaRPr>
          </a:p>
        </p:txBody>
      </p:sp>
      <p:sp>
        <p:nvSpPr>
          <p:cNvPr id="8" name="مستطيل 7"/>
          <p:cNvSpPr/>
          <p:nvPr/>
        </p:nvSpPr>
        <p:spPr>
          <a:xfrm>
            <a:off x="6093529" y="8570794"/>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14</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خطط انسيابي: معالجة متعاقبة 2"/>
          <p:cNvSpPr/>
          <p:nvPr/>
        </p:nvSpPr>
        <p:spPr>
          <a:xfrm>
            <a:off x="1922562" y="342900"/>
            <a:ext cx="3013268" cy="472106"/>
          </a:xfrm>
          <a:prstGeom prst="flowChartAlternateProcess">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dirty="0">
                <a:solidFill>
                  <a:schemeClr val="tx1"/>
                </a:solidFill>
                <a:cs typeface="2  Badr" pitchFamily="2" charset="-78"/>
              </a:rPr>
              <a:t>اعتراضات بر </a:t>
            </a:r>
            <a:r>
              <a:rPr lang="fa-IR" dirty="0">
                <a:solidFill>
                  <a:schemeClr val="tx1"/>
                </a:solidFill>
                <a:cs typeface="2  Badr" pitchFamily="2" charset="-78"/>
              </a:rPr>
              <a:t>اِ</a:t>
            </a:r>
            <a:r>
              <a:rPr lang="ar-SA" dirty="0">
                <a:solidFill>
                  <a:schemeClr val="tx1"/>
                </a:solidFill>
                <a:cs typeface="2  Badr" pitchFamily="2" charset="-78"/>
              </a:rPr>
              <a:t>سناد</a:t>
            </a:r>
            <a:r>
              <a:rPr lang="fa-IR" dirty="0">
                <a:solidFill>
                  <a:schemeClr val="tx1"/>
                </a:solidFill>
                <a:cs typeface="2  Badr" pitchFamily="2" charset="-78"/>
              </a:rPr>
              <a:t> اين حديث:</a:t>
            </a:r>
            <a:endParaRPr lang="ar-SA" dirty="0">
              <a:solidFill>
                <a:schemeClr val="tx1"/>
              </a:solidFill>
              <a:cs typeface="2  Badr" pitchFamily="2" charset="-78"/>
            </a:endParaRPr>
          </a:p>
        </p:txBody>
      </p:sp>
      <p:sp>
        <p:nvSpPr>
          <p:cNvPr id="4" name="مخطط انسيابي: معالجة 3"/>
          <p:cNvSpPr/>
          <p:nvPr/>
        </p:nvSpPr>
        <p:spPr>
          <a:xfrm>
            <a:off x="563538" y="1475656"/>
            <a:ext cx="5778642" cy="4896543"/>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indent="216000" algn="just">
              <a:spcBef>
                <a:spcPts val="600"/>
              </a:spcBef>
              <a:defRPr/>
            </a:pPr>
            <a:r>
              <a:rPr lang="fa-IR" sz="1400" b="1" dirty="0" smtClean="0">
                <a:solidFill>
                  <a:schemeClr val="tx1"/>
                </a:solidFill>
                <a:cs typeface="2  Badr" pitchFamily="2" charset="-78"/>
              </a:rPr>
              <a:t>جواب</a:t>
            </a:r>
            <a:r>
              <a:rPr lang="fa-IR" sz="1400" b="1" dirty="0">
                <a:solidFill>
                  <a:schemeClr val="tx1"/>
                </a:solidFill>
                <a:cs typeface="2  Badr" pitchFamily="2" charset="-78"/>
              </a:rPr>
              <a:t>: </a:t>
            </a:r>
            <a:r>
              <a:rPr lang="fa-IR" sz="1400" b="1" dirty="0" smtClean="0">
                <a:solidFill>
                  <a:schemeClr val="tx1"/>
                </a:solidFill>
                <a:cs typeface="2  Badr" pitchFamily="2" charset="-78"/>
              </a:rPr>
              <a:t>اول: معلق </a:t>
            </a:r>
            <a:r>
              <a:rPr lang="fa-IR" sz="1400" dirty="0" smtClean="0">
                <a:solidFill>
                  <a:schemeClr val="tx1"/>
                </a:solidFill>
                <a:cs typeface="2  Badr" pitchFamily="2" charset="-78"/>
              </a:rPr>
              <a:t>به روايتي گفته مي‌شود كه از ابتداي اسناد از جهت صاحب كتاب، يك يا دو راوي يا بيشتر حذف شوند و صاحب روايت از الفاظي همچون (قال) و (قيل) و (روي) و (عن) استفاده كند!. (تدریب الراوی 1/117).</a:t>
            </a:r>
          </a:p>
          <a:p>
            <a:pPr indent="216000" algn="just">
              <a:spcBef>
                <a:spcPts val="600"/>
              </a:spcBef>
              <a:defRPr/>
            </a:pPr>
            <a:r>
              <a:rPr lang="fa-IR" sz="1400" dirty="0" smtClean="0">
                <a:solidFill>
                  <a:schemeClr val="tx1"/>
                </a:solidFill>
                <a:cs typeface="2  Badr" pitchFamily="2" charset="-78"/>
              </a:rPr>
              <a:t>در اين حديث امام بخاري از </a:t>
            </a:r>
            <a:r>
              <a:rPr lang="ar-SA" sz="1400" dirty="0" smtClean="0">
                <a:solidFill>
                  <a:schemeClr val="tx1"/>
                </a:solidFill>
                <a:cs typeface="2  Badr" pitchFamily="2" charset="-78"/>
              </a:rPr>
              <a:t>هشام </a:t>
            </a:r>
            <a:r>
              <a:rPr lang="ar-SA" sz="1400" dirty="0">
                <a:solidFill>
                  <a:schemeClr val="tx1"/>
                </a:solidFill>
                <a:cs typeface="2  Badr" pitchFamily="2" charset="-78"/>
              </a:rPr>
              <a:t>بن عمار </a:t>
            </a:r>
            <a:r>
              <a:rPr lang="fa-IR" sz="1400" dirty="0" smtClean="0">
                <a:solidFill>
                  <a:schemeClr val="tx1"/>
                </a:solidFill>
                <a:cs typeface="2  Badr" pitchFamily="2" charset="-78"/>
              </a:rPr>
              <a:t>با لفظ (قال) روايت مي‌كند که در معلقات خود نيز به کار می‌برد!؛ ولي چون هشام بن عمار </a:t>
            </a:r>
            <a:r>
              <a:rPr lang="ar-SA" sz="1400" dirty="0" smtClean="0">
                <a:solidFill>
                  <a:schemeClr val="tx1"/>
                </a:solidFill>
                <a:cs typeface="2  Badr" pitchFamily="2" charset="-78"/>
              </a:rPr>
              <a:t>شيخ </a:t>
            </a:r>
            <a:r>
              <a:rPr lang="ar-SA" sz="1400" dirty="0">
                <a:solidFill>
                  <a:schemeClr val="tx1"/>
                </a:solidFill>
                <a:cs typeface="2  Badr" pitchFamily="2" charset="-78"/>
              </a:rPr>
              <a:t>بخاري است و </a:t>
            </a:r>
            <a:r>
              <a:rPr lang="fa-IR" sz="1400" dirty="0" smtClean="0">
                <a:solidFill>
                  <a:schemeClr val="tx1"/>
                </a:solidFill>
                <a:cs typeface="2  Badr" pitchFamily="2" charset="-78"/>
              </a:rPr>
              <a:t>ا</a:t>
            </a:r>
            <a:r>
              <a:rPr lang="ar-SA" sz="1400" dirty="0" smtClean="0">
                <a:solidFill>
                  <a:schemeClr val="tx1"/>
                </a:solidFill>
                <a:cs typeface="2  Badr" pitchFamily="2" charset="-78"/>
              </a:rPr>
              <a:t>مام </a:t>
            </a:r>
            <a:r>
              <a:rPr lang="ar-SA" sz="1400" dirty="0">
                <a:solidFill>
                  <a:schemeClr val="tx1"/>
                </a:solidFill>
                <a:cs typeface="2  Badr" pitchFamily="2" charset="-78"/>
              </a:rPr>
              <a:t>بخاري سه حديث </a:t>
            </a:r>
            <a:r>
              <a:rPr lang="fa-IR" sz="1400" dirty="0">
                <a:solidFill>
                  <a:schemeClr val="tx1"/>
                </a:solidFill>
                <a:cs typeface="2  Badr" pitchFamily="2" charset="-78"/>
              </a:rPr>
              <a:t>دیگر را با لف</a:t>
            </a:r>
            <a:r>
              <a:rPr lang="ar-SA" sz="1400" dirty="0">
                <a:solidFill>
                  <a:schemeClr val="tx1"/>
                </a:solidFill>
                <a:cs typeface="2  Badr" pitchFamily="2" charset="-78"/>
              </a:rPr>
              <a:t>ظ </a:t>
            </a:r>
            <a:r>
              <a:rPr lang="fa-IR" sz="1400" dirty="0">
                <a:solidFill>
                  <a:schemeClr val="tx1"/>
                </a:solidFill>
                <a:cs typeface="2  Badr" pitchFamily="2" charset="-78"/>
              </a:rPr>
              <a:t>(حدثنا و حدثنی و قال) از هشام روایت کرده </a:t>
            </a:r>
            <a:r>
              <a:rPr lang="fa-IR" sz="1400" dirty="0" smtClean="0">
                <a:solidFill>
                  <a:schemeClr val="tx1"/>
                </a:solidFill>
                <a:cs typeface="2  Badr" pitchFamily="2" charset="-78"/>
              </a:rPr>
              <a:t>است، اين روايت معلّق نيست!، زيرا همان‌طور كه گفتيم معلّق روايتي است كه يك يا دو راوي يا بيشتر از آن اسناد حذف شوند و این حديث در </a:t>
            </a:r>
            <a:r>
              <a:rPr lang="fa-IR" sz="1400" dirty="0">
                <a:solidFill>
                  <a:schemeClr val="tx1"/>
                </a:solidFill>
                <a:cs typeface="2  Badr" pitchFamily="2" charset="-78"/>
              </a:rPr>
              <a:t>صورتی شامل معلقاتش است که آن راوی شیخش نباشد و بین بخاری و آن راوی واسطه‌ای باشد ولی در غیر این صورت همان طور </a:t>
            </a:r>
            <a:r>
              <a:rPr lang="fa-IR" sz="1400" dirty="0" smtClean="0">
                <a:solidFill>
                  <a:schemeClr val="tx1"/>
                </a:solidFill>
                <a:cs typeface="2  Badr" pitchFamily="2" charset="-78"/>
              </a:rPr>
              <a:t>که امام </a:t>
            </a:r>
            <a:r>
              <a:rPr lang="fa-IR" sz="1400" dirty="0">
                <a:solidFill>
                  <a:schemeClr val="tx1"/>
                </a:solidFill>
                <a:cs typeface="2  Badr" pitchFamily="2" charset="-78"/>
              </a:rPr>
              <a:t>ابن کثیر </a:t>
            </a:r>
            <a:r>
              <a:rPr lang="fa-IR" sz="1400" dirty="0" smtClean="0">
                <a:solidFill>
                  <a:schemeClr val="tx1"/>
                </a:solidFill>
                <a:cs typeface="2  Badr" pitchFamily="2" charset="-78"/>
              </a:rPr>
              <a:t>گفته است: (اين حديث </a:t>
            </a:r>
            <a:r>
              <a:rPr lang="fa-IR" sz="1400" dirty="0">
                <a:solidFill>
                  <a:schemeClr val="tx1"/>
                </a:solidFill>
                <a:cs typeface="2  Badr" pitchFamily="2" charset="-78"/>
              </a:rPr>
              <a:t>متصل </a:t>
            </a:r>
            <a:r>
              <a:rPr lang="fa-IR" sz="1400" dirty="0" smtClean="0">
                <a:solidFill>
                  <a:schemeClr val="tx1"/>
                </a:solidFill>
                <a:cs typeface="2  Badr" pitchFamily="2" charset="-78"/>
              </a:rPr>
              <a:t>است ... </a:t>
            </a:r>
            <a:r>
              <a:rPr lang="fa-IR" sz="1400" dirty="0">
                <a:solidFill>
                  <a:schemeClr val="tx1"/>
                </a:solidFill>
                <a:cs typeface="2  Badr" pitchFamily="2" charset="-78"/>
              </a:rPr>
              <a:t>و </a:t>
            </a:r>
            <a:r>
              <a:rPr lang="fa-IR" sz="1400" dirty="0" smtClean="0">
                <a:solidFill>
                  <a:schemeClr val="tx1"/>
                </a:solidFill>
                <a:cs typeface="2  Badr" pitchFamily="2" charset="-78"/>
              </a:rPr>
              <a:t>امام بخاری </a:t>
            </a:r>
            <a:r>
              <a:rPr lang="fa-IR" sz="1400" dirty="0">
                <a:solidFill>
                  <a:schemeClr val="tx1"/>
                </a:solidFill>
                <a:cs typeface="2  Badr" pitchFamily="2" charset="-78"/>
              </a:rPr>
              <a:t>چون </a:t>
            </a:r>
            <a:r>
              <a:rPr lang="fa-IR" sz="1400" dirty="0" smtClean="0">
                <a:solidFill>
                  <a:schemeClr val="tx1"/>
                </a:solidFill>
                <a:cs typeface="2  Badr" pitchFamily="2" charset="-78"/>
              </a:rPr>
              <a:t>اين روايت را از </a:t>
            </a:r>
            <a:r>
              <a:rPr lang="fa-IR" sz="1400" dirty="0">
                <a:solidFill>
                  <a:schemeClr val="tx1"/>
                </a:solidFill>
                <a:cs typeface="2  Badr" pitchFamily="2" charset="-78"/>
              </a:rPr>
              <a:t>طریق عرض </a:t>
            </a:r>
            <a:r>
              <a:rPr lang="fa-IR" sz="1400" dirty="0" smtClean="0">
                <a:solidFill>
                  <a:schemeClr val="tx1"/>
                </a:solidFill>
                <a:cs typeface="2  Badr" pitchFamily="2" charset="-78"/>
              </a:rPr>
              <a:t>[يعني عرضه كردن حديث بر شيخ در حالي كه بشنود و تأييد كند] و مناوله [يعني اينكه شيخ كتابش را به شاگردش دهد!] شنیده، </a:t>
            </a:r>
            <a:r>
              <a:rPr lang="fa-IR" sz="1400" dirty="0">
                <a:solidFill>
                  <a:schemeClr val="tx1"/>
                </a:solidFill>
                <a:cs typeface="2  Badr" pitchFamily="2" charset="-78"/>
              </a:rPr>
              <a:t>این </a:t>
            </a:r>
            <a:r>
              <a:rPr lang="fa-IR" sz="1400" dirty="0" smtClean="0">
                <a:solidFill>
                  <a:schemeClr val="tx1"/>
                </a:solidFill>
                <a:cs typeface="2  Badr" pitchFamily="2" charset="-78"/>
              </a:rPr>
              <a:t>صیغه را </a:t>
            </a:r>
            <a:r>
              <a:rPr lang="fa-IR" sz="1400" dirty="0">
                <a:solidFill>
                  <a:schemeClr val="tx1"/>
                </a:solidFill>
                <a:cs typeface="2  Badr" pitchFamily="2" charset="-78"/>
              </a:rPr>
              <a:t>به کار برده است</a:t>
            </a:r>
            <a:r>
              <a:rPr lang="fa-IR" sz="1400" dirty="0" smtClean="0">
                <a:solidFill>
                  <a:schemeClr val="tx1"/>
                </a:solidFill>
                <a:cs typeface="2  Badr" pitchFamily="2" charset="-78"/>
              </a:rPr>
              <a:t>!). (ن.ك: الباعث </a:t>
            </a:r>
            <a:r>
              <a:rPr lang="fa-IR" sz="1400" dirty="0">
                <a:solidFill>
                  <a:schemeClr val="tx1"/>
                </a:solidFill>
                <a:cs typeface="2  Badr" pitchFamily="2" charset="-78"/>
              </a:rPr>
              <a:t>الحثیث 1/122</a:t>
            </a:r>
            <a:r>
              <a:rPr lang="fa-IR" sz="1400" dirty="0" smtClean="0">
                <a:solidFill>
                  <a:schemeClr val="tx1"/>
                </a:solidFill>
                <a:cs typeface="2  Badr" pitchFamily="2" charset="-78"/>
              </a:rPr>
              <a:t>).</a:t>
            </a:r>
          </a:p>
          <a:p>
            <a:pPr indent="216000" algn="just">
              <a:spcBef>
                <a:spcPts val="600"/>
              </a:spcBef>
              <a:defRPr/>
            </a:pPr>
            <a:r>
              <a:rPr lang="fa-IR" sz="1400" b="1" dirty="0" smtClean="0">
                <a:solidFill>
                  <a:schemeClr val="tx1"/>
                </a:solidFill>
                <a:cs typeface="2  Badr" pitchFamily="2" charset="-78"/>
              </a:rPr>
              <a:t>دوم:</a:t>
            </a:r>
            <a:r>
              <a:rPr lang="fa-IR" sz="1400" dirty="0" smtClean="0">
                <a:solidFill>
                  <a:schemeClr val="tx1"/>
                </a:solidFill>
                <a:cs typeface="2  Badr" pitchFamily="2" charset="-78"/>
              </a:rPr>
              <a:t> شايد كسي بگويد كه بعضي از علماء مثل امام ابن‌حجر اقرار داشته‌اند كه اين حديث معلّق است!؟ ولي بايد بگوييم كه عبرت به دليل است نه به حكم! زيرا تعريف معلّق همان‌طور كه گفتيم بر اين اسناد صادق نيست؛ مگر اينكه گفته شود كه امام بخاري در اين حديث تدليس كرده و تظاهر داشته كه اين حديث از شيخش مي‌باشد و آن را از شيخش نشنيده باشد!.</a:t>
            </a:r>
          </a:p>
          <a:p>
            <a:pPr indent="216000" algn="just">
              <a:spcBef>
                <a:spcPts val="600"/>
              </a:spcBef>
              <a:defRPr/>
            </a:pPr>
            <a:r>
              <a:rPr lang="fa-IR" sz="1400" b="1" dirty="0" smtClean="0">
                <a:solidFill>
                  <a:schemeClr val="tx1"/>
                </a:solidFill>
                <a:cs typeface="2  Badr" pitchFamily="2" charset="-78"/>
              </a:rPr>
              <a:t>سوم: </a:t>
            </a:r>
            <a:r>
              <a:rPr lang="fa-IR" sz="1400" dirty="0">
                <a:solidFill>
                  <a:schemeClr val="tx1"/>
                </a:solidFill>
                <a:cs typeface="2  Badr" pitchFamily="2" charset="-78"/>
              </a:rPr>
              <a:t>اگر هم بپذیریم که این حدیث معلق است در پاسخ گفته </a:t>
            </a:r>
            <a:r>
              <a:rPr lang="fa-IR" sz="1400" dirty="0" smtClean="0">
                <a:solidFill>
                  <a:schemeClr val="tx1"/>
                </a:solidFill>
                <a:cs typeface="2  Badr" pitchFamily="2" charset="-78"/>
              </a:rPr>
              <a:t>می‌شود: </a:t>
            </a:r>
            <a:r>
              <a:rPr lang="fa-IR" sz="1400" dirty="0">
                <a:solidFill>
                  <a:schemeClr val="tx1"/>
                </a:solidFill>
                <a:cs typeface="2  Badr" pitchFamily="2" charset="-78"/>
              </a:rPr>
              <a:t>که ما دو نوع معلق </a:t>
            </a:r>
            <a:r>
              <a:rPr lang="fa-IR" sz="1400" dirty="0" smtClean="0">
                <a:solidFill>
                  <a:schemeClr val="tx1"/>
                </a:solidFill>
                <a:cs typeface="2  Badr" pitchFamily="2" charset="-78"/>
              </a:rPr>
              <a:t>داریم 1- </a:t>
            </a:r>
            <a:r>
              <a:rPr lang="fa-IR" sz="1400" dirty="0">
                <a:solidFill>
                  <a:schemeClr val="tx1"/>
                </a:solidFill>
                <a:cs typeface="2  Badr" pitchFamily="2" charset="-78"/>
              </a:rPr>
              <a:t>مجزوم </a:t>
            </a:r>
            <a:r>
              <a:rPr lang="fa-IR" sz="1400" dirty="0" smtClean="0">
                <a:solidFill>
                  <a:schemeClr val="tx1"/>
                </a:solidFill>
                <a:cs typeface="2  Badr" pitchFamily="2" charset="-78"/>
              </a:rPr>
              <a:t>(با </a:t>
            </a:r>
            <a:r>
              <a:rPr lang="fa-IR" sz="1400" dirty="0">
                <a:solidFill>
                  <a:schemeClr val="tx1"/>
                </a:solidFill>
                <a:cs typeface="2  Badr" pitchFamily="2" charset="-78"/>
              </a:rPr>
              <a:t>لفظی </a:t>
            </a:r>
            <a:r>
              <a:rPr lang="fa-IR" sz="1400" dirty="0" smtClean="0">
                <a:solidFill>
                  <a:schemeClr val="tx1"/>
                </a:solidFill>
                <a:cs typeface="2  Badr" pitchFamily="2" charset="-78"/>
              </a:rPr>
              <a:t>مانند: قال) 2- </a:t>
            </a:r>
            <a:r>
              <a:rPr lang="fa-IR" sz="1400" dirty="0">
                <a:solidFill>
                  <a:schemeClr val="tx1"/>
                </a:solidFill>
                <a:cs typeface="2  Badr" pitchFamily="2" charset="-78"/>
              </a:rPr>
              <a:t>غیر مجزوم </a:t>
            </a:r>
            <a:r>
              <a:rPr lang="fa-IR" sz="1400" dirty="0" smtClean="0">
                <a:solidFill>
                  <a:schemeClr val="tx1"/>
                </a:solidFill>
                <a:cs typeface="2  Badr" pitchFamily="2" charset="-78"/>
              </a:rPr>
              <a:t>(با </a:t>
            </a:r>
            <a:r>
              <a:rPr lang="fa-IR" sz="1400" dirty="0">
                <a:solidFill>
                  <a:schemeClr val="tx1"/>
                </a:solidFill>
                <a:cs typeface="2  Badr" pitchFamily="2" charset="-78"/>
              </a:rPr>
              <a:t>لفظی همچون </a:t>
            </a:r>
            <a:r>
              <a:rPr lang="fa-IR" sz="1400" dirty="0" smtClean="0">
                <a:solidFill>
                  <a:schemeClr val="tx1"/>
                </a:solidFill>
                <a:cs typeface="2  Badr" pitchFamily="2" charset="-78"/>
              </a:rPr>
              <a:t>قیل)؛ </a:t>
            </a:r>
            <a:r>
              <a:rPr lang="fa-IR" sz="1400" dirty="0">
                <a:solidFill>
                  <a:schemeClr val="tx1"/>
                </a:solidFill>
                <a:cs typeface="2  Badr" pitchFamily="2" charset="-78"/>
              </a:rPr>
              <a:t>که صغیه‌ی مجزوم آن دلالت بر این دارد که آن روایت </a:t>
            </a:r>
            <a:r>
              <a:rPr lang="fa-IR" sz="1400" dirty="0" smtClean="0">
                <a:solidFill>
                  <a:schemeClr val="tx1"/>
                </a:solidFill>
                <a:cs typeface="2  Badr" pitchFamily="2" charset="-78"/>
              </a:rPr>
              <a:t>نزد امام </a:t>
            </a:r>
            <a:r>
              <a:rPr lang="fa-IR" sz="1400" dirty="0">
                <a:solidFill>
                  <a:schemeClr val="tx1"/>
                </a:solidFill>
                <a:cs typeface="2  Badr" pitchFamily="2" charset="-78"/>
              </a:rPr>
              <a:t>بخاری صحیح است. (الباعث الحثیث 1/121) .</a:t>
            </a:r>
          </a:p>
          <a:p>
            <a:pPr indent="216000" algn="just">
              <a:spcBef>
                <a:spcPts val="600"/>
              </a:spcBef>
              <a:defRPr/>
            </a:pPr>
            <a:r>
              <a:rPr lang="fa-IR" sz="1400" b="1" dirty="0" smtClean="0">
                <a:solidFill>
                  <a:schemeClr val="tx1"/>
                </a:solidFill>
                <a:cs typeface="2  Badr" pitchFamily="2" charset="-78"/>
              </a:rPr>
              <a:t>چهارم: </a:t>
            </a:r>
            <a:r>
              <a:rPr lang="fa-IR" sz="1400" dirty="0" smtClean="0">
                <a:solidFill>
                  <a:schemeClr val="tx1"/>
                </a:solidFill>
                <a:cs typeface="2  Badr" pitchFamily="2" charset="-78"/>
              </a:rPr>
              <a:t>اگر </a:t>
            </a:r>
            <a:r>
              <a:rPr lang="fa-IR" sz="1400" dirty="0">
                <a:solidFill>
                  <a:schemeClr val="tx1"/>
                </a:solidFill>
                <a:cs typeface="2  Badr" pitchFamily="2" charset="-78"/>
              </a:rPr>
              <a:t>بپذيريم كه اين حديث نزد بخاري معلق است </a:t>
            </a:r>
            <a:r>
              <a:rPr lang="fa-IR" sz="1400" dirty="0" smtClean="0">
                <a:solidFill>
                  <a:schemeClr val="tx1"/>
                </a:solidFill>
                <a:cs typeface="2  Badr" pitchFamily="2" charset="-78"/>
              </a:rPr>
              <a:t>مي‌بينيم </a:t>
            </a:r>
            <a:r>
              <a:rPr lang="fa-IR" sz="1400" dirty="0">
                <a:solidFill>
                  <a:schemeClr val="tx1"/>
                </a:solidFill>
                <a:cs typeface="2  Badr" pitchFamily="2" charset="-78"/>
              </a:rPr>
              <a:t>كه ائمه‌ي ديگري همين حديث را با اسانيد متصل و صحيحي از هشام بن عمار روايت كرده‌اند مثل: امام ابوعوانه در مستخرجش و طبراني و بيهقي و ديگران ...</a:t>
            </a:r>
            <a:endParaRPr lang="ar-SA" sz="1400" dirty="0">
              <a:solidFill>
                <a:schemeClr val="tx1"/>
              </a:solidFill>
              <a:cs typeface="2  Badr" pitchFamily="2" charset="-78"/>
            </a:endParaRPr>
          </a:p>
        </p:txBody>
      </p:sp>
      <p:sp>
        <p:nvSpPr>
          <p:cNvPr id="7" name="مستطيل مستدير الزوايا 6"/>
          <p:cNvSpPr/>
          <p:nvPr/>
        </p:nvSpPr>
        <p:spPr>
          <a:xfrm>
            <a:off x="563538" y="967408"/>
            <a:ext cx="5786478" cy="364232"/>
          </a:xfrm>
          <a:prstGeom prst="roundRect">
            <a:avLst/>
          </a:prstGeom>
          <a:gradFill flip="none" rotWithShape="1">
            <a:gsLst>
              <a:gs pos="0">
                <a:srgbClr val="00FF99">
                  <a:tint val="66000"/>
                  <a:satMod val="160000"/>
                </a:srgbClr>
              </a:gs>
              <a:gs pos="50000">
                <a:srgbClr val="00FF99">
                  <a:tint val="44500"/>
                  <a:satMod val="160000"/>
                </a:srgbClr>
              </a:gs>
              <a:gs pos="100000">
                <a:srgbClr val="00FF99">
                  <a:tint val="23500"/>
                  <a:satMod val="160000"/>
                </a:srgbClr>
              </a:gs>
            </a:gsLst>
            <a:lin ang="10800000" scaled="1"/>
            <a:tileRect/>
          </a:gradFill>
          <a:ln>
            <a:solidFill>
              <a:srgbClr val="92D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2  Badr" pitchFamily="2" charset="-78"/>
              </a:rPr>
              <a:t>گفته شده: (اين حديث را بخاري از هشام بن عمار نشنيده و به طور معلق روايت كرده است).</a:t>
            </a:r>
            <a:endParaRPr lang="en-US" sz="1400" b="1" dirty="0"/>
          </a:p>
        </p:txBody>
      </p:sp>
      <p:sp>
        <p:nvSpPr>
          <p:cNvPr id="8" name="سهم بشكل U 7"/>
          <p:cNvSpPr/>
          <p:nvPr/>
        </p:nvSpPr>
        <p:spPr>
          <a:xfrm rot="5400000" flipV="1">
            <a:off x="-245720" y="1566833"/>
            <a:ext cx="1238259" cy="313496"/>
          </a:xfrm>
          <a:prstGeom prst="uturnArrow">
            <a:avLst>
              <a:gd name="adj1" fmla="val 30474"/>
              <a:gd name="adj2" fmla="val 25000"/>
              <a:gd name="adj3" fmla="val 42156"/>
              <a:gd name="adj4" fmla="val 30474"/>
              <a:gd name="adj5" fmla="val 100000"/>
            </a:avLst>
          </a:prstGeom>
          <a:solidFill>
            <a:srgbClr val="E8FEEA"/>
          </a:solidFill>
          <a:ln>
            <a:no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مستطيل 8"/>
          <p:cNvSpPr/>
          <p:nvPr/>
        </p:nvSpPr>
        <p:spPr>
          <a:xfrm>
            <a:off x="260648" y="1115616"/>
            <a:ext cx="318837"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rPr>
              <a:t>1</a:t>
            </a:r>
            <a:endParaRPr lang="ar-S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endParaRPr>
          </a:p>
        </p:txBody>
      </p:sp>
      <p:sp>
        <p:nvSpPr>
          <p:cNvPr id="10" name="مستطيل مستدير الزوايا 9"/>
          <p:cNvSpPr/>
          <p:nvPr/>
        </p:nvSpPr>
        <p:spPr>
          <a:xfrm>
            <a:off x="572268" y="6516215"/>
            <a:ext cx="5786478" cy="418157"/>
          </a:xfrm>
          <a:prstGeom prst="roundRect">
            <a:avLst/>
          </a:prstGeom>
          <a:gradFill flip="none" rotWithShape="1">
            <a:gsLst>
              <a:gs pos="0">
                <a:srgbClr val="00FF99">
                  <a:tint val="66000"/>
                  <a:satMod val="160000"/>
                </a:srgbClr>
              </a:gs>
              <a:gs pos="50000">
                <a:srgbClr val="00FF99">
                  <a:tint val="44500"/>
                  <a:satMod val="160000"/>
                </a:srgbClr>
              </a:gs>
              <a:gs pos="100000">
                <a:srgbClr val="00FF99">
                  <a:tint val="23500"/>
                  <a:satMod val="160000"/>
                </a:srgbClr>
              </a:gs>
            </a:gsLst>
            <a:lin ang="10800000" scaled="1"/>
            <a:tileRect/>
          </a:gradFill>
          <a:ln>
            <a:solidFill>
              <a:srgbClr val="92D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2  Badr" pitchFamily="2" charset="-78"/>
              </a:rPr>
              <a:t>گفته شده: (هشام بن عمار ضعيف است و علماء از او انتقاد كرده‌اند).</a:t>
            </a:r>
            <a:endParaRPr lang="en-US" sz="1400" b="1" dirty="0"/>
          </a:p>
        </p:txBody>
      </p:sp>
      <p:sp>
        <p:nvSpPr>
          <p:cNvPr id="11" name="سهم بشكل U 10"/>
          <p:cNvSpPr/>
          <p:nvPr/>
        </p:nvSpPr>
        <p:spPr>
          <a:xfrm rot="16200000" flipH="1">
            <a:off x="-155910" y="7023818"/>
            <a:ext cx="1076973" cy="313496"/>
          </a:xfrm>
          <a:prstGeom prst="uturnArrow">
            <a:avLst>
              <a:gd name="adj1" fmla="val 30650"/>
              <a:gd name="adj2" fmla="val 25000"/>
              <a:gd name="adj3" fmla="val 33629"/>
              <a:gd name="adj4" fmla="val 41674"/>
              <a:gd name="adj5" fmla="val 97023"/>
            </a:avLst>
          </a:prstGeom>
          <a:solidFill>
            <a:srgbClr val="E8FEEA"/>
          </a:solidFill>
          <a:ln>
            <a:no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مستطيل 11"/>
          <p:cNvSpPr/>
          <p:nvPr/>
        </p:nvSpPr>
        <p:spPr>
          <a:xfrm>
            <a:off x="283538" y="6656331"/>
            <a:ext cx="318837"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rPr>
              <a:t>2</a:t>
            </a:r>
            <a:endParaRPr lang="ar-S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endParaRPr>
          </a:p>
        </p:txBody>
      </p:sp>
      <p:sp>
        <p:nvSpPr>
          <p:cNvPr id="13" name="مخطط انسيابي: معالجة 12"/>
          <p:cNvSpPr/>
          <p:nvPr/>
        </p:nvSpPr>
        <p:spPr>
          <a:xfrm>
            <a:off x="558649" y="7059186"/>
            <a:ext cx="5778642" cy="1528277"/>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indent="216000" algn="just">
              <a:spcBef>
                <a:spcPts val="600"/>
              </a:spcBef>
              <a:defRPr/>
            </a:pPr>
            <a:r>
              <a:rPr lang="fa-IR" sz="1400" b="1" dirty="0" smtClean="0">
                <a:solidFill>
                  <a:schemeClr val="tx1"/>
                </a:solidFill>
                <a:cs typeface="2  Badr" pitchFamily="2" charset="-78"/>
              </a:rPr>
              <a:t>اول: امام ذهبي درباره‌ي وي گفته: ( صدوق است و روايت‌هاي بسيار و منكري دارد).</a:t>
            </a:r>
          </a:p>
          <a:p>
            <a:pPr indent="216000" algn="just">
              <a:spcBef>
                <a:spcPts val="600"/>
              </a:spcBef>
              <a:defRPr/>
            </a:pPr>
            <a:r>
              <a:rPr lang="fa-IR" sz="1400" b="1" dirty="0" smtClean="0">
                <a:solidFill>
                  <a:schemeClr val="tx1"/>
                </a:solidFill>
                <a:cs typeface="2  Badr" pitchFamily="2" charset="-78"/>
              </a:rPr>
              <a:t>جواب: </a:t>
            </a:r>
            <a:r>
              <a:rPr lang="fa-IR" sz="1400" dirty="0" smtClean="0">
                <a:solidFill>
                  <a:schemeClr val="tx1"/>
                </a:solidFill>
                <a:cs typeface="2  Badr" pitchFamily="2" charset="-78"/>
              </a:rPr>
              <a:t>امام ابويعلي خليلي در كتاب الارشاد في معرفه علماء الحديث 1/287 مي‌گويد: (هشام‌بن‌عمار دمشقي ثقه است؛.. و شايد در روايت‌هاي وي از علماي شام احاديث غريبي واقع شود، و اين ضعف از طرف شيوخش مي‌باشد نه از خودش!) و امام ذهبي نيز كه از وي انتقاد كرده نام او را در كتاب ”ذكر من تُكُلِّم فيه وهو موثَّق“ ياد كرده است و شرطش در اين كتاب چنين است كه، كسي كه رتبه‌اش از حسن پايين‌تر است را در اين كتاب ذكر نكند!.</a:t>
            </a:r>
            <a:endParaRPr lang="fa-IR" sz="1400" dirty="0">
              <a:solidFill>
                <a:schemeClr val="tx1"/>
              </a:solidFill>
              <a:cs typeface="2  Badr" pitchFamily="2" charset="-78"/>
            </a:endParaRPr>
          </a:p>
        </p:txBody>
      </p:sp>
      <p:sp>
        <p:nvSpPr>
          <p:cNvPr id="6" name="مستطيل 5"/>
          <p:cNvSpPr/>
          <p:nvPr/>
        </p:nvSpPr>
        <p:spPr>
          <a:xfrm>
            <a:off x="-100438" y="8544073"/>
            <a:ext cx="837336"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خطط انسيابي: معالجة 1"/>
          <p:cNvSpPr/>
          <p:nvPr/>
        </p:nvSpPr>
        <p:spPr>
          <a:xfrm>
            <a:off x="692696" y="611560"/>
            <a:ext cx="5562618" cy="7848871"/>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indent="216000" algn="just">
              <a:spcBef>
                <a:spcPts val="600"/>
              </a:spcBef>
              <a:defRPr/>
            </a:pPr>
            <a:r>
              <a:rPr lang="fa-IR" sz="1400" b="1" dirty="0" smtClean="0">
                <a:solidFill>
                  <a:schemeClr val="tx1"/>
                </a:solidFill>
                <a:cs typeface="2  Badr" pitchFamily="2" charset="-78"/>
              </a:rPr>
              <a:t>دوم: </a:t>
            </a:r>
            <a:r>
              <a:rPr lang="fa-IR" sz="1400" b="1" dirty="0">
                <a:solidFill>
                  <a:schemeClr val="tx1"/>
                </a:solidFill>
                <a:cs typeface="2  Badr" pitchFamily="2" charset="-78"/>
              </a:rPr>
              <a:t>ابوحاتم رازي درباره‌اش گفته: (صدوق است و حفظ وي تغيير يافته است). </a:t>
            </a:r>
          </a:p>
          <a:p>
            <a:pPr indent="216000" algn="just">
              <a:spcBef>
                <a:spcPts val="600"/>
              </a:spcBef>
              <a:defRPr/>
            </a:pPr>
            <a:r>
              <a:rPr lang="fa-IR" sz="1400" b="1" dirty="0">
                <a:solidFill>
                  <a:schemeClr val="tx1"/>
                </a:solidFill>
                <a:cs typeface="2  Badr" pitchFamily="2" charset="-78"/>
              </a:rPr>
              <a:t>جواب: </a:t>
            </a:r>
            <a:r>
              <a:rPr lang="fa-IR" sz="1400" dirty="0">
                <a:solidFill>
                  <a:schemeClr val="tx1"/>
                </a:solidFill>
                <a:cs typeface="2  Badr" pitchFamily="2" charset="-78"/>
              </a:rPr>
              <a:t>گفته‌ي ابوحاتم در نقل سابق ناقص است و كامل آن در تهذيب الكمال 30/248 چنين است: </a:t>
            </a:r>
            <a:r>
              <a:rPr lang="fa-IR" sz="1400" b="1" dirty="0">
                <a:solidFill>
                  <a:schemeClr val="tx1"/>
                </a:solidFill>
                <a:cs typeface="2  Badr" pitchFamily="2" charset="-78"/>
              </a:rPr>
              <a:t>(هشام بن عمار در پيري حفظش تغيير يافته و هر كتابي به او مي‌دادند مي‌خواند و هر آنچه به او گفته مي‌شد را مي‌گفت! و قبلا قوي‌تر بوده! و از روي كتابش مي‌خواند!)؛ </a:t>
            </a:r>
            <a:r>
              <a:rPr lang="fa-IR" sz="1400" dirty="0">
                <a:solidFill>
                  <a:schemeClr val="tx1"/>
                </a:solidFill>
                <a:cs typeface="2  Badr" pitchFamily="2" charset="-78"/>
              </a:rPr>
              <a:t>پس تغيير حفظ هشام‌بن‌عمار مطلق نبوده بلكه اين تغيير به هنگام پيري‌اش بوده </a:t>
            </a:r>
            <a:r>
              <a:rPr lang="fa-IR" sz="1400" dirty="0" smtClean="0">
                <a:solidFill>
                  <a:schemeClr val="tx1"/>
                </a:solidFill>
                <a:cs typeface="2  Badr" pitchFamily="2" charset="-78"/>
              </a:rPr>
              <a:t>است!.</a:t>
            </a:r>
          </a:p>
          <a:p>
            <a:pPr indent="216000" algn="just">
              <a:spcBef>
                <a:spcPts val="600"/>
              </a:spcBef>
              <a:defRPr/>
            </a:pPr>
            <a:r>
              <a:rPr lang="fa-IR" sz="1400" dirty="0" smtClean="0">
                <a:solidFill>
                  <a:schemeClr val="tx1"/>
                </a:solidFill>
                <a:cs typeface="2  Badr" pitchFamily="2" charset="-78"/>
              </a:rPr>
              <a:t>امام </a:t>
            </a:r>
            <a:r>
              <a:rPr lang="fa-IR" sz="1400" dirty="0">
                <a:solidFill>
                  <a:schemeClr val="tx1"/>
                </a:solidFill>
                <a:cs typeface="2  Badr" pitchFamily="2" charset="-78"/>
              </a:rPr>
              <a:t>بخاري نيز با هشام‌بن‌عمار قبل از پيري‌اش به هنگام ورود به دمشق بعد از سفر بغداد (سال 210 هجري قمري) ملاقات داشته و هشام‌بن‌عمار نيز در سال 245 هجري قمري فوت شده و امام بخاري به هنگام پيري هشام‌بن‌عمار مشغول تدريس بوده است (ن.ك: سير اعلام نبلاء 11/420-435</a:t>
            </a:r>
            <a:r>
              <a:rPr lang="fa-IR" sz="1400" dirty="0" smtClean="0">
                <a:solidFill>
                  <a:schemeClr val="tx1"/>
                </a:solidFill>
                <a:cs typeface="2  Badr" pitchFamily="2" charset="-78"/>
              </a:rPr>
              <a:t>).</a:t>
            </a:r>
          </a:p>
          <a:p>
            <a:pPr indent="216000" algn="just">
              <a:spcBef>
                <a:spcPts val="600"/>
              </a:spcBef>
              <a:defRPr/>
            </a:pPr>
            <a:r>
              <a:rPr lang="fa-IR" sz="1400" dirty="0" smtClean="0">
                <a:solidFill>
                  <a:schemeClr val="tx1"/>
                </a:solidFill>
                <a:cs typeface="2  Badr" pitchFamily="2" charset="-78"/>
              </a:rPr>
              <a:t>امام </a:t>
            </a:r>
            <a:r>
              <a:rPr lang="fa-IR" sz="1400" dirty="0">
                <a:solidFill>
                  <a:schemeClr val="tx1"/>
                </a:solidFill>
                <a:cs typeface="2  Badr" pitchFamily="2" charset="-78"/>
              </a:rPr>
              <a:t>بخاري مي‌گويد: در سفرم به شام با امام فريابي و ابومسهر و ديگران ملاقات داشته‌ام (تاريخ دمشق، ابن عساكر 52/58 و سير اعلام النبلاء 12/407)؛ و امام فريابي در سال 212 هجري قمري و امام ابومسهر در سال 218 هجري قمري فوت شده‌اند كه </a:t>
            </a:r>
            <a:r>
              <a:rPr lang="fa-IR" sz="1400" dirty="0" smtClean="0">
                <a:solidFill>
                  <a:schemeClr val="tx1"/>
                </a:solidFill>
                <a:cs typeface="2  Badr" pitchFamily="2" charset="-78"/>
              </a:rPr>
              <a:t>تاريخ وفات </a:t>
            </a:r>
            <a:r>
              <a:rPr lang="fa-IR" sz="1400" dirty="0">
                <a:solidFill>
                  <a:schemeClr val="tx1"/>
                </a:solidFill>
                <a:cs typeface="2  Badr" pitchFamily="2" charset="-78"/>
              </a:rPr>
              <a:t>آنان دلالت بر اين دارد كه امام بخاري قبل از سال 212 هجري قمري به شام رفته است  و نيز امام بخاري كتابش را قبل از سال 233 هجري قمري به اتمام رسانده و آن هم قبل از وفات امام يحيي بن معين كه كتاب صحيح بخاري را مراجعه مي‌كند (ن.ك: مقدمه‌ي فتح الباري ص 491) يعني حداقل 12 سال قبل از وفات هشام بن </a:t>
            </a:r>
            <a:r>
              <a:rPr lang="fa-IR" sz="1400" dirty="0" smtClean="0">
                <a:solidFill>
                  <a:schemeClr val="tx1"/>
                </a:solidFill>
                <a:cs typeface="2  Badr" pitchFamily="2" charset="-78"/>
              </a:rPr>
              <a:t>عمار، </a:t>
            </a:r>
            <a:r>
              <a:rPr lang="fa-IR" sz="1400" dirty="0">
                <a:solidFill>
                  <a:schemeClr val="tx1"/>
                </a:solidFill>
                <a:cs typeface="2  Badr" pitchFamily="2" charset="-78"/>
              </a:rPr>
              <a:t>و غير از بخاري كساني ديگر نيز هستند كه قبل از پيري هشام‌بن‌عمار </a:t>
            </a:r>
            <a:r>
              <a:rPr lang="fa-IR" sz="1400" dirty="0" smtClean="0">
                <a:solidFill>
                  <a:schemeClr val="tx1"/>
                </a:solidFill>
                <a:cs typeface="2  Badr" pitchFamily="2" charset="-78"/>
              </a:rPr>
              <a:t>احاديث را از </a:t>
            </a:r>
            <a:r>
              <a:rPr lang="fa-IR" sz="1400" dirty="0">
                <a:solidFill>
                  <a:schemeClr val="tx1"/>
                </a:solidFill>
                <a:cs typeface="2  Badr" pitchFamily="2" charset="-78"/>
              </a:rPr>
              <a:t>او </a:t>
            </a:r>
            <a:r>
              <a:rPr lang="fa-IR" sz="1400" dirty="0" smtClean="0">
                <a:solidFill>
                  <a:schemeClr val="tx1"/>
                </a:solidFill>
                <a:cs typeface="2  Badr" pitchFamily="2" charset="-78"/>
              </a:rPr>
              <a:t>شنيده‌اند </a:t>
            </a:r>
            <a:r>
              <a:rPr lang="fa-IR" sz="1400" dirty="0">
                <a:solidFill>
                  <a:schemeClr val="tx1"/>
                </a:solidFill>
                <a:cs typeface="2  Badr" pitchFamily="2" charset="-78"/>
              </a:rPr>
              <a:t>كه در شجره‌ي اسناد در صفحه‌ي قبلي ذكر شده‌اند.</a:t>
            </a:r>
            <a:r>
              <a:rPr lang="ar-SA" sz="1400" dirty="0">
                <a:solidFill>
                  <a:schemeClr val="tx1"/>
                </a:solidFill>
                <a:cs typeface="2  Badr" pitchFamily="2" charset="-78"/>
              </a:rPr>
              <a:t> </a:t>
            </a:r>
            <a:endParaRPr lang="fa-IR" sz="1400" dirty="0" smtClean="0">
              <a:solidFill>
                <a:schemeClr val="tx1"/>
              </a:solidFill>
              <a:cs typeface="2  Badr" pitchFamily="2" charset="-78"/>
            </a:endParaRPr>
          </a:p>
          <a:p>
            <a:pPr indent="216000" algn="just">
              <a:spcBef>
                <a:spcPts val="600"/>
              </a:spcBef>
              <a:defRPr/>
            </a:pPr>
            <a:r>
              <a:rPr lang="fa-IR" sz="1400" dirty="0" smtClean="0">
                <a:solidFill>
                  <a:schemeClr val="tx1"/>
                </a:solidFill>
                <a:cs typeface="2  Badr" pitchFamily="2" charset="-78"/>
              </a:rPr>
              <a:t>اما </a:t>
            </a:r>
            <a:r>
              <a:rPr lang="fa-IR" sz="1400" dirty="0">
                <a:solidFill>
                  <a:schemeClr val="tx1"/>
                </a:solidFill>
                <a:cs typeface="2  Badr" pitchFamily="2" charset="-78"/>
              </a:rPr>
              <a:t>گفته‌ي ابوحاتم كه هر آنچه به هشام‌بن‌عمار مي‌گفتند و تلقين مي‌كردند را نقل مي </a:t>
            </a:r>
            <a:r>
              <a:rPr lang="fa-IR" sz="1400" dirty="0" smtClean="0">
                <a:solidFill>
                  <a:schemeClr val="tx1"/>
                </a:solidFill>
                <a:cs typeface="2  Badr" pitchFamily="2" charset="-78"/>
              </a:rPr>
              <a:t>كرد؛ </a:t>
            </a:r>
            <a:r>
              <a:rPr lang="fa-IR" sz="1400" dirty="0">
                <a:solidFill>
                  <a:schemeClr val="tx1"/>
                </a:solidFill>
                <a:cs typeface="2  Badr" pitchFamily="2" charset="-78"/>
              </a:rPr>
              <a:t>تحليل و تفسيرش چنين است كه: خود هشام‌بن‌عمار به شاگردانش مي‌گفت: (</a:t>
            </a:r>
            <a:r>
              <a:rPr lang="fa-IR" sz="1400" b="1" dirty="0">
                <a:solidFill>
                  <a:schemeClr val="tx1"/>
                </a:solidFill>
                <a:cs typeface="2  Badr" pitchFamily="2" charset="-78"/>
              </a:rPr>
              <a:t>اگر روايت شده به من بگوييد و من نگاهي به كسي كه متحمل آن اشتباه است ندارم</a:t>
            </a:r>
            <a:r>
              <a:rPr lang="fa-IR" sz="1400" dirty="0">
                <a:solidFill>
                  <a:schemeClr val="tx1"/>
                </a:solidFill>
                <a:cs typeface="2  Badr" pitchFamily="2" charset="-78"/>
              </a:rPr>
              <a:t>!)؛ يعني: وظيفه‌ي من نقل كردن حديث است و كاري به صحّت و ضعف آن ندارم و به همين دليل است كه امام ابوداود از او انتقاد دارد و نقل مي‌كند كه وي بيش از 400 حديث نقل كرده كه اصل مُسند و متَّصلي ندارد زيرا مهم براي وي نقل كردن </a:t>
            </a:r>
            <a:r>
              <a:rPr lang="fa-IR" sz="1400" dirty="0" smtClean="0">
                <a:solidFill>
                  <a:schemeClr val="tx1"/>
                </a:solidFill>
                <a:cs typeface="2  Badr" pitchFamily="2" charset="-78"/>
              </a:rPr>
              <a:t>احاديث </a:t>
            </a:r>
            <a:r>
              <a:rPr lang="fa-IR" sz="1400" dirty="0">
                <a:solidFill>
                  <a:schemeClr val="tx1"/>
                </a:solidFill>
                <a:cs typeface="2  Badr" pitchFamily="2" charset="-78"/>
              </a:rPr>
              <a:t>بوده نه بررسي راويان آن روايت!! و با وجود اين انتقادات علامه يحيي بن معين از بزرگان علماي جرح و تعديل دربار‌ه‌ي او مي‌گويد كه باهوش و زيرك است! (تهذيب الكمال 30/248) . </a:t>
            </a:r>
            <a:endParaRPr lang="fa-IR" sz="1400" dirty="0" smtClean="0">
              <a:solidFill>
                <a:schemeClr val="tx1"/>
              </a:solidFill>
              <a:cs typeface="2  Badr" pitchFamily="2" charset="-78"/>
            </a:endParaRPr>
          </a:p>
          <a:p>
            <a:pPr indent="216000" algn="just">
              <a:spcBef>
                <a:spcPts val="600"/>
              </a:spcBef>
              <a:defRPr/>
            </a:pPr>
            <a:r>
              <a:rPr lang="fa-IR" sz="1400" b="1" dirty="0" smtClean="0">
                <a:solidFill>
                  <a:schemeClr val="tx1"/>
                </a:solidFill>
                <a:cs typeface="2  Badr" pitchFamily="2" charset="-78"/>
              </a:rPr>
              <a:t>سوم: امام نسائي درباره‌‌اش گفته: ”لا بأس به“ يعني: مشكلي ندارد!</a:t>
            </a:r>
          </a:p>
          <a:p>
            <a:pPr indent="216000" algn="just">
              <a:spcBef>
                <a:spcPts val="600"/>
              </a:spcBef>
              <a:defRPr/>
            </a:pPr>
            <a:r>
              <a:rPr lang="fa-IR" sz="1400" b="1" dirty="0" smtClean="0">
                <a:solidFill>
                  <a:schemeClr val="tx1"/>
                </a:solidFill>
                <a:cs typeface="2  Badr" pitchFamily="2" charset="-78"/>
              </a:rPr>
              <a:t>جواب: </a:t>
            </a:r>
            <a:r>
              <a:rPr lang="fa-IR" sz="1400" dirty="0" smtClean="0">
                <a:solidFill>
                  <a:schemeClr val="tx1"/>
                </a:solidFill>
                <a:cs typeface="2  Badr" pitchFamily="2" charset="-78"/>
              </a:rPr>
              <a:t>در علم جرح و تعديل امام نسائي از جمله علمايي به شمار مي‌آيد</a:t>
            </a:r>
            <a:r>
              <a:rPr lang="fa-IR" sz="1400" dirty="0" smtClean="0">
                <a:solidFill>
                  <a:schemeClr val="tx1"/>
                </a:solidFill>
                <a:cs typeface="B Badr" pitchFamily="2" charset="-78"/>
              </a:rPr>
              <a:t> كه در جرح و انتقاد از راويان سخت‌گير و متشدد است (ن.ك: ضوابط الجرح والتعديل؛ تأليف عبد العزيز بن محمد العبد اللطيف ص 94)؛ </a:t>
            </a:r>
            <a:r>
              <a:rPr lang="fa-IR" sz="1400" dirty="0" smtClean="0">
                <a:solidFill>
                  <a:schemeClr val="tx1"/>
                </a:solidFill>
                <a:cs typeface="2  Badr" pitchFamily="2" charset="-78"/>
              </a:rPr>
              <a:t>به همين علَّت اين گفته‌ي امام نسائي به نسبت هشام‌بن‌عمار تعديل است! به عنوان مثال امام ابن‌حجر در مقدمه‌ي فتح الباري ص386 و 387 درباره‌ي إبراهيم بن منذر حزامي كه امام نسائي درباره‌اش گفته: ”لا بأس به“ گويد: (اين راوي يكي از ائمه بوده كه امام ابن‌مَعين و ابن‌وضَّاح و نسائي او را ثقه دانسته‌اند!) و علماي زيادي نيز با عادل بودن هشام‌بن‌عمار موافق هستند و او را ثقه و صدوق دانسته‌اند مثل: امام بخاري كه احاديثش را در كتاب صحيحش ذكر كرده و يحيي بن معين و عجلي و ابن‌حبان و دارقطني و ابن‌حجر و خليلي و ذهبي ... (ن.ك: تهذيب الكمال 30/247 و ثقات، عجلي 2/332).</a:t>
            </a:r>
          </a:p>
        </p:txBody>
      </p:sp>
      <p:sp>
        <p:nvSpPr>
          <p:cNvPr id="3" name="مستطيل 2"/>
          <p:cNvSpPr/>
          <p:nvPr/>
        </p:nvSpPr>
        <p:spPr>
          <a:xfrm>
            <a:off x="6093296" y="8532440"/>
            <a:ext cx="85351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16</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خطط انسيابي: معالجة 2"/>
          <p:cNvSpPr/>
          <p:nvPr/>
        </p:nvSpPr>
        <p:spPr>
          <a:xfrm>
            <a:off x="601518" y="5283612"/>
            <a:ext cx="5581426" cy="3090042"/>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indent="216000" algn="just">
              <a:spcBef>
                <a:spcPts val="600"/>
              </a:spcBef>
              <a:defRPr/>
            </a:pPr>
            <a:r>
              <a:rPr lang="fa-IR" sz="1400" b="1" dirty="0" smtClean="0">
                <a:solidFill>
                  <a:schemeClr val="tx1"/>
                </a:solidFill>
                <a:cs typeface="B Badr" pitchFamily="2" charset="-78"/>
              </a:rPr>
              <a:t>پاسخ</a:t>
            </a:r>
            <a:r>
              <a:rPr lang="fa-IR" sz="1400" b="1" dirty="0">
                <a:solidFill>
                  <a:schemeClr val="tx1"/>
                </a:solidFill>
                <a:cs typeface="B Badr" pitchFamily="2" charset="-78"/>
              </a:rPr>
              <a:t>: </a:t>
            </a:r>
            <a:r>
              <a:rPr lang="fa-IR" sz="1400" b="1" dirty="0" smtClean="0">
                <a:solidFill>
                  <a:schemeClr val="tx1"/>
                </a:solidFill>
                <a:cs typeface="B Badr" pitchFamily="2" charset="-78"/>
              </a:rPr>
              <a:t>اول: </a:t>
            </a:r>
            <a:r>
              <a:rPr lang="fa-IR" sz="1400" dirty="0">
                <a:solidFill>
                  <a:schemeClr val="tx1"/>
                </a:solidFill>
                <a:cs typeface="B Badr" pitchFamily="2" charset="-78"/>
              </a:rPr>
              <a:t>يك دانش آموز كه در ابتداي تحصيل علوم حديث است بايد بداند كه </a:t>
            </a:r>
            <a:r>
              <a:rPr lang="fa-IR" sz="1400" dirty="0" smtClean="0">
                <a:solidFill>
                  <a:schemeClr val="tx1"/>
                </a:solidFill>
                <a:cs typeface="B Badr" pitchFamily="2" charset="-78"/>
              </a:rPr>
              <a:t>اگر مي‌خواهد </a:t>
            </a:r>
            <a:r>
              <a:rPr lang="fa-IR" sz="1400" dirty="0">
                <a:solidFill>
                  <a:schemeClr val="tx1"/>
                </a:solidFill>
                <a:cs typeface="B Badr" pitchFamily="2" charset="-78"/>
              </a:rPr>
              <a:t>در مورد </a:t>
            </a:r>
            <a:r>
              <a:rPr lang="fa-IR" sz="1400" dirty="0" smtClean="0">
                <a:solidFill>
                  <a:schemeClr val="tx1"/>
                </a:solidFill>
                <a:cs typeface="B Badr" pitchFamily="2" charset="-78"/>
              </a:rPr>
              <a:t>يك راوي‌ </a:t>
            </a:r>
            <a:r>
              <a:rPr lang="fa-IR" sz="1400" dirty="0">
                <a:solidFill>
                  <a:schemeClr val="tx1"/>
                </a:solidFill>
                <a:cs typeface="B Badr" pitchFamily="2" charset="-78"/>
              </a:rPr>
              <a:t>كه نام آن در بخاري و مسلم و </a:t>
            </a:r>
            <a:r>
              <a:rPr lang="fa-IR" sz="1400" dirty="0" smtClean="0">
                <a:solidFill>
                  <a:schemeClr val="tx1"/>
                </a:solidFill>
                <a:cs typeface="B Badr" pitchFamily="2" charset="-78"/>
              </a:rPr>
              <a:t>... </a:t>
            </a:r>
            <a:r>
              <a:rPr lang="fa-IR" sz="1400" dirty="0">
                <a:solidFill>
                  <a:schemeClr val="tx1"/>
                </a:solidFill>
                <a:cs typeface="B Badr" pitchFamily="2" charset="-78"/>
              </a:rPr>
              <a:t>آمده است </a:t>
            </a:r>
            <a:r>
              <a:rPr lang="fa-IR" sz="1400" dirty="0" smtClean="0">
                <a:solidFill>
                  <a:schemeClr val="tx1"/>
                </a:solidFill>
                <a:cs typeface="B Badr" pitchFamily="2" charset="-78"/>
              </a:rPr>
              <a:t>تحقيق </a:t>
            </a:r>
            <a:r>
              <a:rPr lang="fa-IR" sz="1400" dirty="0">
                <a:solidFill>
                  <a:schemeClr val="tx1"/>
                </a:solidFill>
                <a:cs typeface="B Badr" pitchFamily="2" charset="-78"/>
              </a:rPr>
              <a:t>كند به چه كتابي </a:t>
            </a:r>
            <a:r>
              <a:rPr lang="fa-IR" sz="1400" dirty="0" smtClean="0">
                <a:solidFill>
                  <a:schemeClr val="tx1"/>
                </a:solidFill>
                <a:cs typeface="B Badr" pitchFamily="2" charset="-78"/>
              </a:rPr>
              <a:t>مراجعه كند!؟ </a:t>
            </a:r>
            <a:r>
              <a:rPr lang="fa-IR" sz="1400" dirty="0">
                <a:solidFill>
                  <a:schemeClr val="tx1"/>
                </a:solidFill>
                <a:cs typeface="B Badr" pitchFamily="2" charset="-78"/>
              </a:rPr>
              <a:t>مثل كتاب تقريب التهذيب و تهذيب الكمال و </a:t>
            </a:r>
            <a:r>
              <a:rPr lang="fa-IR" sz="1400" dirty="0" smtClean="0">
                <a:solidFill>
                  <a:schemeClr val="tx1"/>
                </a:solidFill>
                <a:cs typeface="B Badr" pitchFamily="2" charset="-78"/>
              </a:rPr>
              <a:t>... </a:t>
            </a:r>
            <a:r>
              <a:rPr lang="fa-IR" sz="1400" dirty="0">
                <a:solidFill>
                  <a:schemeClr val="tx1"/>
                </a:solidFill>
                <a:cs typeface="B Badr" pitchFamily="2" charset="-78"/>
              </a:rPr>
              <a:t>كه درباره‌ي راويان كتاب‌هاي صحيح بخاري و مسلم و سنن چهارگانه از لحاظ علم رجال و جرح و تعديل نوشته شده است نه يك كتابي كه در قرن سيزدهم در شرح احاديث از لحاظ فقهي نوشته شده است</a:t>
            </a:r>
            <a:r>
              <a:rPr lang="fa-IR" sz="1400" b="1" dirty="0">
                <a:solidFill>
                  <a:schemeClr val="tx1"/>
                </a:solidFill>
                <a:cs typeface="B Badr" pitchFamily="2" charset="-78"/>
              </a:rPr>
              <a:t> </a:t>
            </a:r>
            <a:r>
              <a:rPr lang="fa-IR" sz="1400" dirty="0">
                <a:solidFill>
                  <a:schemeClr val="tx1"/>
                </a:solidFill>
                <a:cs typeface="B Badr" pitchFamily="2" charset="-78"/>
              </a:rPr>
              <a:t>!!؟؟ </a:t>
            </a:r>
            <a:endParaRPr lang="fa-IR" sz="1400" dirty="0" smtClean="0">
              <a:solidFill>
                <a:schemeClr val="tx1"/>
              </a:solidFill>
              <a:cs typeface="B Badr" pitchFamily="2" charset="-78"/>
            </a:endParaRPr>
          </a:p>
          <a:p>
            <a:pPr indent="216000" algn="just">
              <a:spcBef>
                <a:spcPts val="600"/>
              </a:spcBef>
              <a:defRPr/>
            </a:pPr>
            <a:r>
              <a:rPr lang="fa-IR" sz="1400" b="1" dirty="0" smtClean="0">
                <a:solidFill>
                  <a:schemeClr val="tx1"/>
                </a:solidFill>
                <a:cs typeface="B Badr" pitchFamily="2" charset="-78"/>
              </a:rPr>
              <a:t>دوم: </a:t>
            </a:r>
            <a:r>
              <a:rPr lang="fa-IR" sz="1400" dirty="0" smtClean="0">
                <a:solidFill>
                  <a:schemeClr val="tx1"/>
                </a:solidFill>
                <a:cs typeface="B Badr" pitchFamily="2" charset="-78"/>
              </a:rPr>
              <a:t>اين صدقه كه امام يحيي بن معين و امام احمد از او انتقاد كرده‌اند اسمش صدقه بن عبد الله السَّمين است نه صدقه بن خالد!؟ و آن كسي كه چنين حرفي را زده اگر به خودش زحمتي مي‌داد و كتاب به تهذيب الكمال امام مزِّي مراجعه مي‌نمود، متوجه مي‌شد كه در بين شيوخ هشام بن عمار و همچنين در بين شاگردان </a:t>
            </a:r>
            <a:r>
              <a:rPr lang="ar-SA" sz="1400" dirty="0" smtClean="0">
                <a:solidFill>
                  <a:schemeClr val="tx1"/>
                </a:solidFill>
                <a:cs typeface="B Badr" pitchFamily="2" charset="-78"/>
              </a:rPr>
              <a:t>عَبْدِ الرَّحْمَنِ بْنِ يَزِيدَ بْنِ جَابِر</a:t>
            </a:r>
            <a:r>
              <a:rPr lang="fa-IR" sz="1400" dirty="0" smtClean="0">
                <a:solidFill>
                  <a:schemeClr val="tx1"/>
                </a:solidFill>
                <a:cs typeface="B Badr" pitchFamily="2" charset="-78"/>
              </a:rPr>
              <a:t> كسي به اسم صدقه ‌بن عبد الله وجود ندارد!؟</a:t>
            </a:r>
          </a:p>
          <a:p>
            <a:pPr indent="216000" algn="just">
              <a:spcBef>
                <a:spcPts val="600"/>
              </a:spcBef>
              <a:defRPr/>
            </a:pPr>
            <a:r>
              <a:rPr lang="fa-IR" sz="1400" b="1" dirty="0" smtClean="0">
                <a:solidFill>
                  <a:schemeClr val="tx1"/>
                </a:solidFill>
                <a:cs typeface="B Badr" pitchFamily="2" charset="-78"/>
              </a:rPr>
              <a:t>سوم:</a:t>
            </a:r>
            <a:r>
              <a:rPr lang="fa-IR" sz="1400" dirty="0" smtClean="0">
                <a:solidFill>
                  <a:schemeClr val="tx1"/>
                </a:solidFill>
                <a:cs typeface="B Badr" pitchFamily="2" charset="-78"/>
              </a:rPr>
              <a:t> امام ابن‌حجر در تقريب التهذيب (ش 2927) در مورد صدقه بن خالد مي‌گويد: (ثقه است) و در مقدمه‌ي فتح الباري (ص 91) مي‌گويد: (نزد همه‌ي علماء، ثقه است) و در شرح همين حديث در فتح الباري 10/54 نيز نقل مي‌كند كه هيچ اختلافي در ثقه بودن صدقه بن خالد نيست!؟ </a:t>
            </a:r>
            <a:endParaRPr lang="ar-SA" sz="1400" dirty="0" smtClean="0">
              <a:solidFill>
                <a:schemeClr val="tx1"/>
              </a:solidFill>
              <a:cs typeface="B Badr" pitchFamily="2" charset="-78"/>
            </a:endParaRPr>
          </a:p>
        </p:txBody>
      </p:sp>
      <p:sp>
        <p:nvSpPr>
          <p:cNvPr id="5" name="مخطط انسيابي: معالجة 4"/>
          <p:cNvSpPr/>
          <p:nvPr/>
        </p:nvSpPr>
        <p:spPr>
          <a:xfrm>
            <a:off x="601518" y="623253"/>
            <a:ext cx="5581426" cy="3462620"/>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indent="216000" algn="just">
              <a:spcBef>
                <a:spcPts val="600"/>
              </a:spcBef>
              <a:defRPr/>
            </a:pPr>
            <a:r>
              <a:rPr lang="fa-IR" sz="1400" b="1" dirty="0" smtClean="0">
                <a:solidFill>
                  <a:schemeClr val="tx1"/>
                </a:solidFill>
                <a:cs typeface="2  Badr" pitchFamily="2" charset="-78"/>
              </a:rPr>
              <a:t>آخرين مطلب: گفته شده كه امام احمد رحمه الله درباره‌ي هشام بن عمار مي‌گويد: (سبك‌سر است و پرت وپلا مي‌گويد).</a:t>
            </a:r>
          </a:p>
          <a:p>
            <a:pPr indent="216000" algn="just">
              <a:spcBef>
                <a:spcPts val="600"/>
              </a:spcBef>
              <a:defRPr/>
            </a:pPr>
            <a:r>
              <a:rPr lang="fa-IR" sz="1400" b="1" dirty="0" smtClean="0">
                <a:solidFill>
                  <a:schemeClr val="tx1"/>
                </a:solidFill>
                <a:cs typeface="2  Badr" pitchFamily="2" charset="-78"/>
              </a:rPr>
              <a:t>جواب: 1- </a:t>
            </a:r>
            <a:r>
              <a:rPr lang="fa-IR" sz="1400" dirty="0" smtClean="0">
                <a:solidFill>
                  <a:schemeClr val="tx1"/>
                </a:solidFill>
                <a:cs typeface="2  Badr" pitchFamily="2" charset="-78"/>
              </a:rPr>
              <a:t>علمايي كه هم دوره و اقران هستند و با هم در مسائل اعتقادي اختلاف دارند جرح آنان در همديگر پذيرفته نمي‌شود! (لسان الميزان؛ ابن‌حجر 1/</a:t>
            </a:r>
            <a:r>
              <a:rPr lang="fa-IR" sz="1400" dirty="0" smtClean="0">
                <a:solidFill>
                  <a:schemeClr val="tx1"/>
                </a:solidFill>
                <a:cs typeface="B Badr" pitchFamily="2" charset="-78"/>
              </a:rPr>
              <a:t>16 و ذكر أسماء من تُكُلِّمَ فيه وهو مُوَثَّق؛ ذهبي ص 46).</a:t>
            </a:r>
            <a:endParaRPr lang="fa-IR" sz="1400" b="1" dirty="0" smtClean="0">
              <a:solidFill>
                <a:schemeClr val="tx1"/>
              </a:solidFill>
              <a:cs typeface="B Badr" pitchFamily="2" charset="-78"/>
            </a:endParaRPr>
          </a:p>
          <a:p>
            <a:pPr indent="216000" algn="just">
              <a:spcBef>
                <a:spcPts val="600"/>
              </a:spcBef>
              <a:defRPr/>
            </a:pPr>
            <a:r>
              <a:rPr lang="fa-IR" sz="1400" b="1" dirty="0" smtClean="0">
                <a:solidFill>
                  <a:schemeClr val="tx1"/>
                </a:solidFill>
                <a:cs typeface="B Badr" pitchFamily="2" charset="-78"/>
              </a:rPr>
              <a:t>2- </a:t>
            </a:r>
            <a:r>
              <a:rPr lang="fa-IR" sz="1400" dirty="0" smtClean="0">
                <a:solidFill>
                  <a:schemeClr val="tx1"/>
                </a:solidFill>
                <a:cs typeface="B Badr" pitchFamily="2" charset="-78"/>
              </a:rPr>
              <a:t>اين گفته‌ي امام احمد در جواب نامه‌اي است كه امام مروزي از طرف كساني كه مجهول هستند به دست امام احمد مي‌رساند كه گفته‌اند: هشام بن‌عمار مي‌گويد: (الفاظ جبريل و محمد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latin typeface="islam" pitchFamily="2" charset="2"/>
                <a:cs typeface="Traditional Arabic" pitchFamily="2" charset="-78"/>
              </a:rPr>
              <a:t> </a:t>
            </a:r>
            <a:r>
              <a:rPr lang="fa-IR" sz="1400" dirty="0" smtClean="0">
                <a:solidFill>
                  <a:schemeClr val="tx1"/>
                </a:solidFill>
                <a:latin typeface="islam" pitchFamily="2" charset="2"/>
                <a:cs typeface="B Badr" pitchFamily="2" charset="-78"/>
              </a:rPr>
              <a:t>با قرآن مخلوق است و اينكه در خطبه‌اش گفته: خداوند به وسيله‌ي آفريده‌هاي خود بر مخلوقاتش متجلي مي‌شود!؟ ..)؛ پس امام احمد خودش اين صحبت را از هشام بن عمار نشنيده است بلكه كساني اين حرف‌ها را به او نقل كرده‌اند كه مشخص نيستند و جواب امام احمد در مقابل سؤال آنان مي‌باشد! و امام ذهبي در كتاب تهذيب تهذيب الكمال 9/297 و299 و ميزان اعتدال 4/302 از هشام بن عمار دفاع مي‌كند و مي‌گويد: (امام هشام بن عمار از رتبه والايي برخوردار بوده و يكي از مراجع در قرآن و سنت است و آنچه كه امام احمد بر او ايراد گرفته‌ را مي‌توان تأويل نمود و بر وجه خوبي از آن برداشت كرد!!). </a:t>
            </a:r>
            <a:endParaRPr lang="ar-SA" sz="1400" dirty="0">
              <a:solidFill>
                <a:schemeClr val="tx1"/>
              </a:solidFill>
              <a:cs typeface="B Badr" pitchFamily="2" charset="-78"/>
            </a:endParaRPr>
          </a:p>
        </p:txBody>
      </p:sp>
      <p:sp>
        <p:nvSpPr>
          <p:cNvPr id="6" name="مستطيل 5"/>
          <p:cNvSpPr/>
          <p:nvPr/>
        </p:nvSpPr>
        <p:spPr>
          <a:xfrm>
            <a:off x="-128299" y="8575663"/>
            <a:ext cx="85351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7" name="مستطيل مستدير الزوايا 6"/>
          <p:cNvSpPr/>
          <p:nvPr/>
        </p:nvSpPr>
        <p:spPr>
          <a:xfrm>
            <a:off x="617467" y="4256956"/>
            <a:ext cx="5565477" cy="857256"/>
          </a:xfrm>
          <a:prstGeom prst="roundRect">
            <a:avLst/>
          </a:prstGeom>
          <a:gradFill flip="none" rotWithShape="1">
            <a:gsLst>
              <a:gs pos="0">
                <a:srgbClr val="00FF99">
                  <a:tint val="66000"/>
                  <a:satMod val="160000"/>
                </a:srgbClr>
              </a:gs>
              <a:gs pos="50000">
                <a:srgbClr val="00FF99">
                  <a:tint val="44500"/>
                  <a:satMod val="160000"/>
                </a:srgbClr>
              </a:gs>
              <a:gs pos="100000">
                <a:srgbClr val="00FF99">
                  <a:tint val="23500"/>
                  <a:satMod val="160000"/>
                </a:srgbClr>
              </a:gs>
            </a:gsLst>
            <a:lin ang="10800000" scaled="1"/>
            <a:tileRect/>
          </a:gradFill>
          <a:ln>
            <a:solidFill>
              <a:srgbClr val="92D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2  Badr" pitchFamily="2" charset="-78"/>
              </a:rPr>
              <a:t>گفته شده: </a:t>
            </a:r>
            <a:r>
              <a:rPr lang="fa-IR" sz="1400" b="1" dirty="0" smtClean="0">
                <a:solidFill>
                  <a:schemeClr val="tx1"/>
                </a:solidFill>
                <a:cs typeface="B Badr" pitchFamily="2" charset="-78"/>
              </a:rPr>
              <a:t>(امام شوكاني در كتاب نيل الاوطار درباره‌ي صدقه از ابن‌الجنيد از يحيي بن معين نقل كرده كه گويد: منزلتي ندارد و امام مِزِّي از امام احمد نقل كرده كه گويد: احاديثش درست نبوده است!؟).</a:t>
            </a:r>
            <a:endParaRPr lang="en-US" sz="1400" b="1" dirty="0"/>
          </a:p>
        </p:txBody>
      </p:sp>
      <p:sp>
        <p:nvSpPr>
          <p:cNvPr id="8" name="سهم بشكل U 7"/>
          <p:cNvSpPr/>
          <p:nvPr/>
        </p:nvSpPr>
        <p:spPr>
          <a:xfrm rot="16200000" flipH="1">
            <a:off x="-218777" y="5089635"/>
            <a:ext cx="1238259" cy="382864"/>
          </a:xfrm>
          <a:prstGeom prst="uturnArrow">
            <a:avLst>
              <a:gd name="adj1" fmla="val 30650"/>
              <a:gd name="adj2" fmla="val 25000"/>
              <a:gd name="adj3" fmla="val 33629"/>
              <a:gd name="adj4" fmla="val 41674"/>
              <a:gd name="adj5" fmla="val 97023"/>
            </a:avLst>
          </a:prstGeom>
          <a:solidFill>
            <a:srgbClr val="E8FEEA"/>
          </a:solidFill>
          <a:ln>
            <a:no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مستطيل 8"/>
          <p:cNvSpPr/>
          <p:nvPr/>
        </p:nvSpPr>
        <p:spPr>
          <a:xfrm>
            <a:off x="308239" y="4866889"/>
            <a:ext cx="318837"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rPr>
              <a:t>3</a:t>
            </a:r>
            <a:endParaRPr lang="ar-S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Toshiba\کادر\170-C.jpg"/>
          <p:cNvPicPr>
            <a:picLocks noChangeAspect="1" noChangeArrowheads="1"/>
          </p:cNvPicPr>
          <p:nvPr/>
        </p:nvPicPr>
        <p:blipFill>
          <a:blip r:embed="rId2" cstate="print"/>
          <a:srcRect/>
          <a:stretch>
            <a:fillRect/>
          </a:stretch>
        </p:blipFill>
        <p:spPr bwMode="auto">
          <a:xfrm>
            <a:off x="-19050" y="0"/>
            <a:ext cx="6858000" cy="9163050"/>
          </a:xfrm>
          <a:prstGeom prst="rect">
            <a:avLst/>
          </a:prstGeom>
          <a:noFill/>
        </p:spPr>
      </p:pic>
      <p:sp>
        <p:nvSpPr>
          <p:cNvPr id="8" name="مستطيل 7"/>
          <p:cNvSpPr/>
          <p:nvPr/>
        </p:nvSpPr>
        <p:spPr>
          <a:xfrm>
            <a:off x="1556792" y="2699792"/>
            <a:ext cx="3744416" cy="3312368"/>
          </a:xfrm>
          <a:prstGeom prst="rect">
            <a:avLst/>
          </a:prstGeom>
          <a:solidFill>
            <a:schemeClr val="bg1"/>
          </a:solidFill>
          <a:ln>
            <a:solidFill>
              <a:schemeClr val="bg1"/>
            </a:solidFill>
          </a:ln>
        </p:spPr>
        <p:style>
          <a:lnRef idx="2">
            <a:schemeClr val="accent2"/>
          </a:lnRef>
          <a:fillRef idx="1">
            <a:schemeClr val="lt1"/>
          </a:fillRef>
          <a:effectRef idx="0">
            <a:schemeClr val="accent2"/>
          </a:effectRef>
          <a:fontRef idx="minor">
            <a:schemeClr val="dk1"/>
          </a:fontRef>
        </p:style>
        <p:txBody>
          <a:bodyPr rtlCol="0" anchor="ctr"/>
          <a:lstStyle/>
          <a:p>
            <a:pPr algn="ctr">
              <a:buFont typeface="QCF_BSML"/>
              <a:buChar char="ﭽ"/>
            </a:pPr>
            <a:r>
              <a:rPr lang="ar-SA" sz="2200" dirty="0" err="1" smtClean="0">
                <a:latin typeface="QCF_P280" pitchFamily="2" charset="2"/>
                <a:cs typeface="QCF_P280" pitchFamily="2" charset="2"/>
              </a:rPr>
              <a:t>ﮫ  ﮬ  ﮭ    ﮮ  ﮯ   ﮰ  ﮱ  ﯓ  ﯔ  ﯕ  ﯖ  ﯗ  ﯘ  ﯙﯚ   ﯛ    ﯜ  ﯝ  ﯞ  ﯟ  ﯠ   ﯡ    ﯢ </a:t>
            </a:r>
            <a:r>
              <a:rPr lang="ar-SA" sz="2200" dirty="0" err="1" smtClean="0">
                <a:latin typeface="QCF_BSML" pitchFamily="2" charset="2"/>
                <a:cs typeface="QCF_BSML" pitchFamily="2" charset="2"/>
              </a:rPr>
              <a:t>ﭼ </a:t>
            </a:r>
            <a:r>
              <a:rPr lang="ar-SA" sz="2200" dirty="0" err="1" smtClean="0">
                <a:solidFill>
                  <a:schemeClr val="tx1"/>
                </a:solidFill>
                <a:cs typeface="B Badr" pitchFamily="2" charset="-78"/>
              </a:rPr>
              <a:t>(النحل :</a:t>
            </a:r>
            <a:r>
              <a:rPr lang="ar-SA" sz="2200" dirty="0" smtClean="0">
                <a:solidFill>
                  <a:schemeClr val="tx1"/>
                </a:solidFill>
                <a:cs typeface="B Badr" pitchFamily="2" charset="-78"/>
              </a:rPr>
              <a:t> </a:t>
            </a:r>
            <a:r>
              <a:rPr lang="fa-IR" sz="2200" dirty="0" smtClean="0">
                <a:solidFill>
                  <a:schemeClr val="tx1"/>
                </a:solidFill>
                <a:cs typeface="B Badr" pitchFamily="2" charset="-78"/>
              </a:rPr>
              <a:t>1</a:t>
            </a:r>
            <a:r>
              <a:rPr lang="ar-SA" sz="2200" dirty="0" smtClean="0">
                <a:solidFill>
                  <a:schemeClr val="tx1"/>
                </a:solidFill>
                <a:cs typeface="B Badr" pitchFamily="2" charset="-78"/>
              </a:rPr>
              <a:t>16</a:t>
            </a:r>
            <a:r>
              <a:rPr lang="fa-IR" sz="2200" dirty="0" smtClean="0">
                <a:solidFill>
                  <a:schemeClr val="tx1"/>
                </a:solidFill>
                <a:cs typeface="B Badr" pitchFamily="2" charset="-78"/>
              </a:rPr>
              <a:t>)</a:t>
            </a:r>
            <a:r>
              <a:rPr lang="ar-SA" sz="2200" dirty="0" err="1" smtClean="0">
                <a:solidFill>
                  <a:schemeClr val="tx1"/>
                </a:solidFill>
                <a:cs typeface="B Badr" pitchFamily="2" charset="-78"/>
              </a:rPr>
              <a:t>.</a:t>
            </a:r>
            <a:endParaRPr lang="ar-SA" sz="2200" dirty="0" smtClean="0">
              <a:solidFill>
                <a:schemeClr val="tx1"/>
              </a:solidFill>
              <a:cs typeface="B Badr" pitchFamily="2" charset="-78"/>
            </a:endParaRPr>
          </a:p>
          <a:p>
            <a:pPr algn="ctr"/>
            <a:endParaRPr lang="ar-SA" sz="2200" dirty="0" smtClean="0">
              <a:solidFill>
                <a:schemeClr val="tx1"/>
              </a:solidFill>
              <a:cs typeface="B Badr" pitchFamily="2" charset="-78"/>
            </a:endParaRPr>
          </a:p>
          <a:p>
            <a:pPr algn="ctr"/>
            <a:r>
              <a:rPr lang="fa-IR" sz="2200" dirty="0" smtClean="0">
                <a:solidFill>
                  <a:schemeClr val="tx1"/>
                </a:solidFill>
                <a:cs typeface="B Badr" pitchFamily="2" charset="-78"/>
              </a:rPr>
              <a:t>«</a:t>
            </a:r>
            <a:r>
              <a:rPr lang="ar-SA" sz="2200" dirty="0" smtClean="0">
                <a:cs typeface="DecoType Thuluth" pitchFamily="2" charset="-78"/>
              </a:rPr>
              <a:t>و </a:t>
            </a:r>
            <a:r>
              <a:rPr lang="ar-SA" sz="2200" dirty="0" err="1" smtClean="0">
                <a:cs typeface="DecoType Thuluth" pitchFamily="2" charset="-78"/>
              </a:rPr>
              <a:t>براى</a:t>
            </a:r>
            <a:r>
              <a:rPr lang="ar-SA" sz="2200" dirty="0" smtClean="0">
                <a:cs typeface="DecoType Thuluth" pitchFamily="2" charset="-78"/>
              </a:rPr>
              <a:t> آنچه </a:t>
            </a:r>
            <a:r>
              <a:rPr lang="ar-SA" sz="2200" dirty="0" err="1" smtClean="0">
                <a:cs typeface="DecoType Thuluth" pitchFamily="2" charset="-78"/>
              </a:rPr>
              <a:t>زبان</a:t>
            </a:r>
            <a:r>
              <a:rPr lang="ar-SA" sz="2200" dirty="0" smtClean="0">
                <a:cs typeface="DecoType Thuluth" pitchFamily="2" charset="-78"/>
              </a:rPr>
              <a:t> شما به </a:t>
            </a:r>
            <a:r>
              <a:rPr lang="ar-SA" sz="2200" dirty="0" err="1" smtClean="0">
                <a:cs typeface="DecoType Thuluth" pitchFamily="2" charset="-78"/>
              </a:rPr>
              <a:t>دروغ</a:t>
            </a:r>
            <a:r>
              <a:rPr lang="ar-SA" sz="2200" dirty="0" smtClean="0">
                <a:cs typeface="DecoType Thuluth" pitchFamily="2" charset="-78"/>
              </a:rPr>
              <a:t> مى‌پ</a:t>
            </a:r>
            <a:r>
              <a:rPr lang="ar-SA" sz="2200" dirty="0" err="1" smtClean="0">
                <a:cs typeface="DecoType Thuluth" pitchFamily="2" charset="-78"/>
              </a:rPr>
              <a:t>ردازد</a:t>
            </a:r>
            <a:r>
              <a:rPr lang="ar-SA" sz="2200" dirty="0" smtClean="0">
                <a:cs typeface="DecoType Thuluth" pitchFamily="2" charset="-78"/>
              </a:rPr>
              <a:t>، مگ</a:t>
            </a:r>
            <a:r>
              <a:rPr lang="ar-SA" sz="2200" dirty="0" err="1" smtClean="0">
                <a:cs typeface="DecoType Thuluth" pitchFamily="2" charset="-78"/>
              </a:rPr>
              <a:t>وييد: </a:t>
            </a:r>
            <a:r>
              <a:rPr lang="ar-SA" sz="2200" dirty="0" smtClean="0">
                <a:cs typeface="DecoType Thuluth" pitchFamily="2" charset="-78"/>
              </a:rPr>
              <a:t>”اين حلال است و آن حرام“ </a:t>
            </a:r>
            <a:r>
              <a:rPr lang="ar-SA" sz="2200" dirty="0" err="1" smtClean="0">
                <a:cs typeface="DecoType Thuluth" pitchFamily="2" charset="-78"/>
              </a:rPr>
              <a:t>تا</a:t>
            </a:r>
            <a:r>
              <a:rPr lang="ar-SA" sz="2200" dirty="0" smtClean="0">
                <a:cs typeface="DecoType Thuluth" pitchFamily="2" charset="-78"/>
              </a:rPr>
              <a:t> بر خدا </a:t>
            </a:r>
            <a:r>
              <a:rPr lang="ar-SA" sz="2200" dirty="0" err="1" smtClean="0">
                <a:cs typeface="DecoType Thuluth" pitchFamily="2" charset="-78"/>
              </a:rPr>
              <a:t>دروغ</a:t>
            </a:r>
            <a:r>
              <a:rPr lang="ar-SA" sz="2200" dirty="0" smtClean="0">
                <a:cs typeface="DecoType Thuluth" pitchFamily="2" charset="-78"/>
              </a:rPr>
              <a:t> </a:t>
            </a:r>
            <a:r>
              <a:rPr lang="ar-SA" sz="2200" dirty="0" err="1" smtClean="0">
                <a:cs typeface="DecoType Thuluth" pitchFamily="2" charset="-78"/>
              </a:rPr>
              <a:t>بنديد</a:t>
            </a:r>
            <a:r>
              <a:rPr lang="ar-SA" sz="2200" dirty="0" smtClean="0">
                <a:cs typeface="DecoType Thuluth" pitchFamily="2" charset="-78"/>
              </a:rPr>
              <a:t>، زيرا كسانى </a:t>
            </a:r>
            <a:r>
              <a:rPr lang="ar-SA" sz="2200" dirty="0" err="1" smtClean="0">
                <a:cs typeface="DecoType Thuluth" pitchFamily="2" charset="-78"/>
              </a:rPr>
              <a:t>كه</a:t>
            </a:r>
            <a:r>
              <a:rPr lang="ar-SA" sz="2200" dirty="0" smtClean="0">
                <a:cs typeface="DecoType Thuluth" pitchFamily="2" charset="-78"/>
              </a:rPr>
              <a:t> بر خدا </a:t>
            </a:r>
            <a:r>
              <a:rPr lang="ar-SA" sz="2200" dirty="0" err="1" smtClean="0">
                <a:cs typeface="DecoType Thuluth" pitchFamily="2" charset="-78"/>
              </a:rPr>
              <a:t>دروغ</a:t>
            </a:r>
            <a:r>
              <a:rPr lang="ar-SA" sz="2200" dirty="0" smtClean="0">
                <a:cs typeface="DecoType Thuluth" pitchFamily="2" charset="-78"/>
              </a:rPr>
              <a:t> مى‌</a:t>
            </a:r>
            <a:r>
              <a:rPr lang="ar-SA" sz="2200" dirty="0" err="1" smtClean="0">
                <a:cs typeface="DecoType Thuluth" pitchFamily="2" charset="-78"/>
              </a:rPr>
              <a:t>بندند</a:t>
            </a:r>
            <a:r>
              <a:rPr lang="ar-SA" sz="2200" dirty="0" smtClean="0">
                <a:cs typeface="DecoType Thuluth" pitchFamily="2" charset="-78"/>
              </a:rPr>
              <a:t> رستگار نمى‌</a:t>
            </a:r>
            <a:r>
              <a:rPr lang="ar-SA" sz="2200" dirty="0" err="1" smtClean="0">
                <a:cs typeface="DecoType Thuluth" pitchFamily="2" charset="-78"/>
              </a:rPr>
              <a:t>شوند</a:t>
            </a:r>
            <a:r>
              <a:rPr lang="fa-IR" sz="2200" dirty="0" smtClean="0">
                <a:solidFill>
                  <a:schemeClr val="tx1"/>
                </a:solidFill>
                <a:cs typeface="DecoType Thuluth" pitchFamily="2" charset="-78"/>
              </a:rPr>
              <a:t> </a:t>
            </a:r>
            <a:r>
              <a:rPr lang="fa-IR" sz="2200" dirty="0" smtClean="0">
                <a:solidFill>
                  <a:schemeClr val="tx1"/>
                </a:solidFill>
                <a:cs typeface="B Badr" pitchFamily="2" charset="-78"/>
              </a:rPr>
              <a:t>».</a:t>
            </a:r>
            <a:r>
              <a:rPr lang="ar-SA" sz="2200" dirty="0" smtClean="0">
                <a:solidFill>
                  <a:schemeClr val="tx1"/>
                </a:solidFill>
                <a:cs typeface="B Badr" pitchFamily="2" charset="-78"/>
              </a:rPr>
              <a:t> </a:t>
            </a:r>
            <a:endParaRPr lang="en-US" sz="2200" dirty="0">
              <a:latin typeface="QCF_BSML" pitchFamily="2" charset="2"/>
              <a:cs typeface="B Badr"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خطط انسيابي: معالجة 2"/>
          <p:cNvSpPr/>
          <p:nvPr/>
        </p:nvSpPr>
        <p:spPr>
          <a:xfrm>
            <a:off x="620687" y="1567334"/>
            <a:ext cx="5638475" cy="4953035"/>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indent="216000" algn="just">
              <a:spcBef>
                <a:spcPts val="600"/>
              </a:spcBef>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b="1" dirty="0" smtClean="0">
                <a:solidFill>
                  <a:schemeClr val="tx1"/>
                </a:solidFill>
                <a:cs typeface="B Badr" pitchFamily="2" charset="-78"/>
              </a:rPr>
              <a:t>اول: </a:t>
            </a:r>
            <a:r>
              <a:rPr lang="fa-IR" sz="1400" dirty="0" smtClean="0">
                <a:solidFill>
                  <a:schemeClr val="tx1"/>
                </a:solidFill>
                <a:cs typeface="B Badr" pitchFamily="2" charset="-78"/>
              </a:rPr>
              <a:t>واقع شدن مدار اين روايت بر عبد‌الرحمن بن غَنْم دليلي بر ضعف آن نيست؛ زيرا نزد علماي اهل سنت احاديث آحاد صحيح، فائده‌ي علم و عمل را دارند و امام بخاري اولين حديث كتاب صحيحش را آحاد قرار داده كه مدار آن در سه طبقه بر يك راوي است (يَحْيَى بْنُ سَعِيدٍ الْأَنْصَارِيُّ از مُحَمَّدُ بْنُ إِبْرَاهِيمَ التَّيْمِيُّ از عَلْقَمَةَ بْنَ وَقَّاصٍ اللَّيْثِيَّ از عُمَرَ بْنَ الْخَطَّابِ رَضِيَ اللَّهُ عَنْهُ) و از نظر بعضي علماء (مثل: يحيي بن بكير و ليث و ابن‌لهيعه و..): عبد‌الرحمن بن غَنْم صحابي است! (ن.ك: تهذيب الكمال 17/341) و از نظر ديگران از علماي حديث عبد‌الرحمن بن غَنْم از بزرگان تابعين است، و علامه ابن‌سعد در كتاب طبقات 7/441 او را در طبقه‌ي اول تابعين از اهل شام قرار مي‌دهد و مي‌گويد: (إن شاء الله ثقه بوده است و عمر بن الخطاب وي را به شام مي‌فرستد تا علوم شرعي را به مردم بياموزد ...) و امام عجلي در كتاب الثقات (ص 33) مي‌گويد: (از علماي تابعين اهل شام بوده و از بزرگان تابعين و ثقه است). (ن.ك: تهذيب الكمال 17/340) .</a:t>
            </a:r>
            <a:endParaRPr lang="fa-IR" sz="1400" b="1" dirty="0" smtClean="0">
              <a:solidFill>
                <a:schemeClr val="tx1"/>
              </a:solidFill>
              <a:cs typeface="B Badr" pitchFamily="2" charset="-78"/>
            </a:endParaRPr>
          </a:p>
          <a:p>
            <a:pPr indent="216000" algn="just">
              <a:spcBef>
                <a:spcPts val="600"/>
              </a:spcBef>
              <a:defRPr/>
            </a:pPr>
            <a:r>
              <a:rPr lang="fa-IR" sz="1400" b="1" dirty="0" smtClean="0">
                <a:solidFill>
                  <a:schemeClr val="tx1"/>
                </a:solidFill>
                <a:cs typeface="B Badr" pitchFamily="2" charset="-78"/>
              </a:rPr>
              <a:t>دوم: </a:t>
            </a:r>
            <a:r>
              <a:rPr lang="fa-IR" sz="1400" dirty="0" smtClean="0">
                <a:solidFill>
                  <a:schemeClr val="tx1"/>
                </a:solidFill>
                <a:cs typeface="B Badr" pitchFamily="2" charset="-78"/>
              </a:rPr>
              <a:t>اضطراب و اختلاف در اسم صحابي نزد علماي حديث عيب و علّتي محسوب نمي‌شود كه با آن حديث را تضعيف نمود، زيرا صحابه همه عادل هستند و در مسأله‌ي عدالت صحابه اجماع است و آن اضطراباتي كه در تعيين اسم اين دو صحابي در اسناد واقع شده است از طريق </a:t>
            </a:r>
            <a:r>
              <a:rPr lang="ar-SA" sz="1400" dirty="0" smtClean="0">
                <a:solidFill>
                  <a:schemeClr val="tx1"/>
                </a:solidFill>
                <a:cs typeface="B Badr" pitchFamily="2" charset="-78"/>
              </a:rPr>
              <a:t>مَالِك </a:t>
            </a:r>
            <a:r>
              <a:rPr lang="fa-IR" sz="1400" dirty="0" smtClean="0">
                <a:solidFill>
                  <a:schemeClr val="tx1"/>
                </a:solidFill>
                <a:cs typeface="B Badr" pitchFamily="2" charset="-78"/>
              </a:rPr>
              <a:t>ا</a:t>
            </a:r>
            <a:r>
              <a:rPr lang="ar-SA" sz="1400" dirty="0" smtClean="0">
                <a:solidFill>
                  <a:schemeClr val="tx1"/>
                </a:solidFill>
                <a:cs typeface="B Badr" pitchFamily="2" charset="-78"/>
              </a:rPr>
              <a:t>بْن أَبي مَرْيَم</a:t>
            </a:r>
            <a:r>
              <a:rPr lang="fa-IR" sz="1400" dirty="0" smtClean="0">
                <a:solidFill>
                  <a:schemeClr val="tx1"/>
                </a:solidFill>
                <a:cs typeface="B Badr" pitchFamily="2" charset="-78"/>
              </a:rPr>
              <a:t> بوده كه رتبه‌اش در علم جرح و تعديل مقبول است و مخالفت وي با علماي ثقات اعتبار ندارد!. (ن.ك: فتح الباري 10/55 و نكت ابن الصلاح نوع نوزدهم).</a:t>
            </a:r>
            <a:endParaRPr lang="fa-IR" sz="1400" dirty="0">
              <a:solidFill>
                <a:schemeClr val="tx1"/>
              </a:solidFill>
              <a:cs typeface="B Badr" pitchFamily="2" charset="-78"/>
            </a:endParaRPr>
          </a:p>
          <a:p>
            <a:pPr indent="216000" algn="just">
              <a:spcBef>
                <a:spcPts val="600"/>
              </a:spcBef>
              <a:defRPr/>
            </a:pPr>
            <a:r>
              <a:rPr lang="fa-IR" sz="1400" b="1" dirty="0" smtClean="0">
                <a:solidFill>
                  <a:schemeClr val="tx1"/>
                </a:solidFill>
                <a:cs typeface="B Badr" pitchFamily="2" charset="-78"/>
              </a:rPr>
              <a:t>سوم: ا</a:t>
            </a:r>
            <a:r>
              <a:rPr lang="fa-IR" sz="1400" dirty="0" smtClean="0">
                <a:solidFill>
                  <a:schemeClr val="tx1"/>
                </a:solidFill>
                <a:cs typeface="B Badr" pitchFamily="2" charset="-78"/>
              </a:rPr>
              <a:t>مام بخاري در كتاب الكني ص 56 مي‌گويد: (ابوعامر اشعري صحابي است) و همچنين امام خليفه بن خياط در كتاب طبقات (ص 556) او را ضمن صحابه محسوب مي‌كند و مي‌گويد: (ابوعامر اشعري اسمش عبد الله بن هانئ است وگفته شده: بن وهب و گفته شده عبيد الله بن وهب در زمان خلافت عبدالملك بن مروان فوت شده و ابومالك اشعري در زمان خلافت عمر بن الخطاب فوت شده است). ن.ك: الاصابه، ابن حجر 7/253 .</a:t>
            </a:r>
            <a:endParaRPr lang="fa-IR" sz="1400" b="1" dirty="0" smtClean="0">
              <a:solidFill>
                <a:schemeClr val="tx1"/>
              </a:solidFill>
              <a:cs typeface="B Badr" pitchFamily="2" charset="-78"/>
            </a:endParaRPr>
          </a:p>
        </p:txBody>
      </p:sp>
      <p:sp>
        <p:nvSpPr>
          <p:cNvPr id="5" name="مستطيل 4"/>
          <p:cNvSpPr/>
          <p:nvPr/>
        </p:nvSpPr>
        <p:spPr>
          <a:xfrm>
            <a:off x="620688" y="6745879"/>
            <a:ext cx="5638296" cy="1428760"/>
          </a:xfrm>
          <a:prstGeom prst="rect">
            <a:avLst/>
          </a:prstGeom>
          <a:solidFill>
            <a:schemeClr val="bg1">
              <a:lumMod val="85000"/>
            </a:schemeClr>
          </a:solidFill>
          <a:ln>
            <a:solidFill>
              <a:schemeClr val="accent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indent="216000" algn="just">
              <a:spcBef>
                <a:spcPts val="600"/>
              </a:spcBef>
              <a:defRPr/>
            </a:pPr>
            <a:r>
              <a:rPr lang="fa-IR" sz="1400" dirty="0">
                <a:solidFill>
                  <a:schemeClr val="tx1"/>
                </a:solidFill>
                <a:cs typeface="B Badr" pitchFamily="2" charset="-78"/>
              </a:rPr>
              <a:t>ناگفته نماند كه اين روايت را </a:t>
            </a:r>
            <a:r>
              <a:rPr lang="fa-IR" sz="1400" dirty="0" smtClean="0">
                <a:solidFill>
                  <a:schemeClr val="tx1"/>
                </a:solidFill>
                <a:cs typeface="B Badr" pitchFamily="2" charset="-78"/>
              </a:rPr>
              <a:t>شمار </a:t>
            </a:r>
            <a:r>
              <a:rPr lang="fa-IR" sz="1400" dirty="0">
                <a:solidFill>
                  <a:schemeClr val="tx1"/>
                </a:solidFill>
                <a:cs typeface="B Badr" pitchFamily="2" charset="-78"/>
              </a:rPr>
              <a:t>زيادي از </a:t>
            </a:r>
            <a:r>
              <a:rPr lang="fa-IR" sz="1400" dirty="0" smtClean="0">
                <a:solidFill>
                  <a:schemeClr val="tx1"/>
                </a:solidFill>
                <a:cs typeface="B Badr" pitchFamily="2" charset="-78"/>
              </a:rPr>
              <a:t>علماي حديث </a:t>
            </a:r>
            <a:r>
              <a:rPr lang="fa-IR" sz="1400" dirty="0">
                <a:solidFill>
                  <a:schemeClr val="tx1"/>
                </a:solidFill>
                <a:cs typeface="B Badr" pitchFamily="2" charset="-78"/>
              </a:rPr>
              <a:t>صحيح دانسته‌اند و تنها كسي كه از علماي قديم بر صحّت اين روايت اعتراض </a:t>
            </a:r>
            <a:r>
              <a:rPr lang="fa-IR" sz="1400" dirty="0" smtClean="0">
                <a:solidFill>
                  <a:schemeClr val="tx1"/>
                </a:solidFill>
                <a:cs typeface="B Badr" pitchFamily="2" charset="-78"/>
              </a:rPr>
              <a:t>نموده </a:t>
            </a:r>
            <a:r>
              <a:rPr lang="fa-IR" sz="1400" dirty="0">
                <a:solidFill>
                  <a:schemeClr val="tx1"/>
                </a:solidFill>
                <a:cs typeface="B Badr" pitchFamily="2" charset="-78"/>
              </a:rPr>
              <a:t>ابن‌حزم ظاهري </a:t>
            </a:r>
            <a:r>
              <a:rPr lang="fa-IR" sz="1400" dirty="0" smtClean="0">
                <a:solidFill>
                  <a:schemeClr val="tx1"/>
                </a:solidFill>
                <a:cs typeface="B Badr" pitchFamily="2" charset="-78"/>
              </a:rPr>
              <a:t>است؛ </a:t>
            </a:r>
            <a:r>
              <a:rPr lang="fa-IR" sz="1400" dirty="0">
                <a:solidFill>
                  <a:schemeClr val="tx1"/>
                </a:solidFill>
                <a:cs typeface="B Badr" pitchFamily="2" charset="-78"/>
              </a:rPr>
              <a:t>و كساني كه اين روايت را صحيح دانسته‌اند از اين قرارند: 1- بخاري 2- ابوبكر اسماعيلي 3- ابن‌حبان 4- ابن الصلاح  5- ابن‌الجماعه 6-ابن القيم 7- ابن‌كثير 8- ابن‌الملقن 9- عراقي 10- ابن‌رجب 11- عيني 12 ابن‌حجر 13 سخاوي 14- احمد شاكر 15- آلباني و ..</a:t>
            </a:r>
            <a:endParaRPr lang="en-US" sz="1400" dirty="0">
              <a:solidFill>
                <a:schemeClr val="tx1"/>
              </a:solidFill>
              <a:cs typeface="B Badr" pitchFamily="2" charset="-78"/>
            </a:endParaRPr>
          </a:p>
        </p:txBody>
      </p:sp>
      <p:sp>
        <p:nvSpPr>
          <p:cNvPr id="6" name="مستطيل 5"/>
          <p:cNvSpPr/>
          <p:nvPr/>
        </p:nvSpPr>
        <p:spPr>
          <a:xfrm>
            <a:off x="6086495" y="8547147"/>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18</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
        <p:nvSpPr>
          <p:cNvPr id="7" name="مستطيل مستدير الزوايا 6"/>
          <p:cNvSpPr/>
          <p:nvPr/>
        </p:nvSpPr>
        <p:spPr>
          <a:xfrm>
            <a:off x="620687" y="614828"/>
            <a:ext cx="5646309" cy="730451"/>
          </a:xfrm>
          <a:prstGeom prst="roundRect">
            <a:avLst/>
          </a:prstGeom>
          <a:gradFill flip="none" rotWithShape="1">
            <a:gsLst>
              <a:gs pos="0">
                <a:srgbClr val="00FF99">
                  <a:tint val="66000"/>
                  <a:satMod val="160000"/>
                </a:srgbClr>
              </a:gs>
              <a:gs pos="50000">
                <a:srgbClr val="00FF99">
                  <a:tint val="44500"/>
                  <a:satMod val="160000"/>
                </a:srgbClr>
              </a:gs>
              <a:gs pos="100000">
                <a:srgbClr val="00FF99">
                  <a:tint val="23500"/>
                  <a:satMod val="160000"/>
                </a:srgbClr>
              </a:gs>
            </a:gsLst>
            <a:lin ang="10800000" scaled="1"/>
            <a:tileRect/>
          </a:gradFill>
          <a:ln>
            <a:solidFill>
              <a:srgbClr val="92D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cs typeface="2  Badr" pitchFamily="2" charset="-78"/>
              </a:rPr>
              <a:t>گفته شده: (</a:t>
            </a:r>
            <a:r>
              <a:rPr lang="fa-IR" sz="1400" b="1" dirty="0" smtClean="0">
                <a:solidFill>
                  <a:schemeClr val="tx1"/>
                </a:solidFill>
                <a:cs typeface="B Badr" pitchFamily="2" charset="-78"/>
              </a:rPr>
              <a:t>مدار اين روايت بر عبد‌الرحمن بن غَنْم مي‌باشد و در اسم دو صحابي اضطراب حاصل شده و ابوعامر مجهول است!؟</a:t>
            </a:r>
            <a:r>
              <a:rPr lang="fa-IR" sz="1400" b="1" dirty="0" smtClean="0">
                <a:solidFill>
                  <a:schemeClr val="tx1"/>
                </a:solidFill>
                <a:cs typeface="2  Badr" pitchFamily="2" charset="-78"/>
              </a:rPr>
              <a:t>).</a:t>
            </a:r>
            <a:endParaRPr lang="en-US" sz="1400" b="1" dirty="0"/>
          </a:p>
        </p:txBody>
      </p:sp>
      <p:sp>
        <p:nvSpPr>
          <p:cNvPr id="8" name="سهم بشكل U 7"/>
          <p:cNvSpPr/>
          <p:nvPr/>
        </p:nvSpPr>
        <p:spPr>
          <a:xfrm rot="5400000">
            <a:off x="5873638" y="1328615"/>
            <a:ext cx="1238259" cy="425664"/>
          </a:xfrm>
          <a:prstGeom prst="uturnArrow">
            <a:avLst>
              <a:gd name="adj1" fmla="val 30650"/>
              <a:gd name="adj2" fmla="val 25000"/>
              <a:gd name="adj3" fmla="val 33629"/>
              <a:gd name="adj4" fmla="val 41674"/>
              <a:gd name="adj5" fmla="val 97023"/>
            </a:avLst>
          </a:prstGeom>
          <a:solidFill>
            <a:srgbClr val="E8FEEA"/>
          </a:solidFill>
          <a:ln>
            <a:no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مستطيل 8"/>
          <p:cNvSpPr/>
          <p:nvPr/>
        </p:nvSpPr>
        <p:spPr>
          <a:xfrm>
            <a:off x="6270569" y="1084880"/>
            <a:ext cx="318837"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rPr>
              <a:t>4</a:t>
            </a:r>
            <a:endParaRPr lang="ar-S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سهم بشكل U 11"/>
          <p:cNvSpPr/>
          <p:nvPr/>
        </p:nvSpPr>
        <p:spPr>
          <a:xfrm rot="16200000" flipH="1">
            <a:off x="-247836" y="6821145"/>
            <a:ext cx="1238259" cy="307691"/>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38500" dist="508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 name="مخطط انسيابي: معالجة متعاقبة 3"/>
          <p:cNvSpPr/>
          <p:nvPr/>
        </p:nvSpPr>
        <p:spPr>
          <a:xfrm>
            <a:off x="1833129" y="392452"/>
            <a:ext cx="3182934" cy="461688"/>
          </a:xfrm>
          <a:prstGeom prst="flowChartAlternateProcess">
            <a:avLst/>
          </a:prstGeom>
          <a:solidFill>
            <a:srgbClr val="66CC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dirty="0">
                <a:solidFill>
                  <a:schemeClr val="tx1"/>
                </a:solidFill>
                <a:cs typeface="2  Badr" pitchFamily="2" charset="-78"/>
              </a:rPr>
              <a:t>اعتراضات بر </a:t>
            </a:r>
            <a:r>
              <a:rPr lang="fa-IR" dirty="0">
                <a:solidFill>
                  <a:schemeClr val="tx1"/>
                </a:solidFill>
                <a:cs typeface="2  Badr" pitchFamily="2" charset="-78"/>
              </a:rPr>
              <a:t>مَتن اين حديث :</a:t>
            </a:r>
            <a:endParaRPr lang="ar-SA" dirty="0">
              <a:solidFill>
                <a:schemeClr val="tx1"/>
              </a:solidFill>
              <a:cs typeface="2  Badr" pitchFamily="2" charset="-78"/>
            </a:endParaRPr>
          </a:p>
        </p:txBody>
      </p:sp>
      <p:sp>
        <p:nvSpPr>
          <p:cNvPr id="5" name="مستطيل ذو زوايا قطرية مستديرة 4"/>
          <p:cNvSpPr/>
          <p:nvPr/>
        </p:nvSpPr>
        <p:spPr>
          <a:xfrm>
            <a:off x="583452" y="1675035"/>
            <a:ext cx="5625703" cy="4367048"/>
          </a:xfrm>
          <a:prstGeom prst="round2DiagRect">
            <a:avLst>
              <a:gd name="adj1" fmla="val 14023"/>
              <a:gd name="adj2" fmla="val 0"/>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indent="216000" algn="just">
              <a:spcBef>
                <a:spcPts val="600"/>
              </a:spcBef>
              <a:defRPr/>
            </a:pPr>
            <a:r>
              <a:rPr lang="fa-IR" sz="1400" b="1" dirty="0" smtClean="0">
                <a:solidFill>
                  <a:schemeClr val="tx1"/>
                </a:solidFill>
                <a:cs typeface="B Badr" pitchFamily="2" charset="-78"/>
              </a:rPr>
              <a:t>پاسخ</a:t>
            </a:r>
            <a:r>
              <a:rPr lang="fa-IR" sz="1400" b="1" dirty="0">
                <a:solidFill>
                  <a:schemeClr val="tx1"/>
                </a:solidFill>
                <a:cs typeface="B Badr" pitchFamily="2" charset="-78"/>
              </a:rPr>
              <a:t>:</a:t>
            </a:r>
            <a:r>
              <a:rPr lang="fa-IR" sz="1400" b="1" dirty="0">
                <a:cs typeface="B Badr" pitchFamily="2" charset="-78"/>
              </a:rPr>
              <a:t> </a:t>
            </a:r>
            <a:r>
              <a:rPr lang="fa-IR" sz="1400" dirty="0">
                <a:solidFill>
                  <a:schemeClr val="tx1"/>
                </a:solidFill>
                <a:cs typeface="B Badr" pitchFamily="2" charset="-78"/>
              </a:rPr>
              <a:t>دلالت اقتران با واو چند حالت دارد كه </a:t>
            </a:r>
            <a:r>
              <a:rPr lang="fa-IR" sz="1400" b="1" dirty="0">
                <a:solidFill>
                  <a:schemeClr val="tx1"/>
                </a:solidFill>
                <a:cs typeface="B Badr" pitchFamily="2" charset="-78"/>
              </a:rPr>
              <a:t>حالت اول </a:t>
            </a:r>
            <a:r>
              <a:rPr lang="fa-IR" sz="1400" dirty="0">
                <a:solidFill>
                  <a:schemeClr val="tx1"/>
                </a:solidFill>
                <a:cs typeface="B Badr" pitchFamily="2" charset="-78"/>
              </a:rPr>
              <a:t>آن: چنين است كه واو بين دو جمله‌ي كامل قرار بگيرد كه نزد جمهور علماء </a:t>
            </a:r>
            <a:r>
              <a:rPr lang="fa-IR" sz="1400" dirty="0" smtClean="0">
                <a:solidFill>
                  <a:schemeClr val="tx1"/>
                </a:solidFill>
                <a:cs typeface="B Badr" pitchFamily="2" charset="-78"/>
              </a:rPr>
              <a:t>دلالت </a:t>
            </a:r>
            <a:r>
              <a:rPr lang="fa-IR" sz="1400" dirty="0">
                <a:solidFill>
                  <a:schemeClr val="tx1"/>
                </a:solidFill>
                <a:cs typeface="B Badr" pitchFamily="2" charset="-78"/>
              </a:rPr>
              <a:t>اقتران در اين حالت ضعيف است؛ </a:t>
            </a:r>
            <a:r>
              <a:rPr lang="fa-IR" sz="1400" dirty="0" smtClean="0">
                <a:solidFill>
                  <a:schemeClr val="tx1"/>
                </a:solidFill>
                <a:cs typeface="B Badr" pitchFamily="2" charset="-78"/>
              </a:rPr>
              <a:t>مثل:</a:t>
            </a:r>
            <a:r>
              <a:rPr lang="ar-SA" sz="1400" dirty="0" smtClean="0">
                <a:solidFill>
                  <a:schemeClr val="tx1"/>
                </a:solidFill>
                <a:cs typeface="B Badr" pitchFamily="2" charset="-78"/>
              </a:rPr>
              <a:t> </a:t>
            </a:r>
            <a:r>
              <a:rPr lang="en-US" sz="1400" dirty="0" smtClean="0">
                <a:solidFill>
                  <a:schemeClr val="tx1"/>
                </a:solidFill>
                <a:latin typeface="islam" pitchFamily="2" charset="2"/>
                <a:cs typeface="Traditional Arabic" pitchFamily="2" charset="-78"/>
              </a:rPr>
              <a:t>]</a:t>
            </a:r>
            <a:r>
              <a:rPr lang="ar-SA" sz="1200" dirty="0" smtClean="0"/>
              <a:t> </a:t>
            </a:r>
            <a:r>
              <a:rPr lang="ar-SA" sz="1200" dirty="0" err="1" smtClean="0">
                <a:solidFill>
                  <a:schemeClr val="tx1"/>
                </a:solidFill>
                <a:latin typeface="QCF_P146" pitchFamily="2" charset="2"/>
                <a:cs typeface="QCF_P146" pitchFamily="2" charset="2"/>
              </a:rPr>
              <a:t>ﮯ ﮰ  ﮱ  ﯓ ﯔ  ﯕ ﯖ  ﯗ ﯘﯙ</a:t>
            </a:r>
            <a:r>
              <a:rPr lang="ar-SA" sz="1200" dirty="0" smtClean="0">
                <a:solidFill>
                  <a:schemeClr val="tx1"/>
                </a:solidFill>
                <a:latin typeface="QCF_P146" pitchFamily="2" charset="2"/>
                <a:cs typeface="QCF_P146" pitchFamily="2" charset="2"/>
              </a:rPr>
              <a:t> </a:t>
            </a:r>
            <a:r>
              <a:rPr lang="en-US" sz="1400" dirty="0" smtClean="0">
                <a:solidFill>
                  <a:schemeClr val="tx1"/>
                </a:solidFill>
                <a:latin typeface="islam" pitchFamily="2" charset="2"/>
              </a:rPr>
              <a:t>[</a:t>
            </a:r>
            <a:r>
              <a:rPr lang="fa-IR" sz="1400" dirty="0">
                <a:solidFill>
                  <a:schemeClr val="tx1"/>
                </a:solidFill>
                <a:cs typeface="B Badr" pitchFamily="2" charset="-78"/>
              </a:rPr>
              <a:t>(انعام: 141) : « از محصولات </a:t>
            </a:r>
            <a:r>
              <a:rPr lang="fa-IR" sz="1400" dirty="0" smtClean="0">
                <a:solidFill>
                  <a:schemeClr val="tx1"/>
                </a:solidFill>
                <a:cs typeface="B Badr" pitchFamily="2" charset="-78"/>
              </a:rPr>
              <a:t>[خودتان] </a:t>
            </a:r>
            <a:r>
              <a:rPr lang="fa-IR" sz="1400" dirty="0">
                <a:solidFill>
                  <a:schemeClr val="tx1"/>
                </a:solidFill>
                <a:cs typeface="B Badr" pitchFamily="2" charset="-78"/>
              </a:rPr>
              <a:t>هرگاه ثمره دادند بخوريد و به  هنگام چيدن و دروكردنشان زكات آنها را بدهيد »؛ در اين آيه واو بين دو جمله‌ي كامل قرار گرفته پس حكم دو جمله مثل هم نمي‌باشد و خوردن از محصولات مباح و زكاتش واجب است! (شرح كوكب منير 3/260)</a:t>
            </a:r>
          </a:p>
          <a:p>
            <a:pPr indent="216000" algn="just">
              <a:spcBef>
                <a:spcPts val="600"/>
              </a:spcBef>
              <a:defRPr/>
            </a:pPr>
            <a:r>
              <a:rPr lang="fa-IR" sz="1400" b="1" dirty="0">
                <a:solidFill>
                  <a:schemeClr val="tx1"/>
                </a:solidFill>
                <a:cs typeface="B Badr" pitchFamily="2" charset="-78"/>
              </a:rPr>
              <a:t>حالت ديگر: </a:t>
            </a:r>
            <a:r>
              <a:rPr lang="fa-IR" sz="1400" dirty="0">
                <a:solidFill>
                  <a:schemeClr val="tx1"/>
                </a:solidFill>
                <a:cs typeface="B Badr" pitchFamily="2" charset="-78"/>
              </a:rPr>
              <a:t>چنين است كه معطوف ناقص باشد و اگر معطوف عليه حذف شود خودش به تنهايي معناي كاملي ندهد مثل عطف مفردات بر همديگر چنانچه در حديث معازف كه در پي تحقيق آن هستيم مي‌باشد! به عنوان مثال: (احمد خوب است و محمد) كه اگر جمله‌ي احمد خوب است را حذف كنيم كلمه‌ي محمد به تنهايي معنايي نمي‌دهد زيرا بدون خبر مي‌شود!؟ و در حديث معازف نيز اگر جمله‌ي ”زنا را حلال مي‌كنند“ را حذف كنيم ديگر ابريشم و مشروب و آهنگ به تنهايي معنا نمي‌دهند!!</a:t>
            </a:r>
          </a:p>
          <a:p>
            <a:pPr indent="216000" algn="just">
              <a:spcBef>
                <a:spcPts val="600"/>
              </a:spcBef>
              <a:defRPr/>
            </a:pPr>
            <a:r>
              <a:rPr lang="fa-IR" sz="1400" b="1" dirty="0">
                <a:solidFill>
                  <a:schemeClr val="tx1"/>
                </a:solidFill>
                <a:cs typeface="B Badr" pitchFamily="2" charset="-78"/>
              </a:rPr>
              <a:t>كه در اين چنين حالتي به اتفاق علماء اقتران مفردات بر همديگر دلالت بر مشترك بودن حكم آنها با همديگر است! و كساني كه اين اجماع را نقل كرده‌اند از اين قرارند: </a:t>
            </a:r>
            <a:r>
              <a:rPr lang="fa-IR" sz="1400" dirty="0">
                <a:solidFill>
                  <a:schemeClr val="tx1"/>
                </a:solidFill>
                <a:cs typeface="B Badr" pitchFamily="2" charset="-78"/>
              </a:rPr>
              <a:t>امام زركشي در البحر المحيط في اصول الفقه 8/110-111 و شوكاني در ارشاد الفحول ص 248 و علاء الدين بخاري در كشف الأسرار  2/261 و صدر الشريعه در التئضيح لمتن التنقيح 1/185-191 و قرافي در نفائس الأصول 3/337 و ابن‌حزم در الأحكام 1/51 .</a:t>
            </a:r>
          </a:p>
          <a:p>
            <a:pPr indent="216000" algn="just">
              <a:spcBef>
                <a:spcPts val="600"/>
              </a:spcBef>
              <a:defRPr/>
            </a:pPr>
            <a:r>
              <a:rPr lang="fa-IR" sz="1400" dirty="0">
                <a:solidFill>
                  <a:schemeClr val="tx1"/>
                </a:solidFill>
                <a:cs typeface="B Badr" pitchFamily="2" charset="-78"/>
              </a:rPr>
              <a:t>پس همان‌طور كه زنا حرام است پوشيدن لباس ابريشمي (براي مرد) و مشروب و آهنگ نيز حرام هستند!! </a:t>
            </a:r>
          </a:p>
        </p:txBody>
      </p:sp>
      <p:sp>
        <p:nvSpPr>
          <p:cNvPr id="6" name="مستطيل ذو زوايا قطرية مستديرة 5"/>
          <p:cNvSpPr/>
          <p:nvPr/>
        </p:nvSpPr>
        <p:spPr>
          <a:xfrm>
            <a:off x="545457" y="6786748"/>
            <a:ext cx="5625703" cy="1555135"/>
          </a:xfrm>
          <a:prstGeom prst="round2DiagRect">
            <a:avLst>
              <a:gd name="adj1" fmla="val 21654"/>
              <a:gd name="adj2" fmla="val 0"/>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indent="216000" algn="just">
              <a:spcBef>
                <a:spcPts val="600"/>
              </a:spcBef>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dirty="0">
                <a:solidFill>
                  <a:schemeClr val="tx1"/>
                </a:solidFill>
                <a:cs typeface="B Badr" pitchFamily="2" charset="-78"/>
              </a:rPr>
              <a:t>روايتي كه به آن استناد شده با احاديث صحيح ديگر مغايرت دارد و مدار اين روايت كه به آن استناد شده بر مالك بن أبي مريم </a:t>
            </a:r>
            <a:r>
              <a:rPr lang="fa-IR" sz="1400" dirty="0" smtClean="0">
                <a:solidFill>
                  <a:schemeClr val="tx1"/>
                </a:solidFill>
                <a:cs typeface="B Badr" pitchFamily="2" charset="-78"/>
              </a:rPr>
              <a:t>است، و قبلاً </a:t>
            </a:r>
            <a:r>
              <a:rPr lang="fa-IR" sz="1400" dirty="0">
                <a:solidFill>
                  <a:schemeClr val="tx1"/>
                </a:solidFill>
                <a:cs typeface="B Badr" pitchFamily="2" charset="-78"/>
              </a:rPr>
              <a:t>بيان شد كه رتبه‌اش مقبول </a:t>
            </a:r>
            <a:r>
              <a:rPr lang="fa-IR" sz="1400" dirty="0" smtClean="0">
                <a:solidFill>
                  <a:schemeClr val="tx1"/>
                </a:solidFill>
                <a:cs typeface="B Badr" pitchFamily="2" charset="-78"/>
              </a:rPr>
              <a:t>است، </a:t>
            </a:r>
            <a:r>
              <a:rPr lang="fa-IR" sz="1400" dirty="0">
                <a:solidFill>
                  <a:schemeClr val="tx1"/>
                </a:solidFill>
                <a:cs typeface="B Badr" pitchFamily="2" charset="-78"/>
              </a:rPr>
              <a:t>و همان‌طور كه ابن‌حجر گفته اين‌چنين راوياني كه اين وصف به آنان تعلق گرفته شده به </a:t>
            </a:r>
            <a:r>
              <a:rPr lang="fa-IR" sz="1400" dirty="0" smtClean="0">
                <a:solidFill>
                  <a:schemeClr val="tx1"/>
                </a:solidFill>
                <a:cs typeface="B Badr" pitchFamily="2" charset="-78"/>
              </a:rPr>
              <a:t>احاديثشان </a:t>
            </a:r>
            <a:r>
              <a:rPr lang="fa-IR" sz="1400" dirty="0">
                <a:solidFill>
                  <a:schemeClr val="tx1"/>
                </a:solidFill>
                <a:cs typeface="B Badr" pitchFamily="2" charset="-78"/>
              </a:rPr>
              <a:t>استناد نمي‌شود و ضعيف است مگر اينكه راوي </a:t>
            </a:r>
            <a:r>
              <a:rPr lang="fa-IR" sz="1400" dirty="0" smtClean="0">
                <a:solidFill>
                  <a:schemeClr val="tx1"/>
                </a:solidFill>
                <a:cs typeface="B Badr" pitchFamily="2" charset="-78"/>
              </a:rPr>
              <a:t>ديگري در </a:t>
            </a:r>
            <a:r>
              <a:rPr lang="fa-IR" sz="1400" dirty="0">
                <a:solidFill>
                  <a:schemeClr val="tx1"/>
                </a:solidFill>
                <a:cs typeface="B Badr" pitchFamily="2" charset="-78"/>
              </a:rPr>
              <a:t>آن روايت </a:t>
            </a:r>
            <a:r>
              <a:rPr lang="fa-IR" sz="1400" dirty="0" smtClean="0">
                <a:solidFill>
                  <a:schemeClr val="tx1"/>
                </a:solidFill>
                <a:cs typeface="B Badr" pitchFamily="2" charset="-78"/>
              </a:rPr>
              <a:t>او را تأييد </a:t>
            </a:r>
            <a:r>
              <a:rPr lang="fa-IR" sz="1400" dirty="0">
                <a:solidFill>
                  <a:schemeClr val="tx1"/>
                </a:solidFill>
                <a:cs typeface="B Badr" pitchFamily="2" charset="-78"/>
              </a:rPr>
              <a:t>كند و مالك بن أبي مريم نيز با وجود </a:t>
            </a:r>
            <a:r>
              <a:rPr lang="fa-IR" sz="1400" dirty="0" smtClean="0">
                <a:solidFill>
                  <a:schemeClr val="tx1"/>
                </a:solidFill>
                <a:cs typeface="B Badr" pitchFamily="2" charset="-78"/>
              </a:rPr>
              <a:t>ضعيف </a:t>
            </a:r>
            <a:r>
              <a:rPr lang="fa-IR" sz="1400" dirty="0">
                <a:solidFill>
                  <a:schemeClr val="tx1"/>
                </a:solidFill>
                <a:cs typeface="B Badr" pitchFamily="2" charset="-78"/>
              </a:rPr>
              <a:t>بودنش با مجموعه‌اي از ثقات در نقل حديث مخالف بوده است! پس نبايد به اين روايت ضعيف دامن بزنيم و احاديث ديگري كه اسانيد آن صحيح است را رها كنيم!؟</a:t>
            </a:r>
            <a:endParaRPr lang="en-US" sz="1400" b="1" dirty="0">
              <a:solidFill>
                <a:schemeClr val="tx1"/>
              </a:solidFill>
              <a:cs typeface="B Badr" pitchFamily="2" charset="-78"/>
            </a:endParaRPr>
          </a:p>
        </p:txBody>
      </p:sp>
      <p:sp>
        <p:nvSpPr>
          <p:cNvPr id="7" name="مستطيل 6"/>
          <p:cNvSpPr/>
          <p:nvPr/>
        </p:nvSpPr>
        <p:spPr>
          <a:xfrm>
            <a:off x="-133392" y="8568595"/>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8" name="مستطيل مستدير الزوايا 7"/>
          <p:cNvSpPr/>
          <p:nvPr/>
        </p:nvSpPr>
        <p:spPr>
          <a:xfrm>
            <a:off x="578110" y="997344"/>
            <a:ext cx="5625743" cy="571504"/>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گفته شده: </a:t>
            </a:r>
            <a:r>
              <a:rPr lang="fa-IR" sz="1400" b="1" dirty="0" smtClean="0">
                <a:solidFill>
                  <a:schemeClr val="tx1"/>
                </a:solidFill>
                <a:cs typeface="B Badr" pitchFamily="2" charset="-78"/>
              </a:rPr>
              <a:t>دلالت اقتران در اين حديث ضعيف است زيرا حرمت پوشيدن لباس ابريشمي مثل زنا و نوشيدن مشروب نيست!!</a:t>
            </a:r>
            <a:endParaRPr lang="en-US" sz="1400" b="1" dirty="0"/>
          </a:p>
        </p:txBody>
      </p:sp>
      <p:sp>
        <p:nvSpPr>
          <p:cNvPr id="9" name="سهم بشكل U 8"/>
          <p:cNvSpPr/>
          <p:nvPr/>
        </p:nvSpPr>
        <p:spPr>
          <a:xfrm rot="16200000" flipH="1">
            <a:off x="-227092" y="1677324"/>
            <a:ext cx="1239758" cy="307691"/>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مستطيل 9"/>
          <p:cNvSpPr/>
          <p:nvPr/>
        </p:nvSpPr>
        <p:spPr>
          <a:xfrm>
            <a:off x="307833" y="1399328"/>
            <a:ext cx="312932"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1</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
        <p:nvSpPr>
          <p:cNvPr id="11" name="مستطيل مستدير الزوايا 10"/>
          <p:cNvSpPr/>
          <p:nvPr/>
        </p:nvSpPr>
        <p:spPr>
          <a:xfrm>
            <a:off x="561133" y="6135864"/>
            <a:ext cx="5625743" cy="571504"/>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گفته شده: </a:t>
            </a:r>
            <a:r>
              <a:rPr lang="fa-IR" sz="1400" b="1" dirty="0" smtClean="0">
                <a:solidFill>
                  <a:schemeClr val="tx1"/>
                </a:solidFill>
                <a:cs typeface="B Badr" pitchFamily="2" charset="-78"/>
              </a:rPr>
              <a:t>نزد ابن‌ماجه در سننش تهديد بر نوشيدن مشروب است، و شنيدن آهنگ از جهت نقل كامل آن واقعه است!؟.</a:t>
            </a:r>
            <a:endParaRPr lang="en-US" sz="1400" b="1" dirty="0"/>
          </a:p>
        </p:txBody>
      </p:sp>
      <p:sp>
        <p:nvSpPr>
          <p:cNvPr id="13" name="مستطيل 12"/>
          <p:cNvSpPr/>
          <p:nvPr/>
        </p:nvSpPr>
        <p:spPr>
          <a:xfrm>
            <a:off x="288315" y="6504704"/>
            <a:ext cx="312932"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2</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ذو زوايا قطرية مستديرة 2"/>
          <p:cNvSpPr/>
          <p:nvPr/>
        </p:nvSpPr>
        <p:spPr>
          <a:xfrm>
            <a:off x="620711" y="1428750"/>
            <a:ext cx="5625703" cy="7200900"/>
          </a:xfrm>
          <a:prstGeom prst="round2DiagRect">
            <a:avLst>
              <a:gd name="adj1" fmla="val 9858"/>
              <a:gd name="adj2" fmla="val 0"/>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indent="216000" algn="just">
              <a:spcBef>
                <a:spcPts val="600"/>
              </a:spcBef>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b="1" dirty="0" smtClean="0">
                <a:solidFill>
                  <a:schemeClr val="tx1"/>
                </a:solidFill>
                <a:cs typeface="B Badr" pitchFamily="2" charset="-78"/>
              </a:rPr>
              <a:t>اول: </a:t>
            </a:r>
            <a:r>
              <a:rPr lang="fa-IR" sz="1400" dirty="0">
                <a:solidFill>
                  <a:schemeClr val="tx1"/>
                </a:solidFill>
                <a:cs typeface="B Badr" pitchFamily="2" charset="-78"/>
              </a:rPr>
              <a:t>در علم اصول فقه ما يك قاعده داريم و آن هم اينكه: (</a:t>
            </a:r>
            <a:r>
              <a:rPr lang="fa-IR" sz="1400" b="1" dirty="0">
                <a:solidFill>
                  <a:schemeClr val="tx1"/>
                </a:solidFill>
                <a:cs typeface="B Badr" pitchFamily="2" charset="-78"/>
              </a:rPr>
              <a:t>در نصوصي كه وعيد و تهديد در آن آمده چيزهاي مباح و حرام با هم ذكر نمي‌شوند زيرا نبايد انسان براي انجام دادن كار مباحي تهديد و توبيخ شود به عنوان مثال: درست نيست كه گفته شود اگر زنا كردي و آب خوردي عذاب مي‌بيني!)؛ </a:t>
            </a:r>
            <a:r>
              <a:rPr lang="fa-IR" sz="1400" dirty="0">
                <a:solidFill>
                  <a:schemeClr val="tx1"/>
                </a:solidFill>
                <a:cs typeface="B Badr" pitchFamily="2" charset="-78"/>
              </a:rPr>
              <a:t>امام ابوبكر جصاص در كتاب فصول في الأصول 3/263 مي‌گويد: (اگر پيرو و رهرو راه مؤمنين </a:t>
            </a:r>
            <a:r>
              <a:rPr lang="fa-IR" sz="1400" dirty="0" smtClean="0">
                <a:solidFill>
                  <a:schemeClr val="tx1"/>
                </a:solidFill>
                <a:cs typeface="B Badr" pitchFamily="2" charset="-78"/>
              </a:rPr>
              <a:t>نبودن </a:t>
            </a:r>
            <a:r>
              <a:rPr lang="fa-IR" sz="1400" dirty="0">
                <a:solidFill>
                  <a:schemeClr val="tx1"/>
                </a:solidFill>
                <a:cs typeface="B Badr" pitchFamily="2" charset="-78"/>
              </a:rPr>
              <a:t>كار بدي نبود با </a:t>
            </a:r>
            <a:r>
              <a:rPr lang="fa-IR" sz="1400" dirty="0" smtClean="0">
                <a:solidFill>
                  <a:schemeClr val="tx1"/>
                </a:solidFill>
                <a:cs typeface="B Badr" pitchFamily="2" charset="-78"/>
              </a:rPr>
              <a:t>مخالفت </a:t>
            </a:r>
            <a:r>
              <a:rPr lang="fa-IR" sz="1400" dirty="0">
                <a:solidFill>
                  <a:schemeClr val="tx1"/>
                </a:solidFill>
                <a:cs typeface="B Badr" pitchFamily="2" charset="-78"/>
              </a:rPr>
              <a:t>با رسول الله </a:t>
            </a:r>
            <a:r>
              <a:rPr lang="en-US" sz="1400" dirty="0">
                <a:solidFill>
                  <a:schemeClr val="tx1"/>
                </a:solidFill>
                <a:latin typeface="islam" pitchFamily="2" charset="2"/>
                <a:cs typeface="Traditional Arabic" pitchFamily="2" charset="-78"/>
              </a:rPr>
              <a:t>r</a:t>
            </a:r>
            <a:r>
              <a:rPr lang="fa-IR" sz="1400" dirty="0">
                <a:solidFill>
                  <a:schemeClr val="tx1"/>
                </a:solidFill>
                <a:cs typeface="B Badr" pitchFamily="2" charset="-78"/>
              </a:rPr>
              <a:t> مقارنه نمي‌شد؛ پس وقتي اين فعل را با مخالفت با رسول الله </a:t>
            </a:r>
            <a:r>
              <a:rPr lang="en-US" sz="1400" dirty="0">
                <a:solidFill>
                  <a:schemeClr val="tx1"/>
                </a:solidFill>
                <a:latin typeface="islam" pitchFamily="2" charset="2"/>
                <a:cs typeface="Traditional Arabic" pitchFamily="2" charset="-78"/>
              </a:rPr>
              <a:t>r</a:t>
            </a:r>
            <a:r>
              <a:rPr lang="fa-IR" sz="1400" dirty="0">
                <a:solidFill>
                  <a:schemeClr val="tx1"/>
                </a:solidFill>
                <a:cs typeface="B Badr" pitchFamily="2" charset="-78"/>
              </a:rPr>
              <a:t> مقارنه مي‌كند و انجام دهنده‌ي آن را مذموم مي‌شمارد دليل بر صحيح بودن قاعده‌اي است كه ذكر كرديم و آن هم با دو وجه: </a:t>
            </a:r>
            <a:r>
              <a:rPr lang="fa-IR" sz="1400" b="1" dirty="0" smtClean="0">
                <a:solidFill>
                  <a:schemeClr val="tx1"/>
                </a:solidFill>
                <a:cs typeface="B Badr" pitchFamily="2" charset="-78"/>
              </a:rPr>
              <a:t>اول: </a:t>
            </a:r>
            <a:r>
              <a:rPr lang="fa-IR" sz="1400" dirty="0">
                <a:solidFill>
                  <a:schemeClr val="tx1"/>
                </a:solidFill>
                <a:cs typeface="B Badr" pitchFamily="2" charset="-78"/>
              </a:rPr>
              <a:t>اينكه اگر به تنهايي بد نبود با مخالفت با رسول الله </a:t>
            </a:r>
            <a:r>
              <a:rPr lang="en-US" sz="1400" dirty="0">
                <a:solidFill>
                  <a:schemeClr val="tx1"/>
                </a:solidFill>
                <a:latin typeface="islam" pitchFamily="2" charset="2"/>
                <a:cs typeface="Traditional Arabic" pitchFamily="2" charset="-78"/>
              </a:rPr>
              <a:t>r</a:t>
            </a:r>
            <a:r>
              <a:rPr lang="fa-IR" sz="1400" dirty="0">
                <a:solidFill>
                  <a:schemeClr val="tx1"/>
                </a:solidFill>
                <a:cs typeface="B Badr" pitchFamily="2" charset="-78"/>
              </a:rPr>
              <a:t> در يك آيه با هم جمع نمي شدند (ن.ك: صفحه‌ي 4 آيه 115 سوره‌ي نساء</a:t>
            </a:r>
            <a:r>
              <a:rPr lang="fa-IR" sz="1400" dirty="0" smtClean="0">
                <a:solidFill>
                  <a:schemeClr val="tx1"/>
                </a:solidFill>
                <a:cs typeface="B Badr" pitchFamily="2" charset="-78"/>
              </a:rPr>
              <a:t>)!؛ </a:t>
            </a:r>
            <a:r>
              <a:rPr lang="fa-IR" sz="1400" b="1" dirty="0">
                <a:solidFill>
                  <a:schemeClr val="tx1"/>
                </a:solidFill>
                <a:cs typeface="B Badr" pitchFamily="2" charset="-78"/>
              </a:rPr>
              <a:t>دوم:</a:t>
            </a:r>
            <a:r>
              <a:rPr lang="fa-IR" sz="1400" dirty="0">
                <a:solidFill>
                  <a:schemeClr val="tx1"/>
                </a:solidFill>
                <a:cs typeface="B Badr" pitchFamily="2" charset="-78"/>
              </a:rPr>
              <a:t> اينكه مذمّت و بدي بر هر دو كار با هم صورت گرفته است، و اگر ترك كردن راه مؤمنين كار بدي نبود نبايد همراه با مخالفت با رسول الله </a:t>
            </a:r>
            <a:r>
              <a:rPr lang="en-US" sz="1400" dirty="0">
                <a:solidFill>
                  <a:schemeClr val="tx1"/>
                </a:solidFill>
                <a:latin typeface="islam" pitchFamily="2" charset="2"/>
                <a:cs typeface="Traditional Arabic" pitchFamily="2" charset="-78"/>
              </a:rPr>
              <a:t>r</a:t>
            </a:r>
            <a:r>
              <a:rPr lang="fa-IR" sz="1400" dirty="0">
                <a:solidFill>
                  <a:schemeClr val="tx1"/>
                </a:solidFill>
                <a:cs typeface="B Badr" pitchFamily="2" charset="-78"/>
              </a:rPr>
              <a:t> ذكر مي‌شد! آيا نمي‌بيني كه فرموده‌ي الله </a:t>
            </a:r>
            <a:r>
              <a:rPr lang="fa-IR" sz="1400" dirty="0" smtClean="0">
                <a:solidFill>
                  <a:schemeClr val="tx1"/>
                </a:solidFill>
                <a:cs typeface="CTraditional Arabic" pitchFamily="2" charset="-78"/>
              </a:rPr>
              <a:t>ـ </a:t>
            </a:r>
            <a:r>
              <a:rPr lang="fa-IR" sz="1400" dirty="0" smtClean="0">
                <a:solidFill>
                  <a:schemeClr val="tx1"/>
                </a:solidFill>
                <a:cs typeface="B Badr" pitchFamily="2" charset="-78"/>
              </a:rPr>
              <a:t>: </a:t>
            </a:r>
            <a:r>
              <a:rPr lang="en-US" sz="1400" dirty="0" smtClean="0">
                <a:solidFill>
                  <a:schemeClr val="tx1"/>
                </a:solidFill>
                <a:latin typeface="islam" pitchFamily="2" charset="2"/>
                <a:cs typeface="Traditional Arabic" pitchFamily="2" charset="-78"/>
              </a:rPr>
              <a:t>]</a:t>
            </a:r>
            <a:r>
              <a:rPr lang="ar-SA" sz="1400" dirty="0" smtClean="0">
                <a:solidFill>
                  <a:schemeClr val="tx1"/>
                </a:solidFill>
                <a:latin typeface="QCF_P366" pitchFamily="2" charset="2"/>
                <a:cs typeface="QCF_P366" pitchFamily="2" charset="2"/>
              </a:rPr>
              <a:t> </a:t>
            </a:r>
            <a:r>
              <a:rPr lang="ar-SA" sz="1400" dirty="0" err="1" smtClean="0">
                <a:solidFill>
                  <a:schemeClr val="tx1"/>
                </a:solidFill>
                <a:latin typeface="QCF_P366" pitchFamily="2" charset="2"/>
                <a:cs typeface="QCF_P366" pitchFamily="2" charset="2"/>
              </a:rPr>
              <a:t>ﭑ  ﭒ   ﭓ  ﭔ  ﭕ  ﭖ   ﭗ  ﭘ      ﭙ  ﭚ     ﭛ    ﭜ  ﭝ  ﭞ     ﭟ  ﭠ   ﭡ</a:t>
            </a:r>
            <a:r>
              <a:rPr lang="en-US" sz="1400" dirty="0" smtClean="0">
                <a:solidFill>
                  <a:schemeClr val="tx1"/>
                </a:solidFill>
                <a:latin typeface="islam" pitchFamily="2" charset="2"/>
              </a:rPr>
              <a:t>[</a:t>
            </a:r>
            <a:r>
              <a:rPr lang="ar-SA" sz="1400" dirty="0" smtClean="0">
                <a:solidFill>
                  <a:schemeClr val="tx1"/>
                </a:solidFill>
                <a:latin typeface="islam" pitchFamily="2" charset="2"/>
              </a:rPr>
              <a:t> </a:t>
            </a:r>
            <a:r>
              <a:rPr lang="fa-IR" sz="1400" dirty="0" smtClean="0">
                <a:solidFill>
                  <a:schemeClr val="tx1"/>
                </a:solidFill>
                <a:cs typeface="B Badr" pitchFamily="2" charset="-78"/>
              </a:rPr>
              <a:t>(ا</a:t>
            </a:r>
            <a:r>
              <a:rPr lang="ar-SA" sz="1400" dirty="0" smtClean="0">
                <a:solidFill>
                  <a:schemeClr val="tx1"/>
                </a:solidFill>
                <a:cs typeface="B Badr" pitchFamily="2" charset="-78"/>
              </a:rPr>
              <a:t>لفرقان</a:t>
            </a:r>
            <a:r>
              <a:rPr lang="fa-IR" sz="1400" dirty="0" smtClean="0">
                <a:solidFill>
                  <a:schemeClr val="tx1"/>
                </a:solidFill>
                <a:cs typeface="B Badr" pitchFamily="2" charset="-78"/>
              </a:rPr>
              <a:t>: </a:t>
            </a:r>
            <a:r>
              <a:rPr lang="fa-IR" sz="1400" dirty="0">
                <a:solidFill>
                  <a:schemeClr val="tx1"/>
                </a:solidFill>
                <a:cs typeface="B Badr" pitchFamily="2" charset="-78"/>
              </a:rPr>
              <a:t>68) : «</a:t>
            </a:r>
            <a:r>
              <a:rPr lang="fa-IR" sz="1400" b="1" dirty="0">
                <a:solidFill>
                  <a:schemeClr val="tx1"/>
                </a:solidFill>
                <a:cs typeface="Traditional Arabic" pitchFamily="2" charset="-78"/>
              </a:rPr>
              <a:t> </a:t>
            </a:r>
            <a:r>
              <a:rPr lang="fa-IR" sz="1400" dirty="0">
                <a:solidFill>
                  <a:schemeClr val="tx1"/>
                </a:solidFill>
                <a:cs typeface="B Badr" pitchFamily="2" charset="-78"/>
              </a:rPr>
              <a:t>و كساني كه همراه با الله معبود ديگري را به فرياد نمي‌خوانند، و جاني را كه خداوند [خونش را] حرام كرده است جز به حق نمي‌كشند، و زنا نمي كنند »؛ </a:t>
            </a:r>
            <a:r>
              <a:rPr lang="fa-IR" sz="1400" dirty="0" smtClean="0">
                <a:solidFill>
                  <a:schemeClr val="tx1"/>
                </a:solidFill>
                <a:cs typeface="B Badr" pitchFamily="2" charset="-78"/>
              </a:rPr>
              <a:t>دليلي است بر </a:t>
            </a:r>
            <a:r>
              <a:rPr lang="fa-IR" sz="1400" dirty="0">
                <a:solidFill>
                  <a:schemeClr val="tx1"/>
                </a:solidFill>
                <a:cs typeface="B Badr" pitchFamily="2" charset="-78"/>
              </a:rPr>
              <a:t>اين </a:t>
            </a:r>
            <a:r>
              <a:rPr lang="fa-IR" sz="1400" dirty="0" smtClean="0">
                <a:solidFill>
                  <a:schemeClr val="tx1"/>
                </a:solidFill>
                <a:cs typeface="B Badr" pitchFamily="2" charset="-78"/>
              </a:rPr>
              <a:t>كه </a:t>
            </a:r>
            <a:r>
              <a:rPr lang="fa-IR" sz="1400" dirty="0">
                <a:solidFill>
                  <a:schemeClr val="tx1"/>
                </a:solidFill>
                <a:cs typeface="B Badr" pitchFamily="2" charset="-78"/>
              </a:rPr>
              <a:t>هر كدام از اين كارها به تنهايي بد هستند كه انجام دهنده‌ي آن مستحق عقوبت است هرچند كه </a:t>
            </a:r>
            <a:r>
              <a:rPr lang="fa-IR" sz="1400" dirty="0" smtClean="0">
                <a:solidFill>
                  <a:schemeClr val="tx1"/>
                </a:solidFill>
                <a:cs typeface="B Badr" pitchFamily="2" charset="-78"/>
              </a:rPr>
              <a:t>در </a:t>
            </a:r>
            <a:r>
              <a:rPr lang="fa-IR" sz="1400" dirty="0">
                <a:solidFill>
                  <a:schemeClr val="tx1"/>
                </a:solidFill>
                <a:cs typeface="B Badr" pitchFamily="2" charset="-78"/>
              </a:rPr>
              <a:t>اين سخنان با هم جمع شده‌اند!). (ن.ك: العده في اصول الفقه 2/184 و كتاب تبصره ابو اسحاق شيرازي صفحه‌ي 202 و احكام الفصول، امام باجي صفحه‌ي 373 و ابن‌السمعاني در القواطع في أصول الفقه 1/464 و ابن عقيل در الواضح في اصول الفقه 5/111 و سرخسي در اصول 1/307 و رازي در المحصول في علم الأصول 4/36...).</a:t>
            </a:r>
          </a:p>
          <a:p>
            <a:pPr indent="216000" algn="just">
              <a:spcBef>
                <a:spcPts val="600"/>
              </a:spcBef>
              <a:defRPr/>
            </a:pPr>
            <a:r>
              <a:rPr lang="fa-IR" sz="1400" b="1" dirty="0" smtClean="0">
                <a:solidFill>
                  <a:schemeClr val="tx1"/>
                </a:solidFill>
                <a:cs typeface="B Badr" pitchFamily="2" charset="-78"/>
              </a:rPr>
              <a:t>دوم: </a:t>
            </a:r>
            <a:r>
              <a:rPr lang="fa-IR" sz="1400" dirty="0">
                <a:solidFill>
                  <a:schemeClr val="tx1"/>
                </a:solidFill>
                <a:cs typeface="B Badr" pitchFamily="2" charset="-78"/>
              </a:rPr>
              <a:t>در حديث آمده كه: </a:t>
            </a:r>
            <a:r>
              <a:rPr lang="fa-IR" sz="1400" b="1" dirty="0">
                <a:solidFill>
                  <a:schemeClr val="tx1"/>
                </a:solidFill>
                <a:cs typeface="B Badr" pitchFamily="2" charset="-78"/>
              </a:rPr>
              <a:t>(</a:t>
            </a:r>
            <a:r>
              <a:rPr lang="fa-IR" sz="1400" dirty="0">
                <a:solidFill>
                  <a:schemeClr val="tx1"/>
                </a:solidFill>
                <a:cs typeface="B Badr" pitchFamily="2" charset="-78"/>
              </a:rPr>
              <a:t>افرادي از امت من مي‌آيند كه زنا وابريشم وشراب وآهنگ را حلال مي‌كنند ... و در دنباله‌ي آن آمده كه بعضي از كساني كه چنين كاري را انجام مي‌دهند تبديل به خوك و ميمون مي‌شوند .. )؛ اين حديث دلالت بر اين دارد كه آنان زنا را براي خودشان حلال مي‌كنند و مشروب را براي خودشان حلال مي‌كنند و پارچه‌ي ابريشم را براي خودشان حلال مي‌كنند و آهنگ را براي خودشان حلال مي‌كنند!! يعني: حلال كردن به هر كدام از اينها به تنهايي بر مي‌گردد!</a:t>
            </a:r>
          </a:p>
          <a:p>
            <a:pPr indent="216000" algn="just">
              <a:spcBef>
                <a:spcPts val="600"/>
              </a:spcBef>
              <a:defRPr/>
            </a:pPr>
            <a:r>
              <a:rPr lang="fa-IR" sz="1400" b="1" dirty="0" smtClean="0">
                <a:solidFill>
                  <a:schemeClr val="tx1"/>
                </a:solidFill>
                <a:cs typeface="B Badr" pitchFamily="2" charset="-78"/>
              </a:rPr>
              <a:t>سوم: </a:t>
            </a:r>
            <a:r>
              <a:rPr lang="fa-IR" sz="1400" dirty="0">
                <a:solidFill>
                  <a:schemeClr val="tx1"/>
                </a:solidFill>
                <a:cs typeface="B Badr" pitchFamily="2" charset="-78"/>
              </a:rPr>
              <a:t>عقوبتي كه </a:t>
            </a:r>
            <a:r>
              <a:rPr lang="fa-IR" sz="1400" dirty="0" smtClean="0">
                <a:solidFill>
                  <a:schemeClr val="tx1"/>
                </a:solidFill>
                <a:cs typeface="B Badr" pitchFamily="2" charset="-78"/>
              </a:rPr>
              <a:t>براي </a:t>
            </a:r>
            <a:r>
              <a:rPr lang="fa-IR" sz="1400" dirty="0">
                <a:solidFill>
                  <a:schemeClr val="tx1"/>
                </a:solidFill>
                <a:cs typeface="B Badr" pitchFamily="2" charset="-78"/>
              </a:rPr>
              <a:t>چنين كساني گذاشته شده و آن هم تبديل شدن به خوك و </a:t>
            </a:r>
            <a:r>
              <a:rPr lang="fa-IR" sz="1400" dirty="0" smtClean="0">
                <a:solidFill>
                  <a:schemeClr val="tx1"/>
                </a:solidFill>
                <a:cs typeface="B Badr" pitchFamily="2" charset="-78"/>
              </a:rPr>
              <a:t>ميمون؛ </a:t>
            </a:r>
            <a:r>
              <a:rPr lang="fa-IR" sz="1400" dirty="0">
                <a:solidFill>
                  <a:schemeClr val="tx1"/>
                </a:solidFill>
                <a:cs typeface="B Badr" pitchFamily="2" charset="-78"/>
              </a:rPr>
              <a:t>دليل بر اين است كه </a:t>
            </a:r>
            <a:r>
              <a:rPr lang="fa-IR" sz="1400" dirty="0" smtClean="0">
                <a:solidFill>
                  <a:schemeClr val="tx1"/>
                </a:solidFill>
                <a:cs typeface="B Badr" pitchFamily="2" charset="-78"/>
              </a:rPr>
              <a:t>هرگاه شخصي </a:t>
            </a:r>
            <a:r>
              <a:rPr lang="fa-IR" sz="1400" dirty="0">
                <a:solidFill>
                  <a:schemeClr val="tx1"/>
                </a:solidFill>
                <a:cs typeface="B Badr" pitchFamily="2" charset="-78"/>
              </a:rPr>
              <a:t>اين </a:t>
            </a:r>
            <a:r>
              <a:rPr lang="fa-IR" sz="1400" dirty="0" smtClean="0">
                <a:solidFill>
                  <a:schemeClr val="tx1"/>
                </a:solidFill>
                <a:cs typeface="B Badr" pitchFamily="2" charset="-78"/>
              </a:rPr>
              <a:t>كارهاي </a:t>
            </a:r>
            <a:r>
              <a:rPr lang="fa-IR" sz="1400" dirty="0">
                <a:solidFill>
                  <a:schemeClr val="tx1"/>
                </a:solidFill>
                <a:cs typeface="B Badr" pitchFamily="2" charset="-78"/>
              </a:rPr>
              <a:t>حرام را </a:t>
            </a:r>
            <a:r>
              <a:rPr lang="fa-IR" sz="1400" dirty="0" smtClean="0">
                <a:solidFill>
                  <a:schemeClr val="tx1"/>
                </a:solidFill>
                <a:cs typeface="B Badr" pitchFamily="2" charset="-78"/>
              </a:rPr>
              <a:t>با </a:t>
            </a:r>
            <a:r>
              <a:rPr lang="fa-IR" sz="1400" dirty="0">
                <a:solidFill>
                  <a:schemeClr val="tx1"/>
                </a:solidFill>
                <a:cs typeface="B Badr" pitchFamily="2" charset="-78"/>
              </a:rPr>
              <a:t>هم انجام دهد عقوبت وي سخت‌تر و دردناك‌تر است! مثل فرموده‌ي الله </a:t>
            </a:r>
            <a:r>
              <a:rPr lang="fa-IR" sz="1400" dirty="0" smtClean="0">
                <a:solidFill>
                  <a:schemeClr val="tx1"/>
                </a:solidFill>
                <a:cs typeface="CTraditional Arabic" pitchFamily="2" charset="-78"/>
              </a:rPr>
              <a:t>ـ </a:t>
            </a:r>
            <a:r>
              <a:rPr lang="fa-IR" sz="1400" dirty="0" smtClean="0">
                <a:solidFill>
                  <a:schemeClr val="tx1"/>
                </a:solidFill>
                <a:cs typeface="B Badr" pitchFamily="2" charset="-78"/>
              </a:rPr>
              <a:t>: </a:t>
            </a:r>
            <a:r>
              <a:rPr lang="en-US" sz="1400" dirty="0">
                <a:solidFill>
                  <a:schemeClr val="tx1"/>
                </a:solidFill>
                <a:latin typeface="islam" pitchFamily="2" charset="2"/>
                <a:cs typeface="Traditional Arabic" pitchFamily="2" charset="-78"/>
              </a:rPr>
              <a:t>]</a:t>
            </a:r>
            <a:r>
              <a:rPr lang="fa-IR" sz="1400" dirty="0">
                <a:solidFill>
                  <a:schemeClr val="tx1"/>
                </a:solidFill>
                <a:cs typeface="B Badr" pitchFamily="2" charset="-78"/>
              </a:rPr>
              <a:t> </a:t>
            </a:r>
            <a:r>
              <a:rPr lang="ar-SA" sz="1200" dirty="0" err="1" smtClean="0">
                <a:solidFill>
                  <a:schemeClr val="tx1"/>
                </a:solidFill>
                <a:latin typeface="QCF_P366" pitchFamily="2" charset="2"/>
                <a:cs typeface="QCF_P366" pitchFamily="2" charset="2"/>
              </a:rPr>
              <a:t>ﭑ  ﭒ   ﭓ  ﭔ  ﭕ  ﭖ   ﭗ  ﭘ      ﭙ  ﭚ     ﭛ    ﭜ  ﭝ  ﭞ     ﭟ  ﭠ   ﭡﭢ  ﭣ  ﭤ    ﭥ  ﭦ    ﭧ  ﭨ  ﭩ  ﭪ    ﭫ  ﭬ  ﭭ  ﭮ  ﭯ      ﭰ</a:t>
            </a:r>
            <a:r>
              <a:rPr lang="ar-SA" sz="1200" dirty="0" smtClean="0">
                <a:solidFill>
                  <a:schemeClr val="tx1"/>
                </a:solidFill>
                <a:latin typeface="QCF_P366" pitchFamily="2" charset="2"/>
                <a:cs typeface="QCF_P366" pitchFamily="2" charset="2"/>
              </a:rPr>
              <a:t> </a:t>
            </a:r>
            <a:r>
              <a:rPr lang="fa-IR" sz="1200" b="1" dirty="0" smtClean="0">
                <a:solidFill>
                  <a:schemeClr val="tx1"/>
                </a:solidFill>
                <a:latin typeface="QCF_P366" pitchFamily="2" charset="2"/>
                <a:cs typeface="QCF_P366" pitchFamily="2" charset="2"/>
              </a:rPr>
              <a:t> </a:t>
            </a:r>
            <a:r>
              <a:rPr lang="en-US" sz="1400" dirty="0" smtClean="0">
                <a:solidFill>
                  <a:schemeClr val="tx1"/>
                </a:solidFill>
                <a:latin typeface="islam" pitchFamily="2" charset="2"/>
              </a:rPr>
              <a:t>[</a:t>
            </a:r>
            <a:r>
              <a:rPr lang="ar-SA" sz="1400" dirty="0" smtClean="0">
                <a:solidFill>
                  <a:schemeClr val="tx1"/>
                </a:solidFill>
                <a:latin typeface="islam" pitchFamily="2" charset="2"/>
              </a:rPr>
              <a:t> </a:t>
            </a:r>
            <a:r>
              <a:rPr lang="fa-IR" sz="1400" dirty="0" smtClean="0">
                <a:solidFill>
                  <a:schemeClr val="tx1"/>
                </a:solidFill>
                <a:cs typeface="B Badr" pitchFamily="2" charset="-78"/>
              </a:rPr>
              <a:t>(ا</a:t>
            </a:r>
            <a:r>
              <a:rPr lang="ar-SA" sz="1400" dirty="0" smtClean="0">
                <a:solidFill>
                  <a:schemeClr val="tx1"/>
                </a:solidFill>
                <a:cs typeface="B Badr" pitchFamily="2" charset="-78"/>
              </a:rPr>
              <a:t>لفرقان</a:t>
            </a:r>
            <a:r>
              <a:rPr lang="fa-IR" sz="1400" dirty="0" smtClean="0">
                <a:solidFill>
                  <a:schemeClr val="tx1"/>
                </a:solidFill>
                <a:cs typeface="B Badr" pitchFamily="2" charset="-78"/>
              </a:rPr>
              <a:t>: </a:t>
            </a:r>
            <a:r>
              <a:rPr lang="ar-SA" sz="1400" dirty="0" err="1" smtClean="0">
                <a:solidFill>
                  <a:schemeClr val="tx1"/>
                </a:solidFill>
                <a:cs typeface="B Badr" pitchFamily="2" charset="-78"/>
              </a:rPr>
              <a:t>68و69)</a:t>
            </a:r>
            <a:r>
              <a:rPr lang="fa-IR" sz="1400" dirty="0" smtClean="0">
                <a:solidFill>
                  <a:schemeClr val="tx1"/>
                </a:solidFill>
                <a:cs typeface="B Badr" pitchFamily="2" charset="-78"/>
              </a:rPr>
              <a:t> </a:t>
            </a:r>
            <a:r>
              <a:rPr lang="fa-IR" sz="1400" dirty="0">
                <a:solidFill>
                  <a:schemeClr val="tx1"/>
                </a:solidFill>
                <a:cs typeface="B Badr" pitchFamily="2" charset="-78"/>
              </a:rPr>
              <a:t>: «و كساني كه همراه با الله معبود ديگري را به فرياد نمي‌خوانند، و جاني را كه خداوند [خونش را] حرام كرده است جز به حق نمي‌كشند، و زنا نمي كنند و هركس چنين كند كيفر آن را مي‌بيند (68) عذاب او در قيامت دو چندان مي‌گردد و خوار و ذليل جاودانه در عذاب مي‌ماند ».</a:t>
            </a:r>
            <a:endParaRPr lang="en-US" sz="1400" b="1" dirty="0">
              <a:solidFill>
                <a:schemeClr val="tx1"/>
              </a:solidFill>
              <a:cs typeface="B Badr" pitchFamily="2" charset="-78"/>
            </a:endParaRPr>
          </a:p>
        </p:txBody>
      </p:sp>
      <p:sp>
        <p:nvSpPr>
          <p:cNvPr id="4" name="مستطيل 3"/>
          <p:cNvSpPr/>
          <p:nvPr/>
        </p:nvSpPr>
        <p:spPr>
          <a:xfrm>
            <a:off x="6135435" y="8519985"/>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20</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
        <p:nvSpPr>
          <p:cNvPr id="5" name="سهم بشكل U 4"/>
          <p:cNvSpPr/>
          <p:nvPr/>
        </p:nvSpPr>
        <p:spPr>
          <a:xfrm rot="5400000">
            <a:off x="5813597" y="1269471"/>
            <a:ext cx="1238259" cy="307691"/>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مستطيل مستدير الزوايا 5"/>
          <p:cNvSpPr/>
          <p:nvPr/>
        </p:nvSpPr>
        <p:spPr>
          <a:xfrm>
            <a:off x="620688" y="458598"/>
            <a:ext cx="5625743" cy="857256"/>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گفته شده: </a:t>
            </a:r>
            <a:r>
              <a:rPr lang="fa-IR" sz="1400" b="1" dirty="0" smtClean="0">
                <a:solidFill>
                  <a:schemeClr val="tx1"/>
                </a:solidFill>
                <a:cs typeface="B Badr" pitchFamily="2" charset="-78"/>
              </a:rPr>
              <a:t>اين عقوبتي كه بر اين اشخاص فرو فرستاده شده به خاطر حلال دانستن يكي از اصناف مذكور در اين روايت نيست! بلكه اين عقوبت بر انجام دادن تمامي اين كارها با هم است و آن هم به خاطر زياده‌روي در خوش‌گذراني و فساد است!؟ </a:t>
            </a:r>
            <a:endParaRPr lang="en-US" sz="1400" b="1" dirty="0"/>
          </a:p>
        </p:txBody>
      </p:sp>
      <p:sp>
        <p:nvSpPr>
          <p:cNvPr id="7" name="مستطيل 6"/>
          <p:cNvSpPr/>
          <p:nvPr/>
        </p:nvSpPr>
        <p:spPr>
          <a:xfrm>
            <a:off x="6204488" y="981368"/>
            <a:ext cx="312932"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3</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ذو زوايا قطرية مستديرة 2"/>
          <p:cNvSpPr/>
          <p:nvPr/>
        </p:nvSpPr>
        <p:spPr>
          <a:xfrm>
            <a:off x="578535" y="1032897"/>
            <a:ext cx="5625703" cy="1619248"/>
          </a:xfrm>
          <a:prstGeom prst="round2DiagRect">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indent="216000" algn="just">
              <a:defRPr/>
            </a:pPr>
            <a:r>
              <a:rPr lang="fa-IR" sz="1400" b="1" dirty="0" smtClean="0">
                <a:solidFill>
                  <a:schemeClr val="tx1"/>
                </a:solidFill>
                <a:cs typeface="B Badr" pitchFamily="2" charset="-78"/>
              </a:rPr>
              <a:t>پاسخ</a:t>
            </a:r>
            <a:r>
              <a:rPr lang="fa-IR" sz="1400" b="1" dirty="0">
                <a:solidFill>
                  <a:schemeClr val="tx1"/>
                </a:solidFill>
                <a:cs typeface="B Badr" pitchFamily="2" charset="-78"/>
              </a:rPr>
              <a:t>: </a:t>
            </a:r>
            <a:r>
              <a:rPr lang="fa-IR" sz="1400" dirty="0">
                <a:solidFill>
                  <a:schemeClr val="tx1"/>
                </a:solidFill>
                <a:cs typeface="B Badr" pitchFamily="2" charset="-78"/>
              </a:rPr>
              <a:t>آري! در اين حديث خبري از آنچه در آينده رخ مي‌دهد ياد شده است و آن هم حلال كردن بعضي از محرمات و تبديل شدن عده‌اي به خوك و ميمون! ولي هر كدام از اينها حكم مستقلي دارند و عقوبت تبديل شدن به خوك و ميمون بر مجموعه‌ي </a:t>
            </a:r>
            <a:r>
              <a:rPr lang="fa-IR" sz="1400" dirty="0" smtClean="0">
                <a:solidFill>
                  <a:schemeClr val="tx1"/>
                </a:solidFill>
                <a:cs typeface="B Badr" pitchFamily="2" charset="-78"/>
              </a:rPr>
              <a:t>اين كارهاست</a:t>
            </a:r>
            <a:r>
              <a:rPr lang="fa-IR" sz="1400" b="1" dirty="0" smtClean="0">
                <a:solidFill>
                  <a:schemeClr val="tx1"/>
                </a:solidFill>
                <a:cs typeface="B Badr" pitchFamily="2" charset="-78"/>
              </a:rPr>
              <a:t> </a:t>
            </a:r>
            <a:r>
              <a:rPr lang="fa-IR" sz="1400" dirty="0">
                <a:solidFill>
                  <a:schemeClr val="tx1"/>
                </a:solidFill>
                <a:cs typeface="B Badr" pitchFamily="2" charset="-78"/>
              </a:rPr>
              <a:t>پس حلال دانستن حرام يك طرف قضيه و عقوبت بر چنين كاري طرف ديگر قضيه است و </a:t>
            </a:r>
            <a:r>
              <a:rPr lang="fa-IR" sz="1400" dirty="0" smtClean="0">
                <a:solidFill>
                  <a:schemeClr val="tx1"/>
                </a:solidFill>
                <a:cs typeface="B Badr" pitchFamily="2" charset="-78"/>
              </a:rPr>
              <a:t>اينگونه </a:t>
            </a:r>
            <a:r>
              <a:rPr lang="fa-IR" sz="1400" dirty="0">
                <a:solidFill>
                  <a:schemeClr val="tx1"/>
                </a:solidFill>
                <a:cs typeface="B Badr" pitchFamily="2" charset="-78"/>
              </a:rPr>
              <a:t>برداشت‌ها كه از جهت خبر آمده در قرآن زياد است مثل خبر از عقوبتي كه بر قوم لوط عليه السلام فرستاده </a:t>
            </a:r>
            <a:r>
              <a:rPr lang="fa-IR" sz="1400" dirty="0" smtClean="0">
                <a:solidFill>
                  <a:schemeClr val="tx1"/>
                </a:solidFill>
                <a:cs typeface="B Badr" pitchFamily="2" charset="-78"/>
              </a:rPr>
              <a:t>شد </a:t>
            </a:r>
            <a:r>
              <a:rPr lang="fa-IR" sz="1400" dirty="0">
                <a:solidFill>
                  <a:schemeClr val="tx1"/>
                </a:solidFill>
                <a:cs typeface="B Badr" pitchFamily="2" charset="-78"/>
              </a:rPr>
              <a:t>كه با آن </a:t>
            </a:r>
            <a:r>
              <a:rPr lang="fa-IR" sz="1400" dirty="0" smtClean="0">
                <a:solidFill>
                  <a:schemeClr val="tx1"/>
                </a:solidFill>
                <a:cs typeface="B Badr" pitchFamily="2" charset="-78"/>
              </a:rPr>
              <a:t>عملشان </a:t>
            </a:r>
            <a:r>
              <a:rPr lang="fa-IR" sz="1400" dirty="0">
                <a:solidFill>
                  <a:schemeClr val="tx1"/>
                </a:solidFill>
                <a:cs typeface="B Badr" pitchFamily="2" charset="-78"/>
              </a:rPr>
              <a:t>مستحق عقوبت شدند و اين خبر </a:t>
            </a:r>
            <a:r>
              <a:rPr lang="fa-IR" sz="1400" dirty="0" smtClean="0">
                <a:solidFill>
                  <a:schemeClr val="tx1"/>
                </a:solidFill>
                <a:cs typeface="B Badr" pitchFamily="2" charset="-78"/>
              </a:rPr>
              <a:t>براي </a:t>
            </a:r>
            <a:r>
              <a:rPr lang="fa-IR" sz="1400" dirty="0">
                <a:solidFill>
                  <a:schemeClr val="tx1"/>
                </a:solidFill>
                <a:cs typeface="B Badr" pitchFamily="2" charset="-78"/>
              </a:rPr>
              <a:t>بيان حرام بودن كار آنان كفايت مي‌كند، زيرا ممكن نيست كه به علّت كار حلالي عقوبت ببينند!؟</a:t>
            </a:r>
            <a:endParaRPr lang="en-US" sz="1400" dirty="0">
              <a:solidFill>
                <a:schemeClr val="tx1"/>
              </a:solidFill>
              <a:cs typeface="B Badr" pitchFamily="2" charset="-78"/>
            </a:endParaRPr>
          </a:p>
        </p:txBody>
      </p:sp>
      <p:sp>
        <p:nvSpPr>
          <p:cNvPr id="6" name="مستطيل ذو زوايا قطرية مستديرة 5"/>
          <p:cNvSpPr/>
          <p:nvPr/>
        </p:nvSpPr>
        <p:spPr>
          <a:xfrm>
            <a:off x="599223" y="3524250"/>
            <a:ext cx="5625704" cy="1313881"/>
          </a:xfrm>
          <a:prstGeom prst="round2DiagRect">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indent="216000" algn="just">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dirty="0">
                <a:solidFill>
                  <a:schemeClr val="tx1"/>
                </a:solidFill>
                <a:cs typeface="B Badr" pitchFamily="2" charset="-78"/>
              </a:rPr>
              <a:t>امام ابن‌حجر عسقلاني در فتح الباري 10/55 </a:t>
            </a:r>
            <a:r>
              <a:rPr lang="fa-IR" sz="1400" dirty="0" smtClean="0">
                <a:solidFill>
                  <a:schemeClr val="tx1"/>
                </a:solidFill>
                <a:cs typeface="B Badr" pitchFamily="2" charset="-78"/>
              </a:rPr>
              <a:t>گفته‌ي </a:t>
            </a:r>
            <a:r>
              <a:rPr lang="fa-IR" sz="1400" dirty="0">
                <a:solidFill>
                  <a:schemeClr val="tx1"/>
                </a:solidFill>
                <a:cs typeface="B Badr" pitchFamily="2" charset="-78"/>
              </a:rPr>
              <a:t>ابن‌العربي را كامل چنين نقل مي‌كند كه علامه ابن العربي </a:t>
            </a:r>
            <a:r>
              <a:rPr lang="fa-IR" sz="1400" dirty="0" smtClean="0">
                <a:solidFill>
                  <a:schemeClr val="tx1"/>
                </a:solidFill>
                <a:cs typeface="B Badr" pitchFamily="2" charset="-78"/>
              </a:rPr>
              <a:t>مي‌گويد</a:t>
            </a:r>
            <a:r>
              <a:rPr lang="fa-IR" sz="1400" dirty="0">
                <a:solidFill>
                  <a:schemeClr val="tx1"/>
                </a:solidFill>
                <a:cs typeface="B Badr" pitchFamily="2" charset="-78"/>
              </a:rPr>
              <a:t>: (احتمال دارد معناي آن چنين باشد كه آنان اعتقاد دارند كه آن كار حلال است و احتمال دارد كه اين گفته در حكم مجازي بر زياده‌روي آنان باشد؛ يعني: </a:t>
            </a:r>
            <a:r>
              <a:rPr lang="fa-IR" sz="1400" b="1" dirty="0">
                <a:solidFill>
                  <a:schemeClr val="tx1"/>
                </a:solidFill>
                <a:cs typeface="B Badr" pitchFamily="2" charset="-78"/>
              </a:rPr>
              <a:t>آنان در نوشيدن مشروب زياده‌روي مي‌كنند همان‌طور كه در كار حلالي زياده‌روي مي‌شود</a:t>
            </a:r>
            <a:r>
              <a:rPr lang="fa-IR" sz="1400" dirty="0">
                <a:solidFill>
                  <a:schemeClr val="tx1"/>
                </a:solidFill>
                <a:cs typeface="B Badr" pitchFamily="2" charset="-78"/>
              </a:rPr>
              <a:t>...). پس مقصود علامه ابن‌العربي در حكم مجازي اين است كه آنها علاوه بر حلال دانستن آن </a:t>
            </a:r>
            <a:r>
              <a:rPr lang="fa-IR" sz="1400" dirty="0" smtClean="0">
                <a:solidFill>
                  <a:schemeClr val="tx1"/>
                </a:solidFill>
                <a:cs typeface="B Badr" pitchFamily="2" charset="-78"/>
              </a:rPr>
              <a:t>كار، </a:t>
            </a:r>
            <a:r>
              <a:rPr lang="fa-IR" sz="1400" dirty="0">
                <a:solidFill>
                  <a:schemeClr val="tx1"/>
                </a:solidFill>
                <a:cs typeface="B Badr" pitchFamily="2" charset="-78"/>
              </a:rPr>
              <a:t>بدون هيچ </a:t>
            </a:r>
            <a:r>
              <a:rPr lang="fa-IR" sz="1400" dirty="0" smtClean="0">
                <a:solidFill>
                  <a:schemeClr val="tx1"/>
                </a:solidFill>
                <a:cs typeface="B Badr" pitchFamily="2" charset="-78"/>
              </a:rPr>
              <a:t>ترس و مبالاتي </a:t>
            </a:r>
            <a:r>
              <a:rPr lang="fa-IR" sz="1400" dirty="0">
                <a:solidFill>
                  <a:schemeClr val="tx1"/>
                </a:solidFill>
                <a:cs typeface="B Badr" pitchFamily="2" charset="-78"/>
              </a:rPr>
              <a:t>اين </a:t>
            </a:r>
            <a:r>
              <a:rPr lang="fa-IR" sz="1400" dirty="0" smtClean="0">
                <a:solidFill>
                  <a:schemeClr val="tx1"/>
                </a:solidFill>
                <a:cs typeface="B Badr" pitchFamily="2" charset="-78"/>
              </a:rPr>
              <a:t>كار را </a:t>
            </a:r>
            <a:r>
              <a:rPr lang="fa-IR" sz="1400" dirty="0">
                <a:solidFill>
                  <a:schemeClr val="tx1"/>
                </a:solidFill>
                <a:cs typeface="B Badr" pitchFamily="2" charset="-78"/>
              </a:rPr>
              <a:t>انجام مي‌دهند!</a:t>
            </a:r>
            <a:endParaRPr lang="en-US" sz="1400" dirty="0">
              <a:solidFill>
                <a:schemeClr val="tx1"/>
              </a:solidFill>
              <a:cs typeface="B Badr" pitchFamily="2" charset="-78"/>
            </a:endParaRPr>
          </a:p>
        </p:txBody>
      </p:sp>
      <p:sp>
        <p:nvSpPr>
          <p:cNvPr id="7" name="مستطيل ذو زوايا قطرية مستديرة 6"/>
          <p:cNvSpPr/>
          <p:nvPr/>
        </p:nvSpPr>
        <p:spPr>
          <a:xfrm>
            <a:off x="607219" y="5562600"/>
            <a:ext cx="5625704" cy="3105149"/>
          </a:xfrm>
          <a:prstGeom prst="round2DiagRect">
            <a:avLst>
              <a:gd name="adj1" fmla="val 12392"/>
              <a:gd name="adj2" fmla="val 0"/>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indent="216000" algn="just">
              <a:spcBef>
                <a:spcPts val="600"/>
              </a:spcBef>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dirty="0">
                <a:solidFill>
                  <a:schemeClr val="tx1"/>
                </a:solidFill>
                <a:cs typeface="B Badr" pitchFamily="2" charset="-78"/>
              </a:rPr>
              <a:t>در لغت عربي بين لفظ عزف و عازف و معازف </a:t>
            </a:r>
            <a:r>
              <a:rPr lang="fa-IR" sz="1400" dirty="0" smtClean="0">
                <a:solidFill>
                  <a:schemeClr val="tx1"/>
                </a:solidFill>
                <a:cs typeface="B Badr" pitchFamily="2" charset="-78"/>
              </a:rPr>
              <a:t>فرق‌هايي </a:t>
            </a:r>
            <a:r>
              <a:rPr lang="fa-IR" sz="1400" dirty="0">
                <a:solidFill>
                  <a:schemeClr val="tx1"/>
                </a:solidFill>
                <a:cs typeface="B Badr" pitchFamily="2" charset="-78"/>
              </a:rPr>
              <a:t>وجود دارد! كه از اين قرارند: </a:t>
            </a:r>
            <a:r>
              <a:rPr lang="fa-IR" sz="1400" b="1" dirty="0" smtClean="0">
                <a:solidFill>
                  <a:schemeClr val="tx1"/>
                </a:solidFill>
                <a:cs typeface="B Badr" pitchFamily="2" charset="-78"/>
              </a:rPr>
              <a:t>اول:</a:t>
            </a:r>
            <a:r>
              <a:rPr lang="fa-IR" sz="1400" dirty="0" smtClean="0">
                <a:solidFill>
                  <a:schemeClr val="tx1"/>
                </a:solidFill>
                <a:cs typeface="B Badr" pitchFamily="2" charset="-78"/>
              </a:rPr>
              <a:t> </a:t>
            </a:r>
            <a:r>
              <a:rPr lang="fa-IR" sz="1400" dirty="0">
                <a:solidFill>
                  <a:schemeClr val="tx1"/>
                </a:solidFill>
                <a:cs typeface="B Badr" pitchFamily="2" charset="-78"/>
              </a:rPr>
              <a:t>كلمه‌ي </a:t>
            </a:r>
            <a:r>
              <a:rPr lang="fa-IR" sz="1400" b="1" dirty="0">
                <a:solidFill>
                  <a:schemeClr val="tx1"/>
                </a:solidFill>
                <a:cs typeface="B Badr" pitchFamily="2" charset="-78"/>
              </a:rPr>
              <a:t>عزف</a:t>
            </a:r>
            <a:r>
              <a:rPr lang="fa-IR" sz="1400" dirty="0">
                <a:solidFill>
                  <a:schemeClr val="tx1"/>
                </a:solidFill>
                <a:cs typeface="B Badr" pitchFamily="2" charset="-78"/>
              </a:rPr>
              <a:t> سه معنا دارد: 1- بازي با ادوات موسيقي و آهنگ 2- ادواتي كه با آن آهنگ به عمل مي‌آيد 3-صداي آهنگ و صداي باد و </a:t>
            </a:r>
            <a:r>
              <a:rPr lang="fa-IR" sz="1400" dirty="0" smtClean="0">
                <a:solidFill>
                  <a:schemeClr val="tx1"/>
                </a:solidFill>
                <a:cs typeface="B Badr" pitchFamily="2" charset="-78"/>
              </a:rPr>
              <a:t>... </a:t>
            </a:r>
            <a:r>
              <a:rPr lang="fa-IR" sz="1400" dirty="0">
                <a:solidFill>
                  <a:schemeClr val="tx1"/>
                </a:solidFill>
                <a:cs typeface="B Badr" pitchFamily="2" charset="-78"/>
              </a:rPr>
              <a:t>(ن.ك: لسان العرب 9/244 و العين، فراهيدي 1/360 و قاموس محيط، فيروزآبادي ص 1084).</a:t>
            </a:r>
          </a:p>
          <a:p>
            <a:pPr indent="216000" algn="just">
              <a:spcBef>
                <a:spcPts val="600"/>
              </a:spcBef>
              <a:defRPr/>
            </a:pPr>
            <a:r>
              <a:rPr lang="fa-IR" sz="1400" b="1" dirty="0" smtClean="0">
                <a:solidFill>
                  <a:schemeClr val="tx1"/>
                </a:solidFill>
                <a:cs typeface="B Badr" pitchFamily="2" charset="-78"/>
              </a:rPr>
              <a:t>دوم: </a:t>
            </a:r>
            <a:r>
              <a:rPr lang="fa-IR" sz="1400" dirty="0">
                <a:solidFill>
                  <a:schemeClr val="tx1"/>
                </a:solidFill>
                <a:cs typeface="B Badr" pitchFamily="2" charset="-78"/>
              </a:rPr>
              <a:t>كلمه‌ي </a:t>
            </a:r>
            <a:r>
              <a:rPr lang="fa-IR" sz="1400" b="1" dirty="0">
                <a:solidFill>
                  <a:schemeClr val="tx1"/>
                </a:solidFill>
                <a:cs typeface="B Badr" pitchFamily="2" charset="-78"/>
              </a:rPr>
              <a:t>عازف</a:t>
            </a:r>
            <a:r>
              <a:rPr lang="fa-IR" sz="1400" dirty="0">
                <a:solidFill>
                  <a:schemeClr val="tx1"/>
                </a:solidFill>
                <a:cs typeface="B Badr" pitchFamily="2" charset="-78"/>
              </a:rPr>
              <a:t> دو معنا دارد:‌ 1- خواننده يا آوازخوان! 2- كسي كه با ادوات موسيقي آهنگ مي‌زند! (ن.ك: الصحاح، جوهري ص 467 و لسان العرب 9/244 و قاموس محيط، فيروزآبادي ص 1084).</a:t>
            </a:r>
          </a:p>
          <a:p>
            <a:pPr indent="216000" algn="just">
              <a:spcBef>
                <a:spcPts val="600"/>
              </a:spcBef>
              <a:defRPr/>
            </a:pPr>
            <a:r>
              <a:rPr lang="fa-IR" sz="1400" b="1" dirty="0" smtClean="0">
                <a:solidFill>
                  <a:schemeClr val="tx1"/>
                </a:solidFill>
                <a:cs typeface="B Badr" pitchFamily="2" charset="-78"/>
              </a:rPr>
              <a:t>سوم: </a:t>
            </a:r>
            <a:r>
              <a:rPr lang="fa-IR" sz="1400" dirty="0">
                <a:solidFill>
                  <a:schemeClr val="tx1"/>
                </a:solidFill>
                <a:cs typeface="B Badr" pitchFamily="2" charset="-78"/>
              </a:rPr>
              <a:t>كلمه‌ي </a:t>
            </a:r>
            <a:r>
              <a:rPr lang="fa-IR" sz="1400" b="1" dirty="0">
                <a:solidFill>
                  <a:schemeClr val="tx1"/>
                </a:solidFill>
                <a:cs typeface="B Badr" pitchFamily="2" charset="-78"/>
              </a:rPr>
              <a:t>معازف</a:t>
            </a:r>
            <a:r>
              <a:rPr lang="fa-IR" sz="1400" dirty="0">
                <a:solidFill>
                  <a:schemeClr val="tx1"/>
                </a:solidFill>
                <a:cs typeface="B Badr" pitchFamily="2" charset="-78"/>
              </a:rPr>
              <a:t> </a:t>
            </a:r>
            <a:r>
              <a:rPr lang="fa-IR" sz="1400" dirty="0" smtClean="0">
                <a:solidFill>
                  <a:schemeClr val="tx1"/>
                </a:solidFill>
                <a:cs typeface="B Badr" pitchFamily="2" charset="-78"/>
              </a:rPr>
              <a:t>فقط </a:t>
            </a:r>
            <a:r>
              <a:rPr lang="fa-IR" sz="1400" dirty="0">
                <a:solidFill>
                  <a:schemeClr val="tx1"/>
                </a:solidFill>
                <a:cs typeface="B Badr" pitchFamily="2" charset="-78"/>
              </a:rPr>
              <a:t>يك معنا دارد و آن هم ادوات آهنگ و موسيقي مثل عود وطبل و دف و تار ... و اين مسأله بين علماي لغت اتفاق است. (ن.ك: لسان العرب 9/244 و العين، فراهيدي 1/360 و قاموس محيط، فيروزآبادي ص 1084 و الصحاح، جوهري ص 467 و النهايه في غريب الحديث، ابن‌الأثير 3/457 و محيط، ابن عباد 1/68 و مخصص، ابن سيده 7/490 و المصباح المنير، فيومي 2/407 و المغرب في ترتيب المعرب، مطرزي2/60 وتهذيب اللغه، ازهري1/199ومجمع البحرين، طريحي 3/228 و تاج العروس، زبيدي ص6022).</a:t>
            </a:r>
            <a:endParaRPr lang="en-US" sz="1400" dirty="0">
              <a:solidFill>
                <a:schemeClr val="tx1"/>
              </a:solidFill>
              <a:cs typeface="B Badr" pitchFamily="2" charset="-78"/>
            </a:endParaRPr>
          </a:p>
        </p:txBody>
      </p:sp>
      <p:sp>
        <p:nvSpPr>
          <p:cNvPr id="5" name="مستطيل 4"/>
          <p:cNvSpPr/>
          <p:nvPr/>
        </p:nvSpPr>
        <p:spPr>
          <a:xfrm>
            <a:off x="-87675" y="8550186"/>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9" name="سهم بشكل U 8"/>
          <p:cNvSpPr/>
          <p:nvPr/>
        </p:nvSpPr>
        <p:spPr>
          <a:xfrm rot="16200000" flipH="1">
            <a:off x="-218284" y="1083668"/>
            <a:ext cx="1238259" cy="307691"/>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555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مستطيل مستدير الزوايا 9"/>
          <p:cNvSpPr/>
          <p:nvPr/>
        </p:nvSpPr>
        <p:spPr>
          <a:xfrm>
            <a:off x="574174" y="411402"/>
            <a:ext cx="5625743" cy="528202"/>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گفته شده: </a:t>
            </a:r>
            <a:r>
              <a:rPr lang="fa-IR" sz="1400" b="1" dirty="0" smtClean="0">
                <a:solidFill>
                  <a:schemeClr val="tx1"/>
                </a:solidFill>
                <a:cs typeface="B Badr" pitchFamily="2" charset="-78"/>
              </a:rPr>
              <a:t>اين حديث خبري است از آنچه در امت محمد </a:t>
            </a:r>
            <a:r>
              <a:rPr lang="en-US" sz="1400" dirty="0" smtClean="0">
                <a:solidFill>
                  <a:schemeClr val="tx1"/>
                </a:solidFill>
                <a:latin typeface="islam" pitchFamily="2" charset="2"/>
                <a:cs typeface="B Badr" pitchFamily="2" charset="-78"/>
              </a:rPr>
              <a:t>r</a:t>
            </a:r>
            <a:r>
              <a:rPr lang="fa-IR" sz="1400" b="1" dirty="0" smtClean="0">
                <a:solidFill>
                  <a:schemeClr val="tx1"/>
                </a:solidFill>
                <a:cs typeface="B Badr" pitchFamily="2" charset="-78"/>
              </a:rPr>
              <a:t> واقع مي‌شود و از اين خبري كه از آينده است نمي‌توان حكمي را استنباط كرد!؟</a:t>
            </a:r>
            <a:endParaRPr lang="en-US" sz="1400" b="1" dirty="0"/>
          </a:p>
        </p:txBody>
      </p:sp>
      <p:sp>
        <p:nvSpPr>
          <p:cNvPr id="11" name="مستطيل 10"/>
          <p:cNvSpPr/>
          <p:nvPr/>
        </p:nvSpPr>
        <p:spPr>
          <a:xfrm>
            <a:off x="320935" y="763511"/>
            <a:ext cx="312932"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4</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
        <p:nvSpPr>
          <p:cNvPr id="12" name="سهم بشكل U 11"/>
          <p:cNvSpPr/>
          <p:nvPr/>
        </p:nvSpPr>
        <p:spPr>
          <a:xfrm rot="16200000" flipH="1">
            <a:off x="-191574" y="3503681"/>
            <a:ext cx="1238259" cy="307691"/>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38500" dist="508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مستطيل مستدير الزوايا 12"/>
          <p:cNvSpPr/>
          <p:nvPr/>
        </p:nvSpPr>
        <p:spPr>
          <a:xfrm>
            <a:off x="610420" y="2761665"/>
            <a:ext cx="5625743" cy="666755"/>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گفته شده:</a:t>
            </a:r>
            <a:r>
              <a:rPr lang="fa-IR" sz="1400" b="1" dirty="0" smtClean="0">
                <a:solidFill>
                  <a:schemeClr val="tx1"/>
                </a:solidFill>
                <a:cs typeface="B Badr" pitchFamily="2" charset="-78"/>
              </a:rPr>
              <a:t> با توجه به كلام علامه ابن‌العربي رحمه الله: كلمه‌ي يستحلون دو معنا دارد: اول: اعتقاد به حلال بودن آن كار؛ و دوم: زياده‌روي در انجام دادن يك كار؛ زيرا حلال دانستن يك چيز حرام مانند زنا، كفر است!</a:t>
            </a:r>
            <a:endParaRPr lang="en-US" sz="1400" b="1" dirty="0"/>
          </a:p>
        </p:txBody>
      </p:sp>
      <p:sp>
        <p:nvSpPr>
          <p:cNvPr id="14" name="مستطيل 13"/>
          <p:cNvSpPr/>
          <p:nvPr/>
        </p:nvSpPr>
        <p:spPr>
          <a:xfrm>
            <a:off x="347503" y="3138122"/>
            <a:ext cx="312932"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5</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
        <p:nvSpPr>
          <p:cNvPr id="15" name="سهم بشكل U 14"/>
          <p:cNvSpPr/>
          <p:nvPr/>
        </p:nvSpPr>
        <p:spPr>
          <a:xfrm rot="16200000" flipH="1">
            <a:off x="-211460" y="5610009"/>
            <a:ext cx="1238259" cy="307691"/>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38500" dist="508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مستطيل مستدير الزوايا 15"/>
          <p:cNvSpPr/>
          <p:nvPr/>
        </p:nvSpPr>
        <p:spPr>
          <a:xfrm>
            <a:off x="592772" y="4931733"/>
            <a:ext cx="5625743" cy="535617"/>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B Badr" pitchFamily="2" charset="-78"/>
              </a:rPr>
              <a:t>گفته‌اند:</a:t>
            </a:r>
            <a:r>
              <a:rPr lang="fa-IR" sz="1400" dirty="0" smtClean="0">
                <a:solidFill>
                  <a:schemeClr val="tx1"/>
                </a:solidFill>
                <a:cs typeface="B Badr" pitchFamily="2" charset="-78"/>
              </a:rPr>
              <a:t> در معناي معازف اختلاف است و </a:t>
            </a:r>
            <a:r>
              <a:rPr lang="fa-IR" sz="1400" b="1" dirty="0" smtClean="0">
                <a:solidFill>
                  <a:schemeClr val="tx1"/>
                </a:solidFill>
                <a:cs typeface="B Badr" pitchFamily="2" charset="-78"/>
              </a:rPr>
              <a:t>در كتاب‌هاي لغت به معناي ادوات موسيقي و آهنگ و نيز بازي و بازي‌كننده و خواننده هم مي‌آيد!!؟</a:t>
            </a:r>
            <a:endParaRPr lang="en-US" sz="1400" b="1" dirty="0"/>
          </a:p>
        </p:txBody>
      </p:sp>
      <p:sp>
        <p:nvSpPr>
          <p:cNvPr id="17" name="مستطيل 16"/>
          <p:cNvSpPr/>
          <p:nvPr/>
        </p:nvSpPr>
        <p:spPr>
          <a:xfrm>
            <a:off x="328515" y="5300099"/>
            <a:ext cx="312932"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6</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ذو زوايا قطرية مستديرة 2"/>
          <p:cNvSpPr/>
          <p:nvPr/>
        </p:nvSpPr>
        <p:spPr>
          <a:xfrm>
            <a:off x="536309" y="3397785"/>
            <a:ext cx="5625704" cy="1054107"/>
          </a:xfrm>
          <a:prstGeom prst="round2DiagRect">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indent="216000" algn="just">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dirty="0">
                <a:solidFill>
                  <a:schemeClr val="tx1"/>
                </a:solidFill>
                <a:cs typeface="B Badr" pitchFamily="2" charset="-78"/>
              </a:rPr>
              <a:t>نقل اين واقعه از طرف رسول الله </a:t>
            </a:r>
            <a:r>
              <a:rPr lang="en-US" sz="1400" dirty="0">
                <a:solidFill>
                  <a:schemeClr val="tx1"/>
                </a:solidFill>
                <a:latin typeface="islam" pitchFamily="2" charset="2"/>
                <a:cs typeface="B Badr" pitchFamily="2" charset="-78"/>
              </a:rPr>
              <a:t>r</a:t>
            </a:r>
            <a:r>
              <a:rPr lang="fa-IR" sz="1400" dirty="0">
                <a:latin typeface="islam" pitchFamily="2" charset="2"/>
                <a:cs typeface="B Badr" pitchFamily="2" charset="-78"/>
              </a:rPr>
              <a:t> </a:t>
            </a:r>
            <a:r>
              <a:rPr lang="fa-IR" sz="1400" dirty="0">
                <a:solidFill>
                  <a:schemeClr val="tx1"/>
                </a:solidFill>
                <a:latin typeface="islam" pitchFamily="2" charset="2"/>
                <a:cs typeface="B Badr" pitchFamily="2" charset="-78"/>
              </a:rPr>
              <a:t>از آنچه است كه در زمان جاهليت انجام گرفته نه در زمان خودش!! و اين روايت به طور كامل با ذكر اينكه يازده زن </a:t>
            </a:r>
            <a:r>
              <a:rPr lang="fa-IR" sz="1400" b="1" dirty="0">
                <a:solidFill>
                  <a:schemeClr val="tx1"/>
                </a:solidFill>
                <a:latin typeface="islam" pitchFamily="2" charset="2"/>
                <a:cs typeface="B Badr" pitchFamily="2" charset="-78"/>
              </a:rPr>
              <a:t>در زمان جاهليت جمع شدند </a:t>
            </a:r>
            <a:r>
              <a:rPr lang="fa-IR" sz="1400" dirty="0">
                <a:solidFill>
                  <a:schemeClr val="tx1"/>
                </a:solidFill>
                <a:latin typeface="islam" pitchFamily="2" charset="2"/>
                <a:cs typeface="B Badr" pitchFamily="2" charset="-78"/>
              </a:rPr>
              <a:t>نزد امام طبراني در معجم كبير حديث شماره‌ي 18830و امام نسائي در سنن كبري 9/131 با اسناد صحيحي آمده است، پس استدلال به اين روايت كاملا نادرست است!؟</a:t>
            </a:r>
            <a:endParaRPr lang="en-US" sz="1400" b="1" dirty="0">
              <a:solidFill>
                <a:schemeClr val="tx1"/>
              </a:solidFill>
              <a:cs typeface="B Badr" pitchFamily="2" charset="-78"/>
            </a:endParaRPr>
          </a:p>
        </p:txBody>
      </p:sp>
      <p:sp>
        <p:nvSpPr>
          <p:cNvPr id="4" name="مستطيل ذو زوايا قطرية مستديرة 3"/>
          <p:cNvSpPr/>
          <p:nvPr/>
        </p:nvSpPr>
        <p:spPr>
          <a:xfrm>
            <a:off x="557094" y="409412"/>
            <a:ext cx="5625704" cy="1590838"/>
          </a:xfrm>
          <a:prstGeom prst="round2DiagRect">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indent="216000" algn="just">
              <a:spcBef>
                <a:spcPts val="600"/>
              </a:spcBef>
              <a:defRPr/>
            </a:pPr>
            <a:r>
              <a:rPr lang="fa-IR" sz="1400" b="1" dirty="0">
                <a:solidFill>
                  <a:schemeClr val="tx1"/>
                </a:solidFill>
                <a:cs typeface="B Badr" pitchFamily="2" charset="-78"/>
              </a:rPr>
              <a:t>خلاصه</a:t>
            </a:r>
            <a:r>
              <a:rPr lang="fa-IR" sz="1400" dirty="0">
                <a:solidFill>
                  <a:schemeClr val="tx1"/>
                </a:solidFill>
                <a:cs typeface="B Badr" pitchFamily="2" charset="-78"/>
              </a:rPr>
              <a:t>: اينكه اگر لفظ </a:t>
            </a:r>
            <a:r>
              <a:rPr lang="fa-IR" sz="1400" dirty="0" smtClean="0">
                <a:solidFill>
                  <a:schemeClr val="tx1"/>
                </a:solidFill>
                <a:cs typeface="B Badr" pitchFamily="2" charset="-78"/>
              </a:rPr>
              <a:t>(عزف) </a:t>
            </a:r>
            <a:r>
              <a:rPr lang="fa-IR" sz="1400" dirty="0">
                <a:solidFill>
                  <a:schemeClr val="tx1"/>
                </a:solidFill>
                <a:cs typeface="B Badr" pitchFamily="2" charset="-78"/>
              </a:rPr>
              <a:t>به </a:t>
            </a:r>
            <a:r>
              <a:rPr lang="fa-IR" sz="1400" dirty="0" smtClean="0">
                <a:solidFill>
                  <a:schemeClr val="tx1"/>
                </a:solidFill>
                <a:cs typeface="B Badr" pitchFamily="2" charset="-78"/>
              </a:rPr>
              <a:t>صورت </a:t>
            </a:r>
            <a:r>
              <a:rPr lang="fa-IR" sz="1400" dirty="0">
                <a:solidFill>
                  <a:schemeClr val="tx1"/>
                </a:solidFill>
                <a:cs typeface="B Badr" pitchFamily="2" charset="-78"/>
              </a:rPr>
              <a:t>جمع با لفظ </a:t>
            </a:r>
            <a:r>
              <a:rPr lang="fa-IR" sz="1400" dirty="0" smtClean="0">
                <a:solidFill>
                  <a:schemeClr val="tx1"/>
                </a:solidFill>
                <a:cs typeface="B Badr" pitchFamily="2" charset="-78"/>
              </a:rPr>
              <a:t>(معازف) </a:t>
            </a:r>
            <a:r>
              <a:rPr lang="fa-IR" sz="1400" dirty="0">
                <a:solidFill>
                  <a:schemeClr val="tx1"/>
                </a:solidFill>
                <a:cs typeface="B Badr" pitchFamily="2" charset="-78"/>
              </a:rPr>
              <a:t>بيايد فقط معناي ادوات موسيقي را دارد و همانند آن كلمه‌ي ”قرء“ كه جمع آن ”قروء و أقراء“ </a:t>
            </a:r>
            <a:r>
              <a:rPr lang="fa-IR" sz="1400" dirty="0" smtClean="0">
                <a:solidFill>
                  <a:schemeClr val="tx1"/>
                </a:solidFill>
                <a:cs typeface="B Badr" pitchFamily="2" charset="-78"/>
              </a:rPr>
              <a:t>مي‌باشد؛ و </a:t>
            </a:r>
            <a:r>
              <a:rPr lang="fa-IR" sz="1400" dirty="0">
                <a:solidFill>
                  <a:schemeClr val="tx1"/>
                </a:solidFill>
                <a:cs typeface="B Badr" pitchFamily="2" charset="-78"/>
              </a:rPr>
              <a:t>كلمه‌ي ”قرء“ به طور مفرد دو معنا دارد 1- حيض (يا قاعده‌ي ماهيانه‌ي زن) و 2- پاكي از حيض! و اگر به صورت جمع با لفظ ”أقراء“ بيايد به معناي حيض است (</a:t>
            </a:r>
            <a:r>
              <a:rPr lang="fa-IR" sz="1400" b="1" dirty="0">
                <a:solidFill>
                  <a:schemeClr val="tx1"/>
                </a:solidFill>
                <a:cs typeface="B Badr" pitchFamily="2" charset="-78"/>
              </a:rPr>
              <a:t>حديث: </a:t>
            </a:r>
            <a:r>
              <a:rPr lang="fa-IR" sz="1400" b="1" dirty="0">
                <a:solidFill>
                  <a:schemeClr val="tx1"/>
                </a:solidFill>
                <a:cs typeface="Traditional Arabic" pitchFamily="2" charset="-78"/>
              </a:rPr>
              <a:t>دعي </a:t>
            </a:r>
            <a:r>
              <a:rPr lang="fa-IR" sz="1400" b="1" dirty="0" smtClean="0">
                <a:solidFill>
                  <a:schemeClr val="tx1"/>
                </a:solidFill>
                <a:cs typeface="Traditional Arabic" pitchFamily="2" charset="-78"/>
              </a:rPr>
              <a:t>الصلاة </a:t>
            </a:r>
            <a:r>
              <a:rPr lang="fa-IR" sz="1400" b="1" dirty="0">
                <a:solidFill>
                  <a:schemeClr val="tx1"/>
                </a:solidFill>
                <a:cs typeface="Traditional Arabic" pitchFamily="2" charset="-78"/>
              </a:rPr>
              <a:t>أيام أقرائك</a:t>
            </a:r>
            <a:r>
              <a:rPr lang="fa-IR" sz="1400" dirty="0">
                <a:solidFill>
                  <a:schemeClr val="tx1"/>
                </a:solidFill>
                <a:cs typeface="B Badr" pitchFamily="2" charset="-78"/>
              </a:rPr>
              <a:t>) و اگر جمع آن با لفظ ”قروء“ بيايد به معناي پاكي بعد از حيض است (</a:t>
            </a:r>
            <a:r>
              <a:rPr lang="fa-IR" sz="1400" b="1" dirty="0">
                <a:solidFill>
                  <a:schemeClr val="tx1"/>
                </a:solidFill>
                <a:cs typeface="B Badr" pitchFamily="2" charset="-78"/>
              </a:rPr>
              <a:t>مثل</a:t>
            </a:r>
            <a:r>
              <a:rPr lang="fa-IR" sz="1400" b="1" dirty="0">
                <a:solidFill>
                  <a:schemeClr val="tx1"/>
                </a:solidFill>
                <a:cs typeface="Traditional Arabic" pitchFamily="2" charset="-78"/>
              </a:rPr>
              <a:t>: </a:t>
            </a:r>
            <a:r>
              <a:rPr lang="en-US" sz="1200" dirty="0" smtClean="0">
                <a:solidFill>
                  <a:schemeClr val="tx1"/>
                </a:solidFill>
                <a:latin typeface="islam" pitchFamily="2" charset="2"/>
                <a:cs typeface="Traditional Arabic" pitchFamily="2" charset="-78"/>
              </a:rPr>
              <a:t>]</a:t>
            </a:r>
            <a:r>
              <a:rPr lang="ar-SA" sz="1200" dirty="0" err="1" smtClean="0">
                <a:solidFill>
                  <a:schemeClr val="tx1"/>
                </a:solidFill>
                <a:latin typeface="QCF_P036" pitchFamily="2" charset="2"/>
                <a:cs typeface="QCF_P036" pitchFamily="2" charset="2"/>
              </a:rPr>
              <a:t>ﭸ  ﭹ     ﭺ  ﭻ  ﭼﭽ</a:t>
            </a:r>
            <a:r>
              <a:rPr lang="en-US" sz="1200" dirty="0" smtClean="0">
                <a:solidFill>
                  <a:schemeClr val="tx1"/>
                </a:solidFill>
                <a:latin typeface="islam" pitchFamily="2" charset="2"/>
              </a:rPr>
              <a:t>[</a:t>
            </a:r>
            <a:r>
              <a:rPr lang="fa-IR" sz="1400" dirty="0" smtClean="0">
                <a:solidFill>
                  <a:schemeClr val="tx1"/>
                </a:solidFill>
                <a:cs typeface="Traditional Arabic" pitchFamily="2" charset="-78"/>
              </a:rPr>
              <a:t>) </a:t>
            </a:r>
            <a:r>
              <a:rPr lang="fa-IR" sz="1400" dirty="0" smtClean="0">
                <a:solidFill>
                  <a:schemeClr val="tx1"/>
                </a:solidFill>
                <a:cs typeface="B Badr" pitchFamily="2" charset="-78"/>
              </a:rPr>
              <a:t>و </a:t>
            </a:r>
            <a:r>
              <a:rPr lang="fa-IR" sz="1400" dirty="0">
                <a:solidFill>
                  <a:schemeClr val="tx1"/>
                </a:solidFill>
                <a:cs typeface="B Badr" pitchFamily="2" charset="-78"/>
              </a:rPr>
              <a:t>مثال‌هاي ديگر نيز وجود دارد كه امام تلمساني در كتاب ”مفتاح الأصول في بناء الفروع علي الأصول“ صفحه‌ي 80 به آن اشاره مي‌كند.</a:t>
            </a:r>
            <a:r>
              <a:rPr lang="fa-IR" sz="1400" dirty="0">
                <a:solidFill>
                  <a:schemeClr val="tx1"/>
                </a:solidFill>
                <a:cs typeface="Traditional Arabic" pitchFamily="2" charset="-78"/>
              </a:rPr>
              <a:t>  </a:t>
            </a:r>
            <a:endParaRPr lang="en-US" sz="1400" dirty="0">
              <a:solidFill>
                <a:schemeClr val="tx1"/>
              </a:solidFill>
              <a:cs typeface="Traditional Arabic" pitchFamily="2" charset="-78"/>
            </a:endParaRPr>
          </a:p>
        </p:txBody>
      </p:sp>
      <p:sp>
        <p:nvSpPr>
          <p:cNvPr id="5" name="مستطيل ذو زوايا قطرية مستديرة 4"/>
          <p:cNvSpPr/>
          <p:nvPr/>
        </p:nvSpPr>
        <p:spPr>
          <a:xfrm>
            <a:off x="508468" y="5670949"/>
            <a:ext cx="5625704" cy="3101262"/>
          </a:xfrm>
          <a:prstGeom prst="round2DiagRect">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indent="216000" algn="just">
              <a:spcBef>
                <a:spcPts val="600"/>
              </a:spcBef>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هيچ اضطرابي در اين روايت نيست! زيرا: </a:t>
            </a:r>
            <a:r>
              <a:rPr lang="fa-IR" sz="1400" b="1" dirty="0" smtClean="0">
                <a:solidFill>
                  <a:schemeClr val="tx1"/>
                </a:solidFill>
                <a:cs typeface="B Badr" pitchFamily="2" charset="-78"/>
              </a:rPr>
              <a:t>اول: </a:t>
            </a:r>
            <a:r>
              <a:rPr lang="fa-IR" sz="1400" dirty="0">
                <a:solidFill>
                  <a:schemeClr val="tx1"/>
                </a:solidFill>
                <a:cs typeface="B Badr" pitchFamily="2" charset="-78"/>
              </a:rPr>
              <a:t>كلمه‌ي ”يستحلون“ در تمامي روايت‌ها ذكر شده مگر روايتي كه با اسناد </a:t>
            </a:r>
            <a:r>
              <a:rPr lang="ar-SA" sz="1400" dirty="0">
                <a:solidFill>
                  <a:schemeClr val="tx1"/>
                </a:solidFill>
                <a:cs typeface="B Badr" pitchFamily="2" charset="-78"/>
              </a:rPr>
              <a:t>مَالِكِ بْنِ أَبِي مَرْيَمَ</a:t>
            </a:r>
            <a:r>
              <a:rPr lang="fa-IR" sz="1400" dirty="0">
                <a:solidFill>
                  <a:schemeClr val="tx1"/>
                </a:solidFill>
                <a:cs typeface="B Badr" pitchFamily="2" charset="-78"/>
              </a:rPr>
              <a:t> روايت شده است!؟ و اين راوي ضعيف است و اختلاف او با ثقات اعتبار ندارد!!</a:t>
            </a:r>
          </a:p>
          <a:p>
            <a:pPr indent="216000" algn="just">
              <a:spcBef>
                <a:spcPts val="600"/>
              </a:spcBef>
              <a:defRPr/>
            </a:pPr>
            <a:r>
              <a:rPr lang="fa-IR" sz="1400" b="1" dirty="0" smtClean="0">
                <a:solidFill>
                  <a:schemeClr val="tx1"/>
                </a:solidFill>
                <a:cs typeface="B Badr" pitchFamily="2" charset="-78"/>
              </a:rPr>
              <a:t>دوم: </a:t>
            </a:r>
            <a:r>
              <a:rPr lang="fa-IR" sz="1400" dirty="0">
                <a:solidFill>
                  <a:schemeClr val="tx1"/>
                </a:solidFill>
                <a:cs typeface="B Badr" pitchFamily="2" charset="-78"/>
              </a:rPr>
              <a:t>كلمه‌ي ”الحر و الخز“ نيز در تمامي روايت‌ها ذكر شده مگر روايتي كه با اسناد </a:t>
            </a:r>
            <a:r>
              <a:rPr lang="ar-SA" sz="1400" dirty="0">
                <a:solidFill>
                  <a:schemeClr val="tx1"/>
                </a:solidFill>
                <a:cs typeface="B Badr" pitchFamily="2" charset="-78"/>
              </a:rPr>
              <a:t>مَالِكِ بْنِ أَبِي مَرْيَمَ</a:t>
            </a:r>
            <a:r>
              <a:rPr lang="fa-IR" sz="1400" dirty="0">
                <a:solidFill>
                  <a:schemeClr val="tx1"/>
                </a:solidFill>
                <a:cs typeface="B Badr" pitchFamily="2" charset="-78"/>
              </a:rPr>
              <a:t> روايت شده است!؟ و اما اختلاف در نقطه‌هاي اين كلمه كه موجب </a:t>
            </a:r>
            <a:r>
              <a:rPr lang="fa-IR" sz="1400" dirty="0" smtClean="0">
                <a:solidFill>
                  <a:schemeClr val="tx1"/>
                </a:solidFill>
                <a:cs typeface="B Badr" pitchFamily="2" charset="-78"/>
              </a:rPr>
              <a:t>تغيير </a:t>
            </a:r>
            <a:r>
              <a:rPr lang="fa-IR" sz="1400" dirty="0">
                <a:solidFill>
                  <a:schemeClr val="tx1"/>
                </a:solidFill>
                <a:cs typeface="B Badr" pitchFamily="2" charset="-78"/>
              </a:rPr>
              <a:t>معنا مي‌شود وجود </a:t>
            </a:r>
            <a:r>
              <a:rPr lang="fa-IR" sz="1400" dirty="0" smtClean="0">
                <a:solidFill>
                  <a:schemeClr val="tx1"/>
                </a:solidFill>
                <a:cs typeface="B Badr" pitchFamily="2" charset="-78"/>
              </a:rPr>
              <a:t>دارد؛ </a:t>
            </a:r>
            <a:r>
              <a:rPr lang="fa-IR" sz="1400" dirty="0">
                <a:solidFill>
                  <a:schemeClr val="tx1"/>
                </a:solidFill>
                <a:cs typeface="B Badr" pitchFamily="2" charset="-78"/>
              </a:rPr>
              <a:t>همان‌طور كه علامه ابن‌حجر در فتح الباري 10/57 مي‌گويد: (ابن‌ناصر اين كلمه را چنين ياد كرده: با ”حاي“ بدون نقطه و كسره‌ و ”راي“ خفيف كه همان شرمگاه است و در بيشترين روايت‌هاي صحيح بخاري چنين </a:t>
            </a:r>
            <a:r>
              <a:rPr lang="fa-IR" sz="1400" dirty="0" smtClean="0">
                <a:solidFill>
                  <a:schemeClr val="tx1"/>
                </a:solidFill>
                <a:cs typeface="B Badr" pitchFamily="2" charset="-78"/>
              </a:rPr>
              <a:t>آمده </a:t>
            </a:r>
            <a:r>
              <a:rPr lang="fa-IR" sz="1400" dirty="0">
                <a:solidFill>
                  <a:schemeClr val="tx1"/>
                </a:solidFill>
                <a:cs typeface="B Badr" pitchFamily="2" charset="-78"/>
              </a:rPr>
              <a:t>است! ... و امام ابن‌العربي گويد: اين كلمه با دو </a:t>
            </a:r>
            <a:r>
              <a:rPr lang="fa-IR" sz="1400" dirty="0" smtClean="0">
                <a:solidFill>
                  <a:schemeClr val="tx1"/>
                </a:solidFill>
                <a:cs typeface="B Badr" pitchFamily="2" charset="-78"/>
              </a:rPr>
              <a:t>نقطه [يعني: الخز] </a:t>
            </a:r>
            <a:r>
              <a:rPr lang="fa-IR" sz="1400" dirty="0">
                <a:solidFill>
                  <a:schemeClr val="tx1"/>
                </a:solidFill>
                <a:cs typeface="B Badr" pitchFamily="2" charset="-78"/>
              </a:rPr>
              <a:t>تصحيف و اشتباه است و آن چه در روايت‌هاي ما آمده بدون نقطه [يعني: الحر] است كه همان شرمگاه مي‌باشد و مقصود اين است كه زنا را حلال </a:t>
            </a:r>
            <a:r>
              <a:rPr lang="fa-IR" sz="1400" dirty="0" smtClean="0">
                <a:solidFill>
                  <a:schemeClr val="tx1"/>
                </a:solidFill>
                <a:cs typeface="B Badr" pitchFamily="2" charset="-78"/>
              </a:rPr>
              <a:t>مي‌كنند ...).</a:t>
            </a:r>
            <a:endParaRPr lang="fa-IR" sz="1400" dirty="0">
              <a:solidFill>
                <a:schemeClr val="tx1"/>
              </a:solidFill>
              <a:cs typeface="B Badr" pitchFamily="2" charset="-78"/>
            </a:endParaRPr>
          </a:p>
          <a:p>
            <a:pPr indent="216000" algn="just">
              <a:spcBef>
                <a:spcPts val="600"/>
              </a:spcBef>
              <a:defRPr/>
            </a:pPr>
            <a:r>
              <a:rPr lang="fa-IR" sz="1400" b="1" dirty="0" smtClean="0">
                <a:solidFill>
                  <a:schemeClr val="tx1"/>
                </a:solidFill>
                <a:cs typeface="B Badr" pitchFamily="2" charset="-78"/>
              </a:rPr>
              <a:t>سوم: </a:t>
            </a:r>
            <a:r>
              <a:rPr lang="fa-IR" sz="1400" dirty="0">
                <a:solidFill>
                  <a:schemeClr val="tx1"/>
                </a:solidFill>
                <a:cs typeface="B Badr" pitchFamily="2" charset="-78"/>
              </a:rPr>
              <a:t>كلمه‌ي ”معازف“ نيز در بيشترين روايت‌ها از هشام بن‌عمار ياد شده و روايت بيهقي در سنن كبري حديث شماره‌ي 5626 با اسناد </a:t>
            </a:r>
            <a:r>
              <a:rPr lang="ar-SA" sz="1400" dirty="0">
                <a:solidFill>
                  <a:schemeClr val="tx1"/>
                </a:solidFill>
                <a:cs typeface="B Badr" pitchFamily="2" charset="-78"/>
              </a:rPr>
              <a:t>عَبْدُ الرَّحْمَنِ بْنُ إِبْرَاهِيمَ </a:t>
            </a:r>
            <a:r>
              <a:rPr lang="fa-IR" sz="1400" dirty="0">
                <a:solidFill>
                  <a:schemeClr val="tx1"/>
                </a:solidFill>
                <a:cs typeface="B Badr" pitchFamily="2" charset="-78"/>
              </a:rPr>
              <a:t>از</a:t>
            </a:r>
            <a:r>
              <a:rPr lang="ar-SA" sz="1400" dirty="0">
                <a:solidFill>
                  <a:schemeClr val="tx1"/>
                </a:solidFill>
                <a:cs typeface="B Badr" pitchFamily="2" charset="-78"/>
              </a:rPr>
              <a:t> بِشْرٌ بْنَ بَكْرٍ</a:t>
            </a:r>
            <a:r>
              <a:rPr lang="fa-IR" sz="1400" dirty="0">
                <a:solidFill>
                  <a:schemeClr val="tx1"/>
                </a:solidFill>
                <a:cs typeface="B Badr" pitchFamily="2" charset="-78"/>
              </a:rPr>
              <a:t> نيز روايت </a:t>
            </a:r>
            <a:r>
              <a:rPr lang="fa-IR" sz="1400" dirty="0" smtClean="0">
                <a:solidFill>
                  <a:schemeClr val="tx1"/>
                </a:solidFill>
                <a:cs typeface="B Badr" pitchFamily="2" charset="-78"/>
              </a:rPr>
              <a:t>هشام‌بن‌عمار </a:t>
            </a:r>
            <a:r>
              <a:rPr lang="fa-IR" sz="1400" dirty="0">
                <a:solidFill>
                  <a:schemeClr val="tx1"/>
                </a:solidFill>
                <a:cs typeface="B Badr" pitchFamily="2" charset="-78"/>
              </a:rPr>
              <a:t>را تأييد مي‌كند. والله أعلم.</a:t>
            </a:r>
            <a:endParaRPr lang="en-US" sz="1400" b="1" dirty="0">
              <a:solidFill>
                <a:schemeClr val="tx1"/>
              </a:solidFill>
              <a:cs typeface="B Badr" pitchFamily="2" charset="-78"/>
            </a:endParaRPr>
          </a:p>
        </p:txBody>
      </p:sp>
      <p:sp>
        <p:nvSpPr>
          <p:cNvPr id="6" name="مستطيل 5"/>
          <p:cNvSpPr/>
          <p:nvPr/>
        </p:nvSpPr>
        <p:spPr>
          <a:xfrm>
            <a:off x="6086495" y="8512314"/>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22</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
        <p:nvSpPr>
          <p:cNvPr id="7" name="سهم بشكل U 6"/>
          <p:cNvSpPr/>
          <p:nvPr/>
        </p:nvSpPr>
        <p:spPr>
          <a:xfrm rot="5400000">
            <a:off x="5723019" y="3150466"/>
            <a:ext cx="1238259" cy="307691"/>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555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مستدير الزوايا 7"/>
          <p:cNvSpPr/>
          <p:nvPr/>
        </p:nvSpPr>
        <p:spPr>
          <a:xfrm>
            <a:off x="536545" y="2080134"/>
            <a:ext cx="5625743" cy="1231107"/>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گفته‌اند: اين حديث تعارض دارد با احاديث ديگري در صحيح بخاري و مسلم كه دلالت بر اين دارد كه در زمان رسول الله </a:t>
            </a:r>
            <a:r>
              <a:rPr lang="en-US" sz="1400" dirty="0" smtClean="0">
                <a:solidFill>
                  <a:schemeClr val="tx1"/>
                </a:solidFill>
                <a:latin typeface="islam" pitchFamily="2" charset="2"/>
                <a:cs typeface="B Badr" pitchFamily="2" charset="-78"/>
              </a:rPr>
              <a:t>r</a:t>
            </a:r>
            <a:r>
              <a:rPr lang="fa-IR" sz="1400" dirty="0" smtClean="0">
                <a:latin typeface="islam" pitchFamily="2" charset="2"/>
                <a:cs typeface="B Badr" pitchFamily="2" charset="-78"/>
              </a:rPr>
              <a:t> </a:t>
            </a:r>
            <a:r>
              <a:rPr lang="fa-IR" sz="1400" dirty="0" smtClean="0">
                <a:solidFill>
                  <a:schemeClr val="tx1"/>
                </a:solidFill>
                <a:cs typeface="B Badr" pitchFamily="2" charset="-78"/>
              </a:rPr>
              <a:t>از آهنگ و موسيقي استفاده مي‌كردند؛ مثل حديث عائشه </a:t>
            </a:r>
            <a:r>
              <a:rPr lang="fa-IR" sz="1400" dirty="0" smtClean="0">
                <a:solidFill>
                  <a:schemeClr val="tx1"/>
                </a:solidFill>
                <a:latin typeface="islam" pitchFamily="2" charset="2"/>
                <a:cs typeface="CTraditional Arabic" pitchFamily="2" charset="-78"/>
              </a:rPr>
              <a:t>ل</a:t>
            </a:r>
            <a:r>
              <a:rPr lang="fa-IR" sz="1400" dirty="0" smtClean="0"/>
              <a:t> </a:t>
            </a:r>
            <a:r>
              <a:rPr lang="fa-IR" sz="1400" dirty="0" smtClean="0">
                <a:solidFill>
                  <a:schemeClr val="tx1"/>
                </a:solidFill>
                <a:cs typeface="B Badr" pitchFamily="2" charset="-78"/>
              </a:rPr>
              <a:t>كه مشهور است به حديث ”ام زرع“ كه در آن حديث آمده كه يازده زن وصف شوهرانشان كردند ... و دهمي گفت: </a:t>
            </a:r>
            <a:r>
              <a:rPr lang="fa-IR" sz="1400" b="1" dirty="0" smtClean="0">
                <a:solidFill>
                  <a:schemeClr val="tx1"/>
                </a:solidFill>
                <a:cs typeface="B Badr" pitchFamily="2" charset="-78"/>
              </a:rPr>
              <a:t>(شتران وقتي صداي عُود (يا همان تَار) را مي‌شنوند مي‌دانند كه بايد براي قرباني شدن به خاطر مهمانان آماده شوند!!). </a:t>
            </a:r>
            <a:endParaRPr lang="en-US" sz="1400" b="1" dirty="0"/>
          </a:p>
        </p:txBody>
      </p:sp>
      <p:sp>
        <p:nvSpPr>
          <p:cNvPr id="9" name="مستطيل 8"/>
          <p:cNvSpPr/>
          <p:nvPr/>
        </p:nvSpPr>
        <p:spPr>
          <a:xfrm>
            <a:off x="6099533" y="3058574"/>
            <a:ext cx="312932"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7</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
        <p:nvSpPr>
          <p:cNvPr id="10" name="سهم بشكل U 9"/>
          <p:cNvSpPr/>
          <p:nvPr/>
        </p:nvSpPr>
        <p:spPr>
          <a:xfrm rot="5400000">
            <a:off x="5698863" y="5432189"/>
            <a:ext cx="1238259" cy="307691"/>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555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مستطيل مستدير الزوايا 10"/>
          <p:cNvSpPr/>
          <p:nvPr/>
        </p:nvSpPr>
        <p:spPr>
          <a:xfrm>
            <a:off x="512602" y="4545109"/>
            <a:ext cx="5625743" cy="1047757"/>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گفته شده: متن حديث معازف مشكل دارد از اين جهت كه در بعضي از روايت‌هاي آن كلمه‌ي ”يستحلون“ آمده و در بعضي ديگر اين كلمه نيامده است!؟ و همچنين جايي كلمه‌ي ”الخزّ“ و جايي ”الحر“ آمده و جايي هيچكدام از اينها ذكر نشده است و همچنين كلمه‌‌ي ”معازف“ در بعضي از روايت‌ها آمده و در بعضي ديگر نيامده است!؟؛ و اين اختلافات دليل بر اضطراب در اين روايت است. </a:t>
            </a:r>
            <a:endParaRPr lang="en-US" sz="1400" b="1" dirty="0"/>
          </a:p>
        </p:txBody>
      </p:sp>
      <p:sp>
        <p:nvSpPr>
          <p:cNvPr id="12" name="مستطيل 11"/>
          <p:cNvSpPr/>
          <p:nvPr/>
        </p:nvSpPr>
        <p:spPr>
          <a:xfrm>
            <a:off x="6082607" y="5149780"/>
            <a:ext cx="312932"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8</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مستطيل 129"/>
          <p:cNvSpPr/>
          <p:nvPr/>
        </p:nvSpPr>
        <p:spPr>
          <a:xfrm>
            <a:off x="3928864" y="6580161"/>
            <a:ext cx="896541" cy="4762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ابويعلي ح ش 2702</a:t>
            </a:r>
            <a:endParaRPr lang="en-US" sz="1200" dirty="0">
              <a:solidFill>
                <a:schemeClr val="accent3">
                  <a:lumMod val="50000"/>
                </a:schemeClr>
              </a:solidFill>
              <a:cs typeface="B Badr" pitchFamily="2" charset="-78"/>
            </a:endParaRPr>
          </a:p>
        </p:txBody>
      </p:sp>
      <p:sp>
        <p:nvSpPr>
          <p:cNvPr id="129" name="مستطيل 128"/>
          <p:cNvSpPr/>
          <p:nvPr/>
        </p:nvSpPr>
        <p:spPr>
          <a:xfrm>
            <a:off x="4960222" y="8384785"/>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بيهقي ح ش 19344</a:t>
            </a:r>
            <a:endParaRPr lang="en-US" sz="1200" dirty="0">
              <a:solidFill>
                <a:schemeClr val="accent3">
                  <a:lumMod val="50000"/>
                </a:schemeClr>
              </a:solidFill>
              <a:cs typeface="B Badr" pitchFamily="2" charset="-78"/>
            </a:endParaRPr>
          </a:p>
        </p:txBody>
      </p:sp>
      <p:sp>
        <p:nvSpPr>
          <p:cNvPr id="105" name="مستطيل 104"/>
          <p:cNvSpPr/>
          <p:nvPr/>
        </p:nvSpPr>
        <p:spPr>
          <a:xfrm>
            <a:off x="5211096" y="6552646"/>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بيهقي ح ش 16032</a:t>
            </a:r>
            <a:endParaRPr lang="en-US" sz="1200" dirty="0">
              <a:solidFill>
                <a:schemeClr val="accent3">
                  <a:lumMod val="50000"/>
                </a:schemeClr>
              </a:solidFill>
              <a:cs typeface="B Badr" pitchFamily="2" charset="-78"/>
            </a:endParaRPr>
          </a:p>
        </p:txBody>
      </p:sp>
      <p:sp>
        <p:nvSpPr>
          <p:cNvPr id="68" name="مستطيل 67"/>
          <p:cNvSpPr/>
          <p:nvPr/>
        </p:nvSpPr>
        <p:spPr>
          <a:xfrm>
            <a:off x="652834" y="5438358"/>
            <a:ext cx="896541" cy="7662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احمد ح ش 2526</a:t>
            </a:r>
            <a:endParaRPr lang="en-US" sz="1200" dirty="0">
              <a:solidFill>
                <a:schemeClr val="accent3">
                  <a:lumMod val="50000"/>
                </a:schemeClr>
              </a:solidFill>
              <a:cs typeface="B Badr" pitchFamily="2" charset="-78"/>
            </a:endParaRPr>
          </a:p>
        </p:txBody>
      </p:sp>
      <p:sp>
        <p:nvSpPr>
          <p:cNvPr id="67" name="مستطيل 66"/>
          <p:cNvSpPr/>
          <p:nvPr/>
        </p:nvSpPr>
        <p:spPr>
          <a:xfrm>
            <a:off x="663633" y="6697725"/>
            <a:ext cx="896541" cy="480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احمد ح ش 2526</a:t>
            </a:r>
            <a:endParaRPr lang="en-US" sz="1200" dirty="0">
              <a:solidFill>
                <a:schemeClr val="accent3">
                  <a:lumMod val="50000"/>
                </a:schemeClr>
              </a:solidFill>
              <a:cs typeface="B Badr" pitchFamily="2" charset="-78"/>
            </a:endParaRPr>
          </a:p>
        </p:txBody>
      </p:sp>
      <p:sp>
        <p:nvSpPr>
          <p:cNvPr id="3" name="مستطيل 2"/>
          <p:cNvSpPr/>
          <p:nvPr/>
        </p:nvSpPr>
        <p:spPr>
          <a:xfrm>
            <a:off x="3873307" y="8498376"/>
            <a:ext cx="896540" cy="3365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ابو‌داود ح ش 3213</a:t>
            </a:r>
            <a:endParaRPr lang="en-US" sz="1200" dirty="0">
              <a:solidFill>
                <a:schemeClr val="accent3">
                  <a:lumMod val="50000"/>
                </a:schemeClr>
              </a:solidFill>
              <a:cs typeface="B Badr" pitchFamily="2" charset="-78"/>
            </a:endParaRPr>
          </a:p>
        </p:txBody>
      </p:sp>
      <p:sp>
        <p:nvSpPr>
          <p:cNvPr id="4" name="مستطيل 3"/>
          <p:cNvSpPr/>
          <p:nvPr/>
        </p:nvSpPr>
        <p:spPr>
          <a:xfrm>
            <a:off x="2812924" y="7909904"/>
            <a:ext cx="896541" cy="7662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احمد ح ش 3148</a:t>
            </a:r>
          </a:p>
          <a:p>
            <a:pPr algn="ctr">
              <a:defRPr/>
            </a:pPr>
            <a:r>
              <a:rPr lang="fa-IR" sz="1200" dirty="0">
                <a:solidFill>
                  <a:schemeClr val="accent3">
                    <a:lumMod val="50000"/>
                  </a:schemeClr>
                </a:solidFill>
                <a:latin typeface="islam" pitchFamily="2" charset="2"/>
                <a:cs typeface="B Badr" pitchFamily="2" charset="-78"/>
              </a:rPr>
              <a:t>وبيهقي ح ش 1891</a:t>
            </a:r>
            <a:endParaRPr lang="en-US" sz="1200" dirty="0">
              <a:solidFill>
                <a:schemeClr val="accent3">
                  <a:lumMod val="50000"/>
                </a:schemeClr>
              </a:solidFill>
              <a:cs typeface="B Badr" pitchFamily="2" charset="-78"/>
            </a:endParaRPr>
          </a:p>
        </p:txBody>
      </p:sp>
      <p:sp>
        <p:nvSpPr>
          <p:cNvPr id="5" name="مستطيل 4"/>
          <p:cNvSpPr/>
          <p:nvPr/>
        </p:nvSpPr>
        <p:spPr>
          <a:xfrm>
            <a:off x="851570" y="7793310"/>
            <a:ext cx="978694" cy="571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بيهقي ح ش 19343</a:t>
            </a:r>
            <a:endParaRPr lang="en-US" sz="1200" dirty="0">
              <a:solidFill>
                <a:schemeClr val="accent3">
                  <a:lumMod val="50000"/>
                </a:schemeClr>
              </a:solidFill>
              <a:cs typeface="B Badr" pitchFamily="2" charset="-78"/>
            </a:endParaRPr>
          </a:p>
        </p:txBody>
      </p:sp>
      <p:sp>
        <p:nvSpPr>
          <p:cNvPr id="6" name="مستطيل 5"/>
          <p:cNvSpPr/>
          <p:nvPr/>
        </p:nvSpPr>
        <p:spPr>
          <a:xfrm>
            <a:off x="1844823" y="7784554"/>
            <a:ext cx="857250" cy="571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بيهقي ح ش 19297</a:t>
            </a:r>
            <a:endParaRPr lang="en-US" sz="1200" dirty="0">
              <a:solidFill>
                <a:schemeClr val="accent3">
                  <a:lumMod val="50000"/>
                </a:schemeClr>
              </a:solidFill>
              <a:cs typeface="B Badr" pitchFamily="2" charset="-78"/>
            </a:endParaRPr>
          </a:p>
        </p:txBody>
      </p:sp>
      <p:sp>
        <p:nvSpPr>
          <p:cNvPr id="11" name="وسيلة شرح مستطيلة مستديرة الزوايا 10"/>
          <p:cNvSpPr/>
          <p:nvPr/>
        </p:nvSpPr>
        <p:spPr>
          <a:xfrm>
            <a:off x="476672" y="336885"/>
            <a:ext cx="5847220" cy="635028"/>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a:solidFill>
                  <a:schemeClr val="tx1"/>
                </a:solidFill>
                <a:latin typeface="Traditional Arabic" pitchFamily="18" charset="-78"/>
                <a:cs typeface="Traditional Arabic" pitchFamily="18" charset="-78"/>
              </a:rPr>
              <a:t>يَقُولُ النَّبِيّ</a:t>
            </a:r>
            <a:r>
              <a:rPr lang="fa-IR" sz="1600" b="1" dirty="0">
                <a:solidFill>
                  <a:schemeClr val="tx1"/>
                </a:solidFill>
                <a:latin typeface="Traditional Arabic" pitchFamily="18" charset="-78"/>
                <a:cs typeface="Traditional Arabic" pitchFamily="18" charset="-78"/>
              </a:rPr>
              <a:t>َ </a:t>
            </a:r>
            <a:r>
              <a:rPr lang="en-US" sz="1600" dirty="0">
                <a:solidFill>
                  <a:schemeClr val="tx1"/>
                </a:solidFill>
                <a:latin typeface="islam" pitchFamily="2" charset="2"/>
                <a:cs typeface="Traditional Arabic" pitchFamily="18" charset="-78"/>
              </a:rPr>
              <a:t>r</a:t>
            </a:r>
            <a:r>
              <a:rPr lang="ar-SA" sz="1600" b="1" dirty="0">
                <a:solidFill>
                  <a:schemeClr val="tx1"/>
                </a:solidFill>
                <a:latin typeface="Traditional Arabic" pitchFamily="18" charset="-78"/>
                <a:cs typeface="Traditional Arabic" pitchFamily="18" charset="-78"/>
              </a:rPr>
              <a:t> </a:t>
            </a:r>
            <a:r>
              <a:rPr lang="ar-SA" sz="1600" b="1" dirty="0"/>
              <a:t> </a:t>
            </a:r>
            <a:r>
              <a:rPr lang="ar-SA" sz="1600" b="1" dirty="0">
                <a:cs typeface="Traditional Arabic" pitchFamily="2" charset="-78"/>
              </a:rPr>
              <a:t>" إِنَّ اللَّهَ حَرَّمَ عَلَيْكُمْ الْخَمْرَ، وَالْمَيْسِرَ، وَالْكُوبَةَ "، وَقَالَ : " كُلُّ مُسْكِرٍ حَرَامٌ "</a:t>
            </a:r>
            <a:endParaRPr lang="ar-SA" sz="1600" b="1" dirty="0">
              <a:solidFill>
                <a:schemeClr val="tx1"/>
              </a:solidFill>
              <a:latin typeface="Traditional Arabic" pitchFamily="18" charset="-78"/>
              <a:cs typeface="Traditional Arabic" pitchFamily="2" charset="-78"/>
            </a:endParaRPr>
          </a:p>
        </p:txBody>
      </p:sp>
      <p:sp>
        <p:nvSpPr>
          <p:cNvPr id="13" name="مخطط انسيابي: معالجة متعاقبة 12"/>
          <p:cNvSpPr/>
          <p:nvPr/>
        </p:nvSpPr>
        <p:spPr>
          <a:xfrm>
            <a:off x="3102081" y="1380627"/>
            <a:ext cx="1239141"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dirty="0">
                <a:solidFill>
                  <a:schemeClr val="tx1"/>
                </a:solidFill>
                <a:latin typeface="Traditional Arabic" pitchFamily="18" charset="-78"/>
                <a:cs typeface="Traditional Arabic" pitchFamily="18" charset="-78"/>
              </a:rPr>
              <a:t>عبد الله بن عباس</a:t>
            </a:r>
            <a:r>
              <a:rPr lang="ar-SA" dirty="0">
                <a:solidFill>
                  <a:schemeClr val="tx1"/>
                </a:solidFill>
                <a:latin typeface="Traditional Arabic" pitchFamily="18" charset="-78"/>
                <a:cs typeface="Traditional Arabic" pitchFamily="18" charset="-78"/>
              </a:rPr>
              <a:t> </a:t>
            </a:r>
            <a:r>
              <a:rPr lang="ar-SA" sz="1400" dirty="0">
                <a:solidFill>
                  <a:schemeClr val="tx1"/>
                </a:solidFill>
                <a:latin typeface="Traditional Arabic" pitchFamily="18" charset="-78"/>
                <a:cs typeface="Traditional Arabic" pitchFamily="18" charset="-78"/>
              </a:rPr>
              <a:t>(صحابي)</a:t>
            </a:r>
          </a:p>
        </p:txBody>
      </p:sp>
      <p:sp>
        <p:nvSpPr>
          <p:cNvPr id="16" name="مخطط انسيابي: معالجة متعاقبة 15"/>
          <p:cNvSpPr/>
          <p:nvPr/>
        </p:nvSpPr>
        <p:spPr>
          <a:xfrm>
            <a:off x="3102081" y="2333127"/>
            <a:ext cx="1239141" cy="67098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قَيْسُ بْنُ حَبْتَرٍ النَّهْشَلِيّ </a:t>
            </a:r>
            <a:r>
              <a:rPr lang="ar-SA" sz="1100" dirty="0">
                <a:solidFill>
                  <a:schemeClr val="tx1"/>
                </a:solidFill>
                <a:latin typeface="Traditional Arabic" pitchFamily="18" charset="-78"/>
                <a:cs typeface="Traditional Arabic" pitchFamily="18" charset="-78"/>
              </a:rPr>
              <a:t>(</a:t>
            </a:r>
            <a:r>
              <a:rPr lang="fa-IR" sz="1100" dirty="0">
                <a:solidFill>
                  <a:schemeClr val="tx1"/>
                </a:solidFill>
                <a:latin typeface="Traditional Arabic" pitchFamily="18" charset="-78"/>
                <a:cs typeface="Traditional Arabic" pitchFamily="18" charset="-78"/>
              </a:rPr>
              <a:t>نسائي‌وابوزرعه وابن‌حجر: </a:t>
            </a:r>
            <a:r>
              <a:rPr lang="ar-SA" sz="1100" dirty="0">
                <a:solidFill>
                  <a:schemeClr val="tx1"/>
                </a:solidFill>
                <a:latin typeface="Traditional Arabic" pitchFamily="18" charset="-78"/>
                <a:cs typeface="Traditional Arabic" pitchFamily="18" charset="-78"/>
              </a:rPr>
              <a:t>ثقة)</a:t>
            </a:r>
          </a:p>
        </p:txBody>
      </p:sp>
      <p:sp>
        <p:nvSpPr>
          <p:cNvPr id="18" name="مخطط انسيابي: معالجة متعاقبة 17"/>
          <p:cNvSpPr/>
          <p:nvPr/>
        </p:nvSpPr>
        <p:spPr>
          <a:xfrm>
            <a:off x="2019885" y="3231577"/>
            <a:ext cx="1079897"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عَبْد الْكَرِيمِ</a:t>
            </a:r>
            <a:r>
              <a:rPr lang="fa-IR" sz="1400" dirty="0">
                <a:solidFill>
                  <a:schemeClr val="tx1"/>
                </a:solidFill>
                <a:cs typeface="Traditional Arabic" pitchFamily="2" charset="-78"/>
              </a:rPr>
              <a:t> </a:t>
            </a:r>
            <a:r>
              <a:rPr lang="ar-SA" sz="1400" dirty="0">
                <a:solidFill>
                  <a:schemeClr val="tx1"/>
                </a:solidFill>
                <a:cs typeface="Traditional Arabic" pitchFamily="2" charset="-78"/>
              </a:rPr>
              <a:t>الْجَزَرِيّ</a:t>
            </a:r>
            <a:r>
              <a:rPr lang="ar-SA" sz="1400" dirty="0">
                <a:solidFill>
                  <a:schemeClr val="tx1"/>
                </a:solidFill>
                <a:latin typeface="Traditional Arabic" pitchFamily="18" charset="-78"/>
                <a:cs typeface="Traditional Arabic" pitchFamily="2" charset="-78"/>
              </a:rPr>
              <a:t> </a:t>
            </a:r>
            <a:endParaRPr lang="ar-SA" sz="1400" dirty="0" smtClean="0">
              <a:solidFill>
                <a:schemeClr val="tx1"/>
              </a:solidFill>
              <a:latin typeface="Traditional Arabic" pitchFamily="18" charset="-78"/>
              <a:cs typeface="Traditional Arabic" pitchFamily="2" charset="-78"/>
            </a:endParaRPr>
          </a:p>
          <a:p>
            <a:pPr algn="ctr" fontAlgn="auto">
              <a:spcBef>
                <a:spcPts val="0"/>
              </a:spcBef>
              <a:spcAft>
                <a:spcPts val="0"/>
              </a:spcAft>
              <a:defRPr/>
            </a:pPr>
            <a:r>
              <a:rPr lang="ar-SA" sz="1200" dirty="0" smtClean="0">
                <a:solidFill>
                  <a:schemeClr val="tx1"/>
                </a:solidFill>
                <a:latin typeface="Traditional Arabic" pitchFamily="18" charset="-78"/>
                <a:cs typeface="Traditional Arabic" pitchFamily="18" charset="-78"/>
              </a:rPr>
              <a:t>(</a:t>
            </a:r>
            <a:r>
              <a:rPr lang="ar-SA" sz="1200" dirty="0">
                <a:solidFill>
                  <a:schemeClr val="tx1"/>
                </a:solidFill>
                <a:latin typeface="Traditional Arabic" pitchFamily="18" charset="-78"/>
                <a:cs typeface="Traditional Arabic" pitchFamily="18" charset="-78"/>
              </a:rPr>
              <a:t>ثقة</a:t>
            </a:r>
            <a:r>
              <a:rPr lang="fa-IR" sz="1200" dirty="0">
                <a:solidFill>
                  <a:schemeClr val="tx1"/>
                </a:solidFill>
                <a:latin typeface="Traditional Arabic" pitchFamily="18" charset="-78"/>
                <a:cs typeface="Traditional Arabic" pitchFamily="18" charset="-78"/>
              </a:rPr>
              <a:t>؛ </a:t>
            </a:r>
            <a:r>
              <a:rPr lang="fa-IR" sz="1200" dirty="0" smtClean="0">
                <a:solidFill>
                  <a:schemeClr val="tx1"/>
                </a:solidFill>
                <a:latin typeface="Traditional Arabic" pitchFamily="18" charset="-78"/>
                <a:cs typeface="Traditional Arabic" pitchFamily="18" charset="-78"/>
              </a:rPr>
              <a:t>ثبت</a:t>
            </a:r>
            <a:r>
              <a:rPr lang="ar-SA" sz="1200" dirty="0" err="1" smtClean="0">
                <a:solidFill>
                  <a:schemeClr val="tx1"/>
                </a:solidFill>
                <a:latin typeface="Traditional Arabic" pitchFamily="18" charset="-78"/>
                <a:cs typeface="Traditional Arabic" pitchFamily="18" charset="-78"/>
              </a:rPr>
              <a:t>)</a:t>
            </a:r>
            <a:endParaRPr lang="ar-SA" sz="1200" dirty="0">
              <a:solidFill>
                <a:schemeClr val="tx1"/>
              </a:solidFill>
              <a:latin typeface="Traditional Arabic" pitchFamily="18" charset="-78"/>
              <a:cs typeface="Traditional Arabic" pitchFamily="18" charset="-78"/>
            </a:endParaRPr>
          </a:p>
        </p:txBody>
      </p:sp>
      <p:sp>
        <p:nvSpPr>
          <p:cNvPr id="19" name="مخطط انسيابي: معالجة متعاقبة 18"/>
          <p:cNvSpPr/>
          <p:nvPr/>
        </p:nvSpPr>
        <p:spPr>
          <a:xfrm>
            <a:off x="4341222" y="3227730"/>
            <a:ext cx="1232297"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عَلِيِّ بْنِ بَذِيمَة</a:t>
            </a:r>
            <a:r>
              <a:rPr lang="fa-IR" sz="16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18" charset="-78"/>
              </a:rPr>
              <a:t>(</a:t>
            </a:r>
            <a:r>
              <a:rPr lang="fa-IR" sz="1200" dirty="0">
                <a:solidFill>
                  <a:schemeClr val="tx1"/>
                </a:solidFill>
                <a:latin typeface="Traditional Arabic" pitchFamily="18" charset="-78"/>
                <a:cs typeface="Traditional Arabic" pitchFamily="18" charset="-78"/>
              </a:rPr>
              <a:t>ابن‌معين‌وابوزرعه وابن‌حجر: </a:t>
            </a:r>
            <a:r>
              <a:rPr lang="ar-SA" sz="1200" dirty="0">
                <a:solidFill>
                  <a:schemeClr val="tx1"/>
                </a:solidFill>
                <a:latin typeface="Traditional Arabic" pitchFamily="18" charset="-78"/>
                <a:cs typeface="Traditional Arabic" pitchFamily="18" charset="-78"/>
              </a:rPr>
              <a:t>ثقة)</a:t>
            </a:r>
          </a:p>
        </p:txBody>
      </p:sp>
      <p:sp>
        <p:nvSpPr>
          <p:cNvPr id="21" name="مخطط انسيابي: معالجة متعاقبة 20"/>
          <p:cNvSpPr/>
          <p:nvPr/>
        </p:nvSpPr>
        <p:spPr>
          <a:xfrm>
            <a:off x="3698285" y="4180229"/>
            <a:ext cx="1232297"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سُفْيَانُ</a:t>
            </a:r>
            <a:r>
              <a:rPr lang="fa-IR" sz="1600" dirty="0">
                <a:solidFill>
                  <a:schemeClr val="tx1"/>
                </a:solidFill>
                <a:cs typeface="Traditional Arabic" pitchFamily="2" charset="-78"/>
              </a:rPr>
              <a:t> الثُّورِيّ </a:t>
            </a:r>
            <a:r>
              <a:rPr lang="ar-SA" sz="1600" dirty="0">
                <a:solidFill>
                  <a:schemeClr val="tx1"/>
                </a:solidFill>
                <a:latin typeface="Traditional Arabic" pitchFamily="18" charset="-78"/>
                <a:cs typeface="Traditional Arabic" pitchFamily="2" charset="-78"/>
              </a:rPr>
              <a:t>(ثقة</a:t>
            </a:r>
            <a:r>
              <a:rPr lang="fa-IR" sz="1600" dirty="0">
                <a:solidFill>
                  <a:schemeClr val="tx1"/>
                </a:solidFill>
                <a:latin typeface="Traditional Arabic" pitchFamily="18" charset="-78"/>
                <a:cs typeface="Traditional Arabic" pitchFamily="2" charset="-78"/>
              </a:rPr>
              <a:t>؛ امام</a:t>
            </a:r>
            <a:r>
              <a:rPr lang="ar-SA" sz="1600" dirty="0">
                <a:solidFill>
                  <a:schemeClr val="tx1"/>
                </a:solidFill>
                <a:latin typeface="Traditional Arabic" pitchFamily="18" charset="-78"/>
                <a:cs typeface="Traditional Arabic" pitchFamily="18" charset="-78"/>
              </a:rPr>
              <a:t>)</a:t>
            </a:r>
          </a:p>
        </p:txBody>
      </p:sp>
      <p:sp>
        <p:nvSpPr>
          <p:cNvPr id="22" name="مخطط انسيابي: معالجة متعاقبة 21"/>
          <p:cNvSpPr/>
          <p:nvPr/>
        </p:nvSpPr>
        <p:spPr>
          <a:xfrm>
            <a:off x="3859019" y="7037729"/>
            <a:ext cx="97274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latin typeface="Traditional Arabic" pitchFamily="18" charset="-78"/>
                <a:cs typeface="Traditional Arabic" pitchFamily="18" charset="-78"/>
              </a:rPr>
              <a:t>امام احمد </a:t>
            </a:r>
            <a:r>
              <a:rPr lang="ar-SA" sz="1200" dirty="0">
                <a:solidFill>
                  <a:schemeClr val="accent3">
                    <a:lumMod val="50000"/>
                  </a:schemeClr>
                </a:solidFill>
                <a:latin typeface="Traditional Arabic" pitchFamily="18" charset="-78"/>
                <a:cs typeface="Traditional Arabic" pitchFamily="18" charset="-78"/>
              </a:rPr>
              <a:t>(</a:t>
            </a:r>
            <a:r>
              <a:rPr lang="fa-IR" sz="1200" dirty="0">
                <a:solidFill>
                  <a:schemeClr val="accent3">
                    <a:lumMod val="50000"/>
                  </a:schemeClr>
                </a:solidFill>
                <a:latin typeface="Traditional Arabic" pitchFamily="18" charset="-78"/>
                <a:cs typeface="Traditional Arabic" pitchFamily="18" charset="-78"/>
              </a:rPr>
              <a:t>ح ش</a:t>
            </a:r>
            <a:r>
              <a:rPr lang="fa-IR" sz="1200" dirty="0">
                <a:solidFill>
                  <a:schemeClr val="accent3">
                    <a:lumMod val="50000"/>
                  </a:schemeClr>
                </a:solidFill>
                <a:latin typeface="Traditional Arabic" pitchFamily="18" charset="-78"/>
                <a:cs typeface="B Badr" pitchFamily="2" charset="-78"/>
              </a:rPr>
              <a:t>2377</a:t>
            </a:r>
            <a:r>
              <a:rPr lang="ar-SA" sz="1200" dirty="0">
                <a:solidFill>
                  <a:schemeClr val="accent3">
                    <a:lumMod val="50000"/>
                  </a:schemeClr>
                </a:solidFill>
                <a:latin typeface="Traditional Arabic" pitchFamily="18" charset="-78"/>
                <a:cs typeface="Traditional Arabic" pitchFamily="18" charset="-78"/>
              </a:rPr>
              <a:t>)</a:t>
            </a:r>
          </a:p>
        </p:txBody>
      </p:sp>
      <p:sp>
        <p:nvSpPr>
          <p:cNvPr id="24" name="مخطط انسيابي: معالجة متعاقبة 23"/>
          <p:cNvSpPr/>
          <p:nvPr/>
        </p:nvSpPr>
        <p:spPr>
          <a:xfrm>
            <a:off x="3698285" y="5132729"/>
            <a:ext cx="1232297"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عَبْدِ اللَّهِ الزُّبَيْرِيُّ</a:t>
            </a:r>
            <a:r>
              <a:rPr lang="fa-IR" sz="1400" dirty="0" smtClean="0">
                <a:solidFill>
                  <a:schemeClr val="tx1"/>
                </a:solidFill>
                <a:cs typeface="Traditional Arabic" pitchFamily="2" charset="-78"/>
              </a:rPr>
              <a:t> </a:t>
            </a:r>
            <a:r>
              <a:rPr lang="ar-SA" sz="1400" dirty="0" smtClean="0">
                <a:solidFill>
                  <a:schemeClr val="tx1"/>
                </a:solidFill>
                <a:cs typeface="Traditional Arabic" pitchFamily="2" charset="-78"/>
              </a:rPr>
              <a:t>أَبُو أَحْمَد </a:t>
            </a:r>
          </a:p>
          <a:p>
            <a:pPr algn="ctr">
              <a:defRPr/>
            </a:pPr>
            <a:r>
              <a:rPr lang="ar-SA" sz="1100" dirty="0" smtClean="0">
                <a:solidFill>
                  <a:schemeClr val="tx1"/>
                </a:solidFill>
                <a:latin typeface="Traditional Arabic" pitchFamily="18" charset="-78"/>
                <a:cs typeface="Traditional Arabic" pitchFamily="18" charset="-78"/>
              </a:rPr>
              <a:t>(ثقة حافظ)</a:t>
            </a:r>
            <a:endParaRPr lang="ar-SA" sz="1100" dirty="0">
              <a:solidFill>
                <a:schemeClr val="tx1"/>
              </a:solidFill>
              <a:latin typeface="Traditional Arabic" pitchFamily="18" charset="-78"/>
              <a:cs typeface="Traditional Arabic" pitchFamily="18" charset="-78"/>
            </a:endParaRPr>
          </a:p>
        </p:txBody>
      </p:sp>
      <p:sp>
        <p:nvSpPr>
          <p:cNvPr id="25" name="مخطط انسيابي: معالجة متعاقبة 24"/>
          <p:cNvSpPr/>
          <p:nvPr/>
        </p:nvSpPr>
        <p:spPr>
          <a:xfrm>
            <a:off x="2019885" y="4088825"/>
            <a:ext cx="1071563"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عُبَيْدُ اللَّهِ بْنُ عَمْرٍو</a:t>
            </a:r>
            <a:r>
              <a:rPr lang="fa-IR" sz="1400" dirty="0" smtClean="0">
                <a:solidFill>
                  <a:schemeClr val="tx1"/>
                </a:solidFill>
                <a:cs typeface="Traditional Arabic" pitchFamily="2" charset="-78"/>
              </a:rPr>
              <a:t> </a:t>
            </a:r>
            <a:r>
              <a:rPr lang="ar-SA" sz="1100" dirty="0" smtClean="0">
                <a:solidFill>
                  <a:schemeClr val="tx1"/>
                </a:solidFill>
                <a:latin typeface="Traditional Arabic" pitchFamily="18" charset="-78"/>
                <a:cs typeface="Traditional Arabic" pitchFamily="2" charset="-78"/>
              </a:rPr>
              <a:t>(</a:t>
            </a:r>
            <a:r>
              <a:rPr lang="fa-IR" sz="1100" dirty="0" smtClean="0">
                <a:solidFill>
                  <a:schemeClr val="tx1"/>
                </a:solidFill>
                <a:latin typeface="Traditional Arabic" pitchFamily="18" charset="-78"/>
                <a:cs typeface="Traditional Arabic" pitchFamily="2" charset="-78"/>
              </a:rPr>
              <a:t>نسائي وابن‌حجر: </a:t>
            </a:r>
            <a:r>
              <a:rPr lang="ar-SA" sz="1100" dirty="0" smtClean="0">
                <a:solidFill>
                  <a:schemeClr val="tx1"/>
                </a:solidFill>
                <a:latin typeface="Traditional Arabic" pitchFamily="18" charset="-78"/>
                <a:cs typeface="Traditional Arabic" pitchFamily="2" charset="-78"/>
              </a:rPr>
              <a:t>ثقة</a:t>
            </a:r>
            <a:r>
              <a:rPr lang="ar-SA" sz="1100" dirty="0" smtClean="0">
                <a:solidFill>
                  <a:srgbClr val="002060"/>
                </a:solidFill>
                <a:latin typeface="Traditional Arabic" pitchFamily="18" charset="-78"/>
                <a:cs typeface="Traditional Arabic" pitchFamily="18" charset="-78"/>
              </a:rPr>
              <a:t>)</a:t>
            </a:r>
            <a:endParaRPr lang="ar-SA" sz="1100" dirty="0">
              <a:solidFill>
                <a:srgbClr val="002060"/>
              </a:solidFill>
              <a:latin typeface="Traditional Arabic" pitchFamily="18" charset="-78"/>
              <a:cs typeface="Traditional Arabic" pitchFamily="18" charset="-78"/>
            </a:endParaRPr>
          </a:p>
        </p:txBody>
      </p:sp>
      <p:sp>
        <p:nvSpPr>
          <p:cNvPr id="26" name="مخطط انسيابي: معالجة متعاقبة 25"/>
          <p:cNvSpPr/>
          <p:nvPr/>
        </p:nvSpPr>
        <p:spPr>
          <a:xfrm>
            <a:off x="2823557" y="7327326"/>
            <a:ext cx="864394" cy="5778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زَكَرِيَّا بْنُ أَبِي عَدِيٍّ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18" charset="-78"/>
              </a:rPr>
              <a:t>(ثقه)</a:t>
            </a:r>
            <a:endParaRPr lang="ar-SA" sz="1400" dirty="0">
              <a:solidFill>
                <a:schemeClr val="tx1"/>
              </a:solidFill>
              <a:latin typeface="Traditional Arabic" pitchFamily="18" charset="-78"/>
              <a:cs typeface="Traditional Arabic" pitchFamily="18" charset="-78"/>
            </a:endParaRPr>
          </a:p>
        </p:txBody>
      </p:sp>
      <p:sp>
        <p:nvSpPr>
          <p:cNvPr id="27" name="مخطط انسيابي: معالجة متعاقبة 26"/>
          <p:cNvSpPr/>
          <p:nvPr/>
        </p:nvSpPr>
        <p:spPr>
          <a:xfrm>
            <a:off x="1844824" y="7308304"/>
            <a:ext cx="917972" cy="5778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جَنْدَلُ بْنُ وَالِقٍ</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18" charset="-78"/>
              </a:rPr>
              <a:t>(صدوق)</a:t>
            </a:r>
            <a:endParaRPr lang="ar-SA" sz="1400" dirty="0">
              <a:solidFill>
                <a:schemeClr val="tx1"/>
              </a:solidFill>
              <a:latin typeface="Traditional Arabic" pitchFamily="18" charset="-78"/>
              <a:cs typeface="Traditional Arabic" pitchFamily="18" charset="-78"/>
            </a:endParaRPr>
          </a:p>
        </p:txBody>
      </p:sp>
      <p:sp>
        <p:nvSpPr>
          <p:cNvPr id="28" name="مخطط انسيابي: معالجة متعاقبة 27"/>
          <p:cNvSpPr/>
          <p:nvPr/>
        </p:nvSpPr>
        <p:spPr>
          <a:xfrm>
            <a:off x="3859019" y="7894978"/>
            <a:ext cx="964406" cy="5778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بَشَّارٍ</a:t>
            </a:r>
            <a:r>
              <a:rPr lang="fa-IR" sz="1400" dirty="0" smtClean="0">
                <a:solidFill>
                  <a:schemeClr val="tx1"/>
                </a:solidFill>
                <a:cs typeface="Traditional Arabic" pitchFamily="2" charset="-78"/>
              </a:rPr>
              <a:t> </a:t>
            </a:r>
            <a:r>
              <a:rPr lang="fa-IR" sz="1500" dirty="0" smtClean="0">
                <a:solidFill>
                  <a:schemeClr val="tx1"/>
                </a:solidFill>
                <a:latin typeface="Traditional Arabic" pitchFamily="18" charset="-78"/>
                <a:cs typeface="Traditional Arabic" pitchFamily="18" charset="-78"/>
              </a:rPr>
              <a:t>(دارقطني:ثقه)</a:t>
            </a:r>
            <a:endParaRPr lang="ar-SA" sz="1500" dirty="0">
              <a:solidFill>
                <a:schemeClr val="tx1"/>
              </a:solidFill>
              <a:latin typeface="Traditional Arabic" pitchFamily="18" charset="-78"/>
              <a:cs typeface="Traditional Arabic" pitchFamily="18" charset="-78"/>
            </a:endParaRPr>
          </a:p>
        </p:txBody>
      </p:sp>
      <p:sp>
        <p:nvSpPr>
          <p:cNvPr id="29" name="مخطط انسيابي: معالجة متعاقبة 28"/>
          <p:cNvSpPr/>
          <p:nvPr/>
        </p:nvSpPr>
        <p:spPr>
          <a:xfrm>
            <a:off x="4961358" y="7893568"/>
            <a:ext cx="917972" cy="5778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أَبِي بَكْرٍ</a:t>
            </a:r>
            <a:r>
              <a:rPr lang="fa-IR" sz="1400" dirty="0" smtClean="0">
                <a:solidFill>
                  <a:schemeClr val="tx1"/>
                </a:solidFill>
                <a:latin typeface="Traditional Arabic" pitchFamily="18" charset="-78"/>
                <a:cs typeface="Traditional Arabic" pitchFamily="2" charset="-78"/>
              </a:rPr>
              <a:t> </a:t>
            </a:r>
            <a:r>
              <a:rPr lang="fa-IR" sz="1400" dirty="0" smtClean="0">
                <a:solidFill>
                  <a:schemeClr val="tx1"/>
                </a:solidFill>
                <a:latin typeface="Traditional Arabic" pitchFamily="18" charset="-78"/>
                <a:cs typeface="Traditional Arabic" pitchFamily="18" charset="-78"/>
              </a:rPr>
              <a:t>(ثقه)</a:t>
            </a:r>
            <a:endParaRPr lang="ar-SA" sz="1400" dirty="0">
              <a:solidFill>
                <a:schemeClr val="tx1"/>
              </a:solidFill>
              <a:latin typeface="Traditional Arabic" pitchFamily="18" charset="-78"/>
              <a:cs typeface="Traditional Arabic" pitchFamily="18" charset="-78"/>
            </a:endParaRPr>
          </a:p>
        </p:txBody>
      </p:sp>
      <p:sp>
        <p:nvSpPr>
          <p:cNvPr id="30" name="مخطط انسيابي: معالجة متعاقبة 29"/>
          <p:cNvSpPr/>
          <p:nvPr/>
        </p:nvSpPr>
        <p:spPr>
          <a:xfrm>
            <a:off x="939864" y="7315172"/>
            <a:ext cx="864394" cy="5778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يَحْيَى بْنُ يُوسُفَ الزِّمِّيُّ</a:t>
            </a:r>
            <a:r>
              <a:rPr lang="fa-IR" sz="1400" dirty="0" smtClean="0">
                <a:solidFill>
                  <a:schemeClr val="tx1"/>
                </a:solidFill>
                <a:latin typeface="Traditional Arabic" pitchFamily="18" charset="-78"/>
                <a:cs typeface="Traditional Arabic" pitchFamily="2" charset="-78"/>
              </a:rPr>
              <a:t> </a:t>
            </a:r>
            <a:r>
              <a:rPr lang="fa-IR" sz="1100" dirty="0" smtClean="0">
                <a:solidFill>
                  <a:schemeClr val="tx1"/>
                </a:solidFill>
                <a:latin typeface="Traditional Arabic" pitchFamily="18" charset="-78"/>
                <a:cs typeface="Traditional Arabic" pitchFamily="18" charset="-78"/>
              </a:rPr>
              <a:t>(ثقه)</a:t>
            </a:r>
            <a:endParaRPr lang="ar-SA" sz="1100" dirty="0">
              <a:solidFill>
                <a:schemeClr val="tx1"/>
              </a:solidFill>
              <a:latin typeface="Traditional Arabic" pitchFamily="18" charset="-78"/>
              <a:cs typeface="Traditional Arabic" pitchFamily="18" charset="-78"/>
            </a:endParaRPr>
          </a:p>
        </p:txBody>
      </p:sp>
      <p:cxnSp>
        <p:nvCxnSpPr>
          <p:cNvPr id="36" name="رابط كسهم مستقيم 35"/>
          <p:cNvCxnSpPr>
            <a:stCxn id="25" idx="2"/>
            <a:endCxn id="30" idx="0"/>
          </p:cNvCxnSpPr>
          <p:nvPr/>
        </p:nvCxnSpPr>
        <p:spPr>
          <a:xfrm flipH="1">
            <a:off x="1372061" y="4666676"/>
            <a:ext cx="1183606" cy="26484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رابط كسهم مستقيم 37"/>
          <p:cNvCxnSpPr>
            <a:stCxn id="25" idx="2"/>
            <a:endCxn id="26" idx="0"/>
          </p:cNvCxnSpPr>
          <p:nvPr/>
        </p:nvCxnSpPr>
        <p:spPr>
          <a:xfrm rot="16200000" flipH="1">
            <a:off x="1575386" y="5646958"/>
            <a:ext cx="2660649" cy="700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رابط كسهم مستقيم 38"/>
          <p:cNvCxnSpPr>
            <a:stCxn id="25" idx="2"/>
            <a:endCxn id="27" idx="0"/>
          </p:cNvCxnSpPr>
          <p:nvPr/>
        </p:nvCxnSpPr>
        <p:spPr>
          <a:xfrm flipH="1">
            <a:off x="2303810" y="4666676"/>
            <a:ext cx="251857" cy="2641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وسيلة شرح مستطيلة مستديرة الزوايا 41"/>
          <p:cNvSpPr/>
          <p:nvPr/>
        </p:nvSpPr>
        <p:spPr>
          <a:xfrm>
            <a:off x="548680" y="899592"/>
            <a:ext cx="1458162" cy="2267651"/>
          </a:xfrm>
          <a:prstGeom prst="wedgeRoundRectCallout">
            <a:avLst>
              <a:gd name="adj1" fmla="val 59073"/>
              <a:gd name="adj2" fmla="val -4025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700" dirty="0" smtClean="0">
                <a:cs typeface="B Badr" pitchFamily="2" charset="-78"/>
              </a:rPr>
              <a:t>رسول الله </a:t>
            </a:r>
            <a:r>
              <a:rPr lang="en-US" sz="1600" dirty="0" smtClean="0">
                <a:solidFill>
                  <a:schemeClr val="tx1"/>
                </a:solidFill>
                <a:latin typeface="islam" pitchFamily="2" charset="2"/>
                <a:cs typeface="Traditional Arabic" pitchFamily="18" charset="-78"/>
              </a:rPr>
              <a:t>r</a:t>
            </a:r>
            <a:r>
              <a:rPr lang="fa-IR" sz="1700" dirty="0" smtClean="0">
                <a:cs typeface="B Badr" pitchFamily="2" charset="-78"/>
              </a:rPr>
              <a:t> مي‌فرمايد: </a:t>
            </a:r>
            <a:r>
              <a:rPr lang="fa-IR" sz="1700" dirty="0">
                <a:cs typeface="B Badr" pitchFamily="2" charset="-78"/>
              </a:rPr>
              <a:t>الله بر شما مشروب و قمار و طبل را حرام گردانيده است! و هر چيزي مست‌كننده باشد حرام است!</a:t>
            </a:r>
            <a:endParaRPr lang="ar-SA" sz="1700" dirty="0"/>
          </a:p>
        </p:txBody>
      </p:sp>
      <p:sp>
        <p:nvSpPr>
          <p:cNvPr id="50" name="مخطط انسيابي: معالجة متعاقبة 49"/>
          <p:cNvSpPr/>
          <p:nvPr/>
        </p:nvSpPr>
        <p:spPr>
          <a:xfrm>
            <a:off x="620688" y="5004048"/>
            <a:ext cx="964406" cy="577849"/>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500" dirty="0" smtClean="0">
                <a:solidFill>
                  <a:schemeClr val="tx1"/>
                </a:solidFill>
                <a:cs typeface="Traditional Arabic" pitchFamily="2" charset="-78"/>
              </a:rPr>
              <a:t>عَبْدُ الْجَبَّارِ بْنُ مُحَمَّدٍ</a:t>
            </a:r>
            <a:r>
              <a:rPr lang="fa-IR" sz="1500" dirty="0" smtClean="0">
                <a:solidFill>
                  <a:schemeClr val="tx1"/>
                </a:solidFill>
                <a:cs typeface="Traditional Arabic" pitchFamily="2" charset="-78"/>
              </a:rPr>
              <a:t> </a:t>
            </a:r>
            <a:r>
              <a:rPr lang="fa-IR" sz="1200" dirty="0" smtClean="0">
                <a:solidFill>
                  <a:schemeClr val="tx1"/>
                </a:solidFill>
                <a:cs typeface="Traditional Arabic" pitchFamily="2" charset="-78"/>
              </a:rPr>
              <a:t>(ثقه)</a:t>
            </a:r>
            <a:endParaRPr lang="ar-SA" sz="1200" dirty="0">
              <a:solidFill>
                <a:schemeClr val="tx1"/>
              </a:solidFill>
              <a:latin typeface="Traditional Arabic" pitchFamily="18" charset="-78"/>
              <a:cs typeface="Traditional Arabic" pitchFamily="2" charset="-78"/>
            </a:endParaRPr>
          </a:p>
        </p:txBody>
      </p:sp>
      <p:cxnSp>
        <p:nvCxnSpPr>
          <p:cNvPr id="51" name="رابط كسهم مستقيم 50"/>
          <p:cNvCxnSpPr>
            <a:stCxn id="25" idx="2"/>
            <a:endCxn id="50" idx="0"/>
          </p:cNvCxnSpPr>
          <p:nvPr/>
        </p:nvCxnSpPr>
        <p:spPr>
          <a:xfrm flipH="1">
            <a:off x="1102891" y="4666676"/>
            <a:ext cx="1452776" cy="337372"/>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53" name="وسيلة شرح بيضاوية 52"/>
          <p:cNvSpPr/>
          <p:nvPr/>
        </p:nvSpPr>
        <p:spPr>
          <a:xfrm>
            <a:off x="4941168" y="1187624"/>
            <a:ext cx="1322766"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2</a:t>
            </a:r>
            <a:endParaRPr lang="en-US" dirty="0">
              <a:cs typeface="B Badr" pitchFamily="2" charset="-78"/>
            </a:endParaRPr>
          </a:p>
        </p:txBody>
      </p:sp>
      <p:sp>
        <p:nvSpPr>
          <p:cNvPr id="76" name="مخطط انسيابي: معالجة متعاقبة 75"/>
          <p:cNvSpPr/>
          <p:nvPr/>
        </p:nvSpPr>
        <p:spPr>
          <a:xfrm>
            <a:off x="3893215" y="6032194"/>
            <a:ext cx="972740" cy="575733"/>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زُهَيْرٌ</a:t>
            </a:r>
            <a:r>
              <a:rPr lang="fa-IR" sz="1400" dirty="0">
                <a:solidFill>
                  <a:schemeClr val="tx1"/>
                </a:solidFill>
                <a:cs typeface="Traditional Arabic" pitchFamily="2" charset="-78"/>
              </a:rPr>
              <a:t> بن حَرب </a:t>
            </a:r>
          </a:p>
          <a:p>
            <a:pPr algn="ctr" fontAlgn="auto">
              <a:spcBef>
                <a:spcPts val="0"/>
              </a:spcBef>
              <a:spcAft>
                <a:spcPts val="0"/>
              </a:spcAft>
              <a:defRPr/>
            </a:pPr>
            <a:r>
              <a:rPr lang="ar-SA" sz="1200" dirty="0">
                <a:solidFill>
                  <a:schemeClr val="tx1"/>
                </a:solidFill>
                <a:latin typeface="Traditional Arabic" pitchFamily="18" charset="-78"/>
                <a:cs typeface="Traditional Arabic" pitchFamily="18" charset="-78"/>
              </a:rPr>
              <a:t>(ثقة</a:t>
            </a:r>
            <a:r>
              <a:rPr lang="fa-IR" sz="1200" dirty="0">
                <a:solidFill>
                  <a:schemeClr val="tx1"/>
                </a:solidFill>
                <a:latin typeface="Traditional Arabic" pitchFamily="18" charset="-78"/>
                <a:cs typeface="Traditional Arabic" pitchFamily="18" charset="-78"/>
              </a:rPr>
              <a:t>، ثبت</a:t>
            </a:r>
            <a:r>
              <a:rPr lang="ar-SA" sz="1200" dirty="0">
                <a:solidFill>
                  <a:schemeClr val="tx1"/>
                </a:solidFill>
                <a:latin typeface="Traditional Arabic" pitchFamily="18" charset="-78"/>
                <a:cs typeface="Traditional Arabic" pitchFamily="18" charset="-78"/>
              </a:rPr>
              <a:t>)</a:t>
            </a:r>
          </a:p>
        </p:txBody>
      </p:sp>
      <p:sp>
        <p:nvSpPr>
          <p:cNvPr id="98" name="مخطط انسيابي: معالجة متعاقبة 97"/>
          <p:cNvSpPr/>
          <p:nvPr/>
        </p:nvSpPr>
        <p:spPr>
          <a:xfrm>
            <a:off x="620688" y="6168313"/>
            <a:ext cx="964406" cy="577849"/>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عَبْدِ الْمَلِكِ</a:t>
            </a:r>
            <a:r>
              <a:rPr lang="fa-IR" sz="14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18" charset="-78"/>
              </a:rPr>
              <a:t>(ثقة)</a:t>
            </a:r>
            <a:endParaRPr lang="ar-SA" sz="1200" dirty="0">
              <a:solidFill>
                <a:schemeClr val="tx1"/>
              </a:solidFill>
              <a:latin typeface="Traditional Arabic" pitchFamily="18" charset="-78"/>
              <a:cs typeface="Traditional Arabic" pitchFamily="2" charset="-78"/>
            </a:endParaRPr>
          </a:p>
        </p:txBody>
      </p:sp>
      <p:cxnSp>
        <p:nvCxnSpPr>
          <p:cNvPr id="100" name="رابط كسهم مستقيم 99"/>
          <p:cNvCxnSpPr>
            <a:stCxn id="25" idx="2"/>
            <a:endCxn id="98" idx="0"/>
          </p:cNvCxnSpPr>
          <p:nvPr/>
        </p:nvCxnSpPr>
        <p:spPr>
          <a:xfrm flipH="1">
            <a:off x="1102891" y="4666676"/>
            <a:ext cx="1452776" cy="15016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رابط مستقيم 101"/>
          <p:cNvCxnSpPr>
            <a:stCxn id="13" idx="2"/>
            <a:endCxn id="16" idx="0"/>
          </p:cNvCxnSpPr>
          <p:nvPr/>
        </p:nvCxnSpPr>
        <p:spPr>
          <a:xfrm>
            <a:off x="3721652" y="2051610"/>
            <a:ext cx="0" cy="2815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4" name="رابط كسهم مستقيم 103"/>
          <p:cNvCxnSpPr>
            <a:stCxn id="16" idx="2"/>
            <a:endCxn id="18" idx="0"/>
          </p:cNvCxnSpPr>
          <p:nvPr/>
        </p:nvCxnSpPr>
        <p:spPr>
          <a:xfrm flipH="1">
            <a:off x="2559834" y="3004110"/>
            <a:ext cx="1161818" cy="2274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6" name="رابط كسهم مستقيم 105"/>
          <p:cNvCxnSpPr>
            <a:stCxn id="16" idx="2"/>
            <a:endCxn id="19" idx="0"/>
          </p:cNvCxnSpPr>
          <p:nvPr/>
        </p:nvCxnSpPr>
        <p:spPr>
          <a:xfrm>
            <a:off x="3721652" y="3004110"/>
            <a:ext cx="1235719" cy="2236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 name="رابط مستقيم 107"/>
          <p:cNvCxnSpPr>
            <a:stCxn id="18" idx="2"/>
            <a:endCxn id="25" idx="0"/>
          </p:cNvCxnSpPr>
          <p:nvPr/>
        </p:nvCxnSpPr>
        <p:spPr>
          <a:xfrm rot="5400000">
            <a:off x="2416694" y="3946283"/>
            <a:ext cx="281516" cy="35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رابط مستقيم 113"/>
          <p:cNvCxnSpPr>
            <a:stCxn id="21" idx="2"/>
            <a:endCxn id="24" idx="0"/>
          </p:cNvCxnSpPr>
          <p:nvPr/>
        </p:nvCxnSpPr>
        <p:spPr>
          <a:xfrm rot="5400000">
            <a:off x="4126645" y="4944345"/>
            <a:ext cx="37676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رابط كسهم مستقيم 76"/>
          <p:cNvCxnSpPr>
            <a:endCxn id="28" idx="3"/>
          </p:cNvCxnSpPr>
          <p:nvPr/>
        </p:nvCxnSpPr>
        <p:spPr>
          <a:xfrm flipH="1">
            <a:off x="4823425" y="5940152"/>
            <a:ext cx="261759" cy="2243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رابط كسهم مستقيم 78"/>
          <p:cNvCxnSpPr>
            <a:endCxn id="22" idx="3"/>
          </p:cNvCxnSpPr>
          <p:nvPr/>
        </p:nvCxnSpPr>
        <p:spPr>
          <a:xfrm flipH="1">
            <a:off x="4831759" y="5940152"/>
            <a:ext cx="253425" cy="13854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رابط كسهم مستقيم 80"/>
          <p:cNvCxnSpPr>
            <a:endCxn id="76" idx="3"/>
          </p:cNvCxnSpPr>
          <p:nvPr/>
        </p:nvCxnSpPr>
        <p:spPr>
          <a:xfrm flipH="1">
            <a:off x="4865955" y="5940152"/>
            <a:ext cx="219229" cy="3799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7" name="مخطط انسيابي: معالجة متعاقبة 86"/>
          <p:cNvSpPr/>
          <p:nvPr/>
        </p:nvSpPr>
        <p:spPr>
          <a:xfrm>
            <a:off x="5067426" y="4186167"/>
            <a:ext cx="1232297"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إِسْرَائِيلُ</a:t>
            </a:r>
            <a:r>
              <a:rPr lang="fa-IR" sz="1600" dirty="0">
                <a:solidFill>
                  <a:schemeClr val="tx1"/>
                </a:solidFill>
                <a:cs typeface="Traditional Arabic" pitchFamily="2" charset="-78"/>
              </a:rPr>
              <a:t> بن يُونس </a:t>
            </a:r>
            <a:r>
              <a:rPr lang="ar-SA" sz="1600" dirty="0">
                <a:solidFill>
                  <a:schemeClr val="tx1"/>
                </a:solidFill>
                <a:latin typeface="Traditional Arabic" pitchFamily="18" charset="-78"/>
                <a:cs typeface="Traditional Arabic" pitchFamily="2" charset="-78"/>
              </a:rPr>
              <a:t>(ثقة)</a:t>
            </a:r>
          </a:p>
        </p:txBody>
      </p:sp>
      <p:cxnSp>
        <p:nvCxnSpPr>
          <p:cNvPr id="93" name="رابط كسهم مستقيم 92"/>
          <p:cNvCxnSpPr>
            <a:stCxn id="19" idx="2"/>
            <a:endCxn id="87" idx="0"/>
          </p:cNvCxnSpPr>
          <p:nvPr/>
        </p:nvCxnSpPr>
        <p:spPr>
          <a:xfrm>
            <a:off x="4957371" y="3805579"/>
            <a:ext cx="726204" cy="380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5" name="رابط كسهم مستقيم 94"/>
          <p:cNvCxnSpPr>
            <a:stCxn id="19" idx="2"/>
            <a:endCxn id="21" idx="0"/>
          </p:cNvCxnSpPr>
          <p:nvPr/>
        </p:nvCxnSpPr>
        <p:spPr>
          <a:xfrm rot="5400000">
            <a:off x="4449170" y="3671433"/>
            <a:ext cx="374651" cy="642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رابط مستقيم 96"/>
          <p:cNvCxnSpPr>
            <a:stCxn id="24" idx="2"/>
          </p:cNvCxnSpPr>
          <p:nvPr/>
        </p:nvCxnSpPr>
        <p:spPr>
          <a:xfrm>
            <a:off x="4314434" y="5708462"/>
            <a:ext cx="770752" cy="231692"/>
          </a:xfrm>
          <a:prstGeom prst="line">
            <a:avLst/>
          </a:prstGeom>
        </p:spPr>
        <p:style>
          <a:lnRef idx="1">
            <a:schemeClr val="accent1"/>
          </a:lnRef>
          <a:fillRef idx="0">
            <a:schemeClr val="accent1"/>
          </a:fillRef>
          <a:effectRef idx="0">
            <a:schemeClr val="accent1"/>
          </a:effectRef>
          <a:fontRef idx="minor">
            <a:schemeClr val="tx1"/>
          </a:fontRef>
        </p:style>
      </p:cxnSp>
      <p:sp>
        <p:nvSpPr>
          <p:cNvPr id="99" name="مخطط انسيابي: معالجة متعاقبة 98"/>
          <p:cNvSpPr/>
          <p:nvPr/>
        </p:nvSpPr>
        <p:spPr>
          <a:xfrm>
            <a:off x="5067426" y="5138667"/>
            <a:ext cx="1232297"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عُبدُ اللَّهِ بْنُ رَجَاءٍ</a:t>
            </a:r>
            <a:r>
              <a:rPr lang="fa-IR" sz="1400" dirty="0">
                <a:solidFill>
                  <a:schemeClr val="tx1"/>
                </a:solidFill>
                <a:cs typeface="Traditional Arabic" pitchFamily="2" charset="-78"/>
              </a:rPr>
              <a:t> </a:t>
            </a:r>
            <a:r>
              <a:rPr lang="ar-SA" sz="1100" dirty="0">
                <a:solidFill>
                  <a:schemeClr val="tx1"/>
                </a:solidFill>
                <a:latin typeface="Traditional Arabic" pitchFamily="18" charset="-78"/>
                <a:cs typeface="Traditional Arabic" pitchFamily="2" charset="-78"/>
              </a:rPr>
              <a:t>(</a:t>
            </a:r>
            <a:r>
              <a:rPr lang="fa-IR" sz="1100" dirty="0">
                <a:solidFill>
                  <a:schemeClr val="tx1"/>
                </a:solidFill>
                <a:latin typeface="Traditional Arabic" pitchFamily="18" charset="-78"/>
                <a:cs typeface="Traditional Arabic" pitchFamily="2" charset="-78"/>
              </a:rPr>
              <a:t>ذهبي:</a:t>
            </a:r>
            <a:r>
              <a:rPr lang="ar-SA" sz="1100" dirty="0">
                <a:solidFill>
                  <a:schemeClr val="tx1"/>
                </a:solidFill>
                <a:latin typeface="Traditional Arabic" pitchFamily="18" charset="-78"/>
                <a:cs typeface="Traditional Arabic" pitchFamily="2" charset="-78"/>
              </a:rPr>
              <a:t>ثقة</a:t>
            </a:r>
            <a:r>
              <a:rPr lang="fa-IR" sz="1100" dirty="0">
                <a:solidFill>
                  <a:schemeClr val="tx1"/>
                </a:solidFill>
                <a:latin typeface="Traditional Arabic" pitchFamily="18" charset="-78"/>
                <a:cs typeface="Traditional Arabic" pitchFamily="2" charset="-78"/>
              </a:rPr>
              <a:t> وابن‌حجر: صدوق يهم</a:t>
            </a:r>
            <a:r>
              <a:rPr lang="ar-SA" sz="1100" dirty="0">
                <a:solidFill>
                  <a:schemeClr val="tx1"/>
                </a:solidFill>
                <a:latin typeface="Traditional Arabic" pitchFamily="18" charset="-78"/>
                <a:cs typeface="Traditional Arabic" pitchFamily="2" charset="-78"/>
              </a:rPr>
              <a:t>)</a:t>
            </a:r>
          </a:p>
        </p:txBody>
      </p:sp>
      <p:sp>
        <p:nvSpPr>
          <p:cNvPr id="101" name="مخطط انسيابي: معالجة متعاقبة 100"/>
          <p:cNvSpPr/>
          <p:nvPr/>
        </p:nvSpPr>
        <p:spPr>
          <a:xfrm>
            <a:off x="5200522" y="6017377"/>
            <a:ext cx="972740" cy="575733"/>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عُثْمَانُ بْنُ عُمَرَ</a:t>
            </a:r>
            <a:r>
              <a:rPr lang="fa-IR" sz="1400" dirty="0">
                <a:solidFill>
                  <a:schemeClr val="tx1"/>
                </a:solidFill>
                <a:cs typeface="Traditional Arabic" pitchFamily="2" charset="-78"/>
              </a:rPr>
              <a:t> الضَّبِّي </a:t>
            </a:r>
            <a:r>
              <a:rPr lang="ar-SA" sz="1200" dirty="0">
                <a:solidFill>
                  <a:schemeClr val="tx1"/>
                </a:solidFill>
                <a:latin typeface="Traditional Arabic" pitchFamily="18" charset="-78"/>
                <a:cs typeface="Traditional Arabic" pitchFamily="2" charset="-78"/>
              </a:rPr>
              <a:t>(ثقة)</a:t>
            </a:r>
          </a:p>
        </p:txBody>
      </p:sp>
      <p:cxnSp>
        <p:nvCxnSpPr>
          <p:cNvPr id="109" name="رابط مستقيم 108"/>
          <p:cNvCxnSpPr>
            <a:stCxn id="87" idx="2"/>
            <a:endCxn id="99" idx="0"/>
          </p:cNvCxnSpPr>
          <p:nvPr/>
        </p:nvCxnSpPr>
        <p:spPr>
          <a:xfrm rot="5400000">
            <a:off x="5494132" y="4950745"/>
            <a:ext cx="378883"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رابط كسهم مستقيم 111"/>
          <p:cNvCxnSpPr>
            <a:stCxn id="99" idx="2"/>
            <a:endCxn id="101" idx="0"/>
          </p:cNvCxnSpPr>
          <p:nvPr/>
        </p:nvCxnSpPr>
        <p:spPr>
          <a:xfrm>
            <a:off x="5683575" y="5714400"/>
            <a:ext cx="3317" cy="3029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8" name="رابط كسهم مستقيم 127"/>
          <p:cNvCxnSpPr>
            <a:endCxn id="29" idx="0"/>
          </p:cNvCxnSpPr>
          <p:nvPr/>
        </p:nvCxnSpPr>
        <p:spPr>
          <a:xfrm>
            <a:off x="5085184" y="5940152"/>
            <a:ext cx="335160" cy="19534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مستطيل 53"/>
          <p:cNvSpPr/>
          <p:nvPr/>
        </p:nvSpPr>
        <p:spPr>
          <a:xfrm>
            <a:off x="-65983" y="853402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مستطيلة 1"/>
          <p:cNvSpPr/>
          <p:nvPr/>
        </p:nvSpPr>
        <p:spPr>
          <a:xfrm>
            <a:off x="2060848" y="755576"/>
            <a:ext cx="3678389" cy="675156"/>
          </a:xfrm>
          <a:prstGeom prst="wedgeRectCallout">
            <a:avLst/>
          </a:prstGeom>
          <a:solidFill>
            <a:schemeClr val="bg2">
              <a:lumMod val="90000"/>
            </a:schemeClr>
          </a:solidFill>
          <a:ln>
            <a:solidFill>
              <a:schemeClr val="accent1">
                <a:lumMod val="75000"/>
              </a:schemeClr>
            </a:solidFill>
          </a:ln>
          <a:effectLst>
            <a:outerShdw blurRad="50800" dist="38100" dir="5400000" algn="t" rotWithShape="0">
              <a:prstClr val="black">
                <a:alpha val="40000"/>
              </a:prstClr>
            </a:outerShdw>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cs typeface="2  Badr" pitchFamily="2" charset="-78"/>
              </a:rPr>
              <a:t>مدار اسانيد اين روايت و متون </a:t>
            </a:r>
            <a:r>
              <a:rPr lang="fa-IR" dirty="0" smtClean="0">
                <a:solidFill>
                  <a:schemeClr val="tx1"/>
                </a:solidFill>
                <a:cs typeface="2  Badr" pitchFamily="2" charset="-78"/>
              </a:rPr>
              <a:t>آن</a:t>
            </a:r>
            <a:endParaRPr lang="en-US" dirty="0">
              <a:solidFill>
                <a:schemeClr val="tx1"/>
              </a:solidFill>
              <a:cs typeface="2  Badr" pitchFamily="2" charset="-78"/>
            </a:endParaRPr>
          </a:p>
        </p:txBody>
      </p:sp>
      <p:sp>
        <p:nvSpPr>
          <p:cNvPr id="3" name="مستطيل مستدير الزوايا 2"/>
          <p:cNvSpPr/>
          <p:nvPr/>
        </p:nvSpPr>
        <p:spPr>
          <a:xfrm>
            <a:off x="634269" y="1621234"/>
            <a:ext cx="5572164" cy="2000264"/>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احمد گويد: </a:t>
            </a:r>
            <a:r>
              <a:rPr lang="ar-SA" sz="1600" dirty="0" smtClean="0">
                <a:solidFill>
                  <a:schemeClr val="tx1"/>
                </a:solidFill>
                <a:cs typeface="Traditional Arabic" pitchFamily="2" charset="-78"/>
              </a:rPr>
              <a:t>حَدَّثَنَا </a:t>
            </a:r>
            <a:r>
              <a:rPr lang="ar-SA" sz="1600" dirty="0">
                <a:solidFill>
                  <a:schemeClr val="tx1"/>
                </a:solidFill>
                <a:cs typeface="Traditional Arabic" pitchFamily="2" charset="-78"/>
              </a:rPr>
              <a:t>أَبُو أَحْمَدَ ، حَدَّثَنَا سُفْيَانُ ، عَنْ عَلِيِّ بْنِ بَذِيمَةَ ، حَدَّثَنِي قَيْسُ بْنُ حَبْتَرٍ ، قَالَ : سَأَلْتُ ابْنَ عَبَّاسٍ ، عَنِ الْجَرِّ الْأَبْيَضِ، وَالْجَرِّ الْأَخْضَرِ، وَالْجَرِّ الْأَحْمَرِ؟ فَقَالَ : إِنَّ أَوَّلَ مَنْ سَأَلَ النَّبِيَّ </a:t>
            </a:r>
            <a:r>
              <a:rPr lang="en-US" sz="1600" dirty="0">
                <a:solidFill>
                  <a:schemeClr val="tx1"/>
                </a:solidFill>
                <a:latin typeface="islam" pitchFamily="2" charset="2"/>
                <a:cs typeface="Traditional Arabic" pitchFamily="18" charset="-78"/>
              </a:rPr>
              <a:t>r</a:t>
            </a:r>
            <a:r>
              <a:rPr lang="ar-SA" sz="1600" dirty="0">
                <a:solidFill>
                  <a:schemeClr val="tx1"/>
                </a:solidFill>
                <a:cs typeface="Traditional Arabic" pitchFamily="2" charset="-78"/>
              </a:rPr>
              <a:t> وَفْدُ عَبْدِ الْقَيْسِ، فَقَالُوا : إِنَّا نُصِيبُ مِنَ الثُّفْلِ، فَأَيُّ الْأَسْقِيَةِ؟ َقَالَ : " لَا تَشْرَبُوا فِي الدُّبَّاءِ، وَالْمُزَفَّتِ، وَالنَّقِيرِ، وَالْحَنْتَمِ، وَاشْرَبُوا فِي الْأَسْقِيَةِ "، ثُمَّ قَالَ : " </a:t>
            </a:r>
            <a:r>
              <a:rPr lang="ar-SA" sz="1600" b="1" dirty="0">
                <a:solidFill>
                  <a:schemeClr val="tx1"/>
                </a:solidFill>
                <a:cs typeface="Traditional Arabic" pitchFamily="2" charset="-78"/>
              </a:rPr>
              <a:t>إِنَّ اللَّهَ حَرَّمَ عَلَيَّ، أَوْ حَرَّمَ الْخَمْرَ، وَالْمَيْسِرَ، وَالْكُوبَةَ ، وَكُلُّ مُسْكِرٍ حَرَامٌ </a:t>
            </a:r>
            <a:r>
              <a:rPr lang="ar-SA" sz="1600" dirty="0">
                <a:solidFill>
                  <a:schemeClr val="tx1"/>
                </a:solidFill>
                <a:cs typeface="Traditional Arabic" pitchFamily="2" charset="-78"/>
              </a:rPr>
              <a:t>" ، قَالَ سُفْيَانُ : قُلْتُ لِعَلِيِّ بْنِ بَذِيمَةَ : مَا الْكُوبَةُ؟ قَالَ : الطَّبْلُ</a:t>
            </a:r>
            <a:endParaRPr lang="fa-IR" sz="1600" dirty="0">
              <a:solidFill>
                <a:schemeClr val="tx1"/>
              </a:solidFill>
              <a:cs typeface="Traditional Arabic" pitchFamily="2" charset="-78"/>
            </a:endParaRPr>
          </a:p>
          <a:p>
            <a:pPr algn="just">
              <a:defRPr/>
            </a:pPr>
            <a:r>
              <a:rPr lang="fa-IR" sz="1200" dirty="0">
                <a:solidFill>
                  <a:srgbClr val="0070C0"/>
                </a:solidFill>
                <a:latin typeface="islam" pitchFamily="2" charset="2"/>
                <a:cs typeface="B Badr" pitchFamily="2" charset="-78"/>
              </a:rPr>
              <a:t>تخريج: احمد حديث شماره‌ي 2377 و ابوداود ح ش 3213 و بيهقي در سنن كبري ح ش 16032 و ابويعلي ح ش 2702</a:t>
            </a:r>
            <a:endParaRPr lang="en-US" sz="1200" dirty="0">
              <a:solidFill>
                <a:srgbClr val="0070C0"/>
              </a:solidFill>
              <a:latin typeface="islam" pitchFamily="2" charset="2"/>
              <a:cs typeface="B Badr" pitchFamily="2" charset="-78"/>
            </a:endParaRPr>
          </a:p>
        </p:txBody>
      </p:sp>
      <p:sp>
        <p:nvSpPr>
          <p:cNvPr id="4" name="مستطيل مستدير الزوايا 3"/>
          <p:cNvSpPr/>
          <p:nvPr/>
        </p:nvSpPr>
        <p:spPr>
          <a:xfrm>
            <a:off x="634269" y="3811999"/>
            <a:ext cx="5572164" cy="1428760"/>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solidFill>
                <a:cs typeface="Traditional Arabic" pitchFamily="2" charset="-78"/>
              </a:rPr>
              <a:t>امام احمد گويد: </a:t>
            </a:r>
            <a:r>
              <a:rPr lang="ar-SA" sz="1400" dirty="0">
                <a:solidFill>
                  <a:schemeClr val="tx1"/>
                </a:solidFill>
                <a:cs typeface="Traditional Arabic" pitchFamily="2" charset="-78"/>
              </a:rPr>
              <a:t>حَدَّثَنَا أَحْمَدُ بْنُ عَبْدِ الْمَلِكِ وَعَبْدُ الْجَبَّارِ بْنُ مُحَمَّدٍ ، قَالَا : حَدَّثَنَا عُبَيْدُ اللَّهِ يَعْنِي ابْنَ عَمْرٍو ، عَنْ عَبْدِ الْكَرِيمِ ، عَنْ قَيْسِ بْنِ حَبْتَرٍ ، عَنْ ابْنِ عَبَّاسٍ ، عَنْ رَسُولِ اللَّهِ </a:t>
            </a:r>
            <a:r>
              <a:rPr lang="en-US" sz="1400" dirty="0">
                <a:solidFill>
                  <a:schemeClr val="tx1"/>
                </a:solidFill>
                <a:latin typeface="islam" pitchFamily="2" charset="2"/>
                <a:cs typeface="Traditional Arabic" pitchFamily="18" charset="-78"/>
              </a:rPr>
              <a:t>r</a:t>
            </a:r>
            <a:r>
              <a:rPr lang="ar-SA" sz="1400" dirty="0">
                <a:solidFill>
                  <a:schemeClr val="tx1"/>
                </a:solidFill>
                <a:cs typeface="Traditional Arabic" pitchFamily="2" charset="-78"/>
              </a:rPr>
              <a:t> قَالَ : " </a:t>
            </a:r>
            <a:r>
              <a:rPr lang="ar-SA" sz="1400" b="1" dirty="0">
                <a:solidFill>
                  <a:schemeClr val="tx1"/>
                </a:solidFill>
                <a:cs typeface="Traditional Arabic" pitchFamily="2" charset="-78"/>
              </a:rPr>
              <a:t>إِنَّ اللَّهَ حَرَّمَ عَلَيْكُمْ الْخَمْرَ، وَالْمَيْسِرَ، وَالْكُوبَةَ </a:t>
            </a:r>
            <a:r>
              <a:rPr lang="ar-SA" sz="1400" dirty="0">
                <a:solidFill>
                  <a:schemeClr val="tx1"/>
                </a:solidFill>
                <a:cs typeface="Traditional Arabic" pitchFamily="2" charset="-78"/>
              </a:rPr>
              <a:t>"، وَقَالَ : " </a:t>
            </a:r>
            <a:r>
              <a:rPr lang="ar-SA" sz="1400" b="1" dirty="0">
                <a:solidFill>
                  <a:schemeClr val="tx1"/>
                </a:solidFill>
                <a:cs typeface="Traditional Arabic" pitchFamily="2" charset="-78"/>
              </a:rPr>
              <a:t>كُلُّ مُسْكِرٍ حَرَامٌ </a:t>
            </a:r>
            <a:r>
              <a:rPr lang="ar-SA" sz="1400" dirty="0">
                <a:solidFill>
                  <a:schemeClr val="tx1"/>
                </a:solidFill>
                <a:cs typeface="Traditional Arabic" pitchFamily="2" charset="-78"/>
              </a:rPr>
              <a:t>"</a:t>
            </a:r>
            <a:endParaRPr lang="fa-IR" sz="1400" dirty="0">
              <a:solidFill>
                <a:schemeClr val="tx1"/>
              </a:solidFill>
              <a:cs typeface="Traditional Arabic" pitchFamily="2" charset="-78"/>
            </a:endParaRPr>
          </a:p>
          <a:p>
            <a:pPr algn="just">
              <a:defRPr/>
            </a:pPr>
            <a:r>
              <a:rPr lang="fa-IR" sz="1200" b="1" dirty="0">
                <a:solidFill>
                  <a:srgbClr val="0070C0"/>
                </a:solidFill>
                <a:cs typeface="B Badr" pitchFamily="2" charset="-78"/>
              </a:rPr>
              <a:t>تخريج: </a:t>
            </a:r>
            <a:r>
              <a:rPr lang="fa-IR" sz="1200" dirty="0">
                <a:solidFill>
                  <a:srgbClr val="0070C0"/>
                </a:solidFill>
                <a:latin typeface="islam" pitchFamily="2" charset="2"/>
                <a:cs typeface="B Badr" pitchFamily="2" charset="-78"/>
              </a:rPr>
              <a:t>احمد ح ش 2526 و 3147 و بيهقي در كبري ح ش 1891 و 19297 و19343 و 19344 </a:t>
            </a:r>
            <a:endParaRPr lang="en-US" sz="1200" b="1" dirty="0">
              <a:solidFill>
                <a:srgbClr val="0070C0"/>
              </a:solidFill>
              <a:cs typeface="B Badr" pitchFamily="2" charset="-78"/>
            </a:endParaRPr>
          </a:p>
        </p:txBody>
      </p:sp>
      <p:sp>
        <p:nvSpPr>
          <p:cNvPr id="5" name="وسيلة شرح مستطيلة 4"/>
          <p:cNvSpPr/>
          <p:nvPr/>
        </p:nvSpPr>
        <p:spPr>
          <a:xfrm>
            <a:off x="650218" y="5366582"/>
            <a:ext cx="5572164" cy="762005"/>
          </a:xfrm>
          <a:prstGeom prst="wedgeRectCallout">
            <a:avLst/>
          </a:prstGeom>
          <a:solidFill>
            <a:srgbClr val="D5FFD5"/>
          </a:solidFill>
          <a:ln>
            <a:solidFill>
              <a:schemeClr val="accent1">
                <a:lumMod val="75000"/>
              </a:schemeClr>
            </a:solidFill>
          </a:ln>
          <a:effectLst>
            <a:outerShdw blurRad="50800" dist="38100" dir="5400000" algn="t" rotWithShape="0">
              <a:prstClr val="black">
                <a:alpha val="40000"/>
              </a:prstClr>
            </a:outerShdw>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smtClean="0">
                <a:solidFill>
                  <a:schemeClr val="tx1"/>
                </a:solidFill>
                <a:cs typeface="B Badr" pitchFamily="2" charset="-78"/>
              </a:rPr>
              <a:t>  اين </a:t>
            </a:r>
            <a:r>
              <a:rPr lang="fa-IR" dirty="0">
                <a:solidFill>
                  <a:schemeClr val="tx1"/>
                </a:solidFill>
                <a:cs typeface="B Badr" pitchFamily="2" charset="-78"/>
              </a:rPr>
              <a:t>حديث دليل صريحي بر تحريم طبل است و دو روايت بعدي اين حديث را تقويت مي‌كنند!!</a:t>
            </a:r>
            <a:endParaRPr lang="en-US" dirty="0">
              <a:solidFill>
                <a:schemeClr val="tx1"/>
              </a:solidFill>
              <a:cs typeface="B Badr" pitchFamily="2" charset="-78"/>
            </a:endParaRPr>
          </a:p>
        </p:txBody>
      </p:sp>
      <p:sp>
        <p:nvSpPr>
          <p:cNvPr id="6" name="مستطيل 5"/>
          <p:cNvSpPr/>
          <p:nvPr/>
        </p:nvSpPr>
        <p:spPr>
          <a:xfrm>
            <a:off x="6053409" y="854186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24</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خطط انسيابي: معالجة متعاقبة 2"/>
          <p:cNvSpPr/>
          <p:nvPr/>
        </p:nvSpPr>
        <p:spPr>
          <a:xfrm>
            <a:off x="1916832" y="251520"/>
            <a:ext cx="2962756" cy="343225"/>
          </a:xfrm>
          <a:prstGeom prst="flowChartAlternateProcess">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lin ang="81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dirty="0">
                <a:solidFill>
                  <a:schemeClr val="tx1"/>
                </a:solidFill>
                <a:cs typeface="2  Badr" pitchFamily="2" charset="-78"/>
              </a:rPr>
              <a:t>اعتراضات بر </a:t>
            </a:r>
            <a:r>
              <a:rPr lang="fa-IR" dirty="0">
                <a:solidFill>
                  <a:schemeClr val="tx1"/>
                </a:solidFill>
                <a:cs typeface="2  Badr" pitchFamily="2" charset="-78"/>
              </a:rPr>
              <a:t>مفهوم اين حديث:</a:t>
            </a:r>
            <a:endParaRPr lang="ar-SA" dirty="0">
              <a:solidFill>
                <a:schemeClr val="tx1"/>
              </a:solidFill>
              <a:cs typeface="2  Badr" pitchFamily="2" charset="-78"/>
            </a:endParaRPr>
          </a:p>
        </p:txBody>
      </p:sp>
      <p:sp>
        <p:nvSpPr>
          <p:cNvPr id="4" name="مستطيل مستدير الزوايا 3"/>
          <p:cNvSpPr/>
          <p:nvPr/>
        </p:nvSpPr>
        <p:spPr>
          <a:xfrm>
            <a:off x="524616" y="733425"/>
            <a:ext cx="5840057" cy="4803117"/>
          </a:xfrm>
          <a:prstGeom prst="roundRect">
            <a:avLst>
              <a:gd name="adj" fmla="val 8314"/>
            </a:avLst>
          </a:prstGeom>
          <a:solidFill>
            <a:srgbClr val="E7FFE7"/>
          </a:solidFill>
          <a:ln>
            <a:solidFill>
              <a:schemeClr val="accent1"/>
            </a:solidFill>
          </a:ln>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indent="216000" algn="just">
              <a:spcBef>
                <a:spcPts val="600"/>
              </a:spcBef>
              <a:defRPr/>
            </a:pPr>
            <a:r>
              <a:rPr lang="fa-IR" sz="1400" dirty="0">
                <a:cs typeface="B Badr" pitchFamily="2" charset="-78"/>
              </a:rPr>
              <a:t>1- </a:t>
            </a:r>
            <a:r>
              <a:rPr lang="fa-IR" sz="1400" dirty="0" smtClean="0">
                <a:cs typeface="B Badr" pitchFamily="2" charset="-78"/>
              </a:rPr>
              <a:t>گفته‌اند</a:t>
            </a:r>
            <a:r>
              <a:rPr lang="fa-IR" sz="1400" dirty="0">
                <a:cs typeface="B Badr" pitchFamily="2" charset="-78"/>
              </a:rPr>
              <a:t>: </a:t>
            </a:r>
            <a:r>
              <a:rPr lang="fa-IR" sz="1400" b="1" dirty="0">
                <a:cs typeface="B Badr" pitchFamily="2" charset="-78"/>
              </a:rPr>
              <a:t>تفسير ”كوبه“ به معناي طبل يا دُهُل درست </a:t>
            </a:r>
            <a:r>
              <a:rPr lang="fa-IR" sz="1400" b="1" dirty="0" smtClean="0">
                <a:cs typeface="B Badr" pitchFamily="2" charset="-78"/>
              </a:rPr>
              <a:t>نيست! </a:t>
            </a:r>
            <a:r>
              <a:rPr lang="fa-IR" sz="1400" b="1" dirty="0">
                <a:cs typeface="B Badr" pitchFamily="2" charset="-78"/>
              </a:rPr>
              <a:t>زيرا معناي صحيح آن </a:t>
            </a:r>
            <a:r>
              <a:rPr lang="fa-IR" sz="1400" b="1" dirty="0" smtClean="0">
                <a:cs typeface="B Badr" pitchFamily="2" charset="-78"/>
              </a:rPr>
              <a:t>نوعي بازي </a:t>
            </a:r>
            <a:r>
              <a:rPr lang="fa-IR" sz="1400" b="1" dirty="0">
                <a:cs typeface="B Badr" pitchFamily="2" charset="-78"/>
              </a:rPr>
              <a:t>به </a:t>
            </a:r>
            <a:r>
              <a:rPr lang="fa-IR" sz="1400" b="1" dirty="0" smtClean="0">
                <a:cs typeface="B Badr" pitchFamily="2" charset="-78"/>
              </a:rPr>
              <a:t>نام </a:t>
            </a:r>
            <a:r>
              <a:rPr lang="fa-IR" sz="1400" b="1" dirty="0">
                <a:cs typeface="B Badr" pitchFamily="2" charset="-78"/>
              </a:rPr>
              <a:t>نَرد است كه با آن بازي قمار انجام مي‌گيرد! </a:t>
            </a:r>
          </a:p>
          <a:p>
            <a:pPr indent="216000" algn="just">
              <a:spcBef>
                <a:spcPts val="600"/>
              </a:spcBef>
              <a:defRPr/>
            </a:pPr>
            <a:r>
              <a:rPr lang="fa-IR" sz="1400" b="1" dirty="0">
                <a:cs typeface="B Badr" pitchFamily="2" charset="-78"/>
              </a:rPr>
              <a:t>جواب: </a:t>
            </a:r>
            <a:r>
              <a:rPr lang="fa-IR" sz="1400" b="1" dirty="0" smtClean="0">
                <a:cs typeface="B Badr" pitchFamily="2" charset="-78"/>
              </a:rPr>
              <a:t>اول: </a:t>
            </a:r>
            <a:r>
              <a:rPr lang="fa-IR" sz="1400" dirty="0">
                <a:cs typeface="B Badr" pitchFamily="2" charset="-78"/>
              </a:rPr>
              <a:t>شمار زيادي از علماء گفته‌اند كه ”كوبه“ </a:t>
            </a:r>
            <a:r>
              <a:rPr lang="fa-IR" sz="1400" dirty="0" smtClean="0">
                <a:cs typeface="B Badr" pitchFamily="2" charset="-78"/>
              </a:rPr>
              <a:t>به معناي طبل است، </a:t>
            </a:r>
            <a:r>
              <a:rPr lang="fa-IR" sz="1400" dirty="0">
                <a:cs typeface="B Badr" pitchFamily="2" charset="-78"/>
              </a:rPr>
              <a:t>از جمله: ابن‌الأعرابي كه در سال 150 هجري قمري وفات يافته است (لسان العرب 13/348 ماده‌ي: ق ن ن) و </a:t>
            </a:r>
            <a:r>
              <a:rPr lang="fa-IR" sz="1400" dirty="0" smtClean="0">
                <a:cs typeface="B Badr" pitchFamily="2" charset="-78"/>
              </a:rPr>
              <a:t>امامي </a:t>
            </a:r>
            <a:r>
              <a:rPr lang="fa-IR" sz="1400" dirty="0">
                <a:cs typeface="B Badr" pitchFamily="2" charset="-78"/>
              </a:rPr>
              <a:t>از بزرگان علماي لغت است (ن.ك: سير اعلام النبلاء 10/687) و ابن‌دُرَيْد كه در سال 233 هـ.ق وفات يافته است (ن.ك: جمهره اللغه 5/412) و درباره‌ي كتاب خودش مي‌گويد كه اسم آن را كتاب </a:t>
            </a:r>
            <a:r>
              <a:rPr lang="fa-IR" sz="1400" dirty="0" smtClean="0">
                <a:cs typeface="B Badr" pitchFamily="2" charset="-78"/>
              </a:rPr>
              <a:t>”</a:t>
            </a:r>
            <a:r>
              <a:rPr lang="fa-IR" sz="1400" b="1" dirty="0" smtClean="0">
                <a:cs typeface="Traditional Arabic" pitchFamily="2" charset="-78"/>
              </a:rPr>
              <a:t> جمهرة</a:t>
            </a:r>
            <a:r>
              <a:rPr lang="fa-IR" sz="1400" dirty="0" smtClean="0">
                <a:cs typeface="B Badr" pitchFamily="2" charset="-78"/>
              </a:rPr>
              <a:t>“ </a:t>
            </a:r>
            <a:r>
              <a:rPr lang="fa-IR" sz="1400" dirty="0">
                <a:cs typeface="B Badr" pitchFamily="2" charset="-78"/>
              </a:rPr>
              <a:t>گذاشته‌ام چون گفته‌ي جمهور عرب را در اين كتاب </a:t>
            </a:r>
            <a:r>
              <a:rPr lang="fa-IR" sz="1400" dirty="0" smtClean="0">
                <a:cs typeface="B Badr" pitchFamily="2" charset="-78"/>
              </a:rPr>
              <a:t>جمع آوري نموده‌ام </a:t>
            </a:r>
            <a:r>
              <a:rPr lang="fa-IR" sz="1400" dirty="0">
                <a:cs typeface="B Badr" pitchFamily="2" charset="-78"/>
              </a:rPr>
              <a:t>(مقدمه‌ي </a:t>
            </a:r>
            <a:r>
              <a:rPr lang="fa-IR" sz="1400" b="1" dirty="0" smtClean="0">
                <a:cs typeface="Traditional Arabic" pitchFamily="2" charset="-78"/>
              </a:rPr>
              <a:t>جمهرة اللغة</a:t>
            </a:r>
            <a:r>
              <a:rPr lang="fa-IR" sz="1400" dirty="0" smtClean="0">
                <a:cs typeface="B Badr" pitchFamily="2" charset="-78"/>
              </a:rPr>
              <a:t>) </a:t>
            </a:r>
            <a:r>
              <a:rPr lang="fa-IR" sz="1400" dirty="0">
                <a:cs typeface="B Badr" pitchFamily="2" charset="-78"/>
              </a:rPr>
              <a:t>و </a:t>
            </a:r>
            <a:r>
              <a:rPr lang="fa-IR" sz="1400" dirty="0" smtClean="0">
                <a:cs typeface="B Badr" pitchFamily="2" charset="-78"/>
              </a:rPr>
              <a:t>همچنين امام جوهري صاحب </a:t>
            </a:r>
            <a:r>
              <a:rPr lang="fa-IR" sz="1400" dirty="0">
                <a:cs typeface="B Badr" pitchFamily="2" charset="-78"/>
              </a:rPr>
              <a:t>كتاب </a:t>
            </a:r>
            <a:r>
              <a:rPr lang="fa-IR" sz="1400" dirty="0" smtClean="0">
                <a:cs typeface="B Badr" pitchFamily="2" charset="-78"/>
              </a:rPr>
              <a:t>”الصحاح“ كه </a:t>
            </a:r>
            <a:r>
              <a:rPr lang="fa-IR" sz="1400" dirty="0">
                <a:cs typeface="B Badr" pitchFamily="2" charset="-78"/>
              </a:rPr>
              <a:t>در سال 393 هـ.ق وفات يافته است (الصحاح 2/127) و ابن‌فارس كه در سال 395 هـ.ق وفات يافته است (مقاييس اللغه 5/118) . </a:t>
            </a:r>
          </a:p>
          <a:p>
            <a:pPr indent="216000" algn="just">
              <a:spcBef>
                <a:spcPts val="600"/>
              </a:spcBef>
              <a:defRPr/>
            </a:pPr>
            <a:r>
              <a:rPr lang="fa-IR" sz="1400" b="1" dirty="0" smtClean="0">
                <a:cs typeface="B Badr" pitchFamily="2" charset="-78"/>
              </a:rPr>
              <a:t>دوم: </a:t>
            </a:r>
            <a:r>
              <a:rPr lang="fa-IR" sz="1400" dirty="0">
                <a:cs typeface="B Badr" pitchFamily="2" charset="-78"/>
              </a:rPr>
              <a:t>علامه ابن‌دُرَيْد همان‌طور كه از وي نقل كرديم كتابش را بر اساس گفته‌هاي جهمور عرب نوشته و فقط يك معنا را براي ”كوبه“ ذكر مي‌كند و آن هم </a:t>
            </a:r>
            <a:r>
              <a:rPr lang="fa-IR" sz="1400" dirty="0" smtClean="0">
                <a:cs typeface="B Badr" pitchFamily="2" charset="-78"/>
              </a:rPr>
              <a:t>طبل است؛ </a:t>
            </a:r>
            <a:r>
              <a:rPr lang="fa-IR" sz="1400" dirty="0">
                <a:cs typeface="B Badr" pitchFamily="2" charset="-78"/>
              </a:rPr>
              <a:t>و اين معناي مشهور اين كلمه نزد مؤلفين كتاب‌هاي لغت عربي است و معناي ديگري هم براي اين كلمه ذكر شده و آن هم بازي ”نَرد“ </a:t>
            </a:r>
            <a:r>
              <a:rPr lang="fa-IR" sz="1400" dirty="0" smtClean="0">
                <a:cs typeface="B Badr" pitchFamily="2" charset="-78"/>
              </a:rPr>
              <a:t>است، ولي اين </a:t>
            </a:r>
            <a:r>
              <a:rPr lang="fa-IR" sz="1400" dirty="0">
                <a:cs typeface="B Badr" pitchFamily="2" charset="-78"/>
              </a:rPr>
              <a:t>اصطلاح خاص عرب اهل يمن است </a:t>
            </a:r>
            <a:r>
              <a:rPr lang="fa-IR" sz="1400" dirty="0" smtClean="0">
                <a:cs typeface="B Badr" pitchFamily="2" charset="-78"/>
              </a:rPr>
              <a:t>و </a:t>
            </a:r>
            <a:r>
              <a:rPr lang="fa-IR" sz="1400" dirty="0">
                <a:cs typeface="B Badr" pitchFamily="2" charset="-78"/>
              </a:rPr>
              <a:t>علامه </a:t>
            </a:r>
            <a:r>
              <a:rPr lang="fa-IR" sz="1400" dirty="0" smtClean="0">
                <a:cs typeface="B Badr" pitchFamily="2" charset="-78"/>
              </a:rPr>
              <a:t>ابن‌منظور چنين </a:t>
            </a:r>
            <a:r>
              <a:rPr lang="fa-IR" sz="1400" dirty="0">
                <a:cs typeface="B Badr" pitchFamily="2" charset="-78"/>
              </a:rPr>
              <a:t>در </a:t>
            </a:r>
            <a:r>
              <a:rPr lang="fa-IR" sz="1400" dirty="0" smtClean="0">
                <a:cs typeface="B Badr" pitchFamily="2" charset="-78"/>
              </a:rPr>
              <a:t>”لسان العرب“ </a:t>
            </a:r>
            <a:r>
              <a:rPr lang="fa-IR" sz="1400" dirty="0">
                <a:cs typeface="B Badr" pitchFamily="2" charset="-78"/>
              </a:rPr>
              <a:t>از امام محمد بن كثير نقل مي‌كند!! (لسان العرب 1/729 ماده‌ي ك و ب).</a:t>
            </a:r>
          </a:p>
          <a:p>
            <a:pPr indent="216000" algn="just">
              <a:spcBef>
                <a:spcPts val="600"/>
              </a:spcBef>
              <a:defRPr/>
            </a:pPr>
            <a:r>
              <a:rPr lang="fa-IR" sz="1400" b="1" dirty="0" smtClean="0">
                <a:cs typeface="B Badr" pitchFamily="2" charset="-78"/>
              </a:rPr>
              <a:t>سوم: </a:t>
            </a:r>
            <a:r>
              <a:rPr lang="fa-IR" sz="1400" dirty="0" smtClean="0">
                <a:cs typeface="B Badr" pitchFamily="2" charset="-78"/>
              </a:rPr>
              <a:t>اگر هم </a:t>
            </a:r>
            <a:r>
              <a:rPr lang="fa-IR" sz="1400" dirty="0">
                <a:cs typeface="B Badr" pitchFamily="2" charset="-78"/>
              </a:rPr>
              <a:t>بپذيريم كه كه ”كوبه“ به معناي بازي نَرد </a:t>
            </a:r>
            <a:r>
              <a:rPr lang="fa-IR" sz="1400" dirty="0" smtClean="0">
                <a:cs typeface="B Badr" pitchFamily="2" charset="-78"/>
              </a:rPr>
              <a:t>مي‌آيد؛ نمي‌توان </a:t>
            </a:r>
            <a:r>
              <a:rPr lang="fa-IR" sz="1400" dirty="0">
                <a:cs typeface="B Badr" pitchFamily="2" charset="-78"/>
              </a:rPr>
              <a:t>معناي مشهور آن را ناديده گرفت! به ويژه در اين حديث كه قمار هم ذكر شده و بازي نَرد يكي </a:t>
            </a:r>
            <a:r>
              <a:rPr lang="fa-IR" sz="1400" dirty="0" smtClean="0">
                <a:cs typeface="B Badr" pitchFamily="2" charset="-78"/>
              </a:rPr>
              <a:t>از بازي‌هاي </a:t>
            </a:r>
            <a:r>
              <a:rPr lang="fa-IR" sz="1400" dirty="0">
                <a:cs typeface="B Badr" pitchFamily="2" charset="-78"/>
              </a:rPr>
              <a:t>معروفي است كه با آن قمار بازي مي‌شود و اين بازي زيرمجموعه‌ي بازي‌هاي قمار است؛ پس مقصود رسول الله </a:t>
            </a:r>
            <a:r>
              <a:rPr lang="en-US" sz="1400" dirty="0">
                <a:solidFill>
                  <a:schemeClr val="tx1"/>
                </a:solidFill>
                <a:latin typeface="islam" pitchFamily="2" charset="2"/>
                <a:cs typeface="Traditional Arabic" pitchFamily="18" charset="-78"/>
              </a:rPr>
              <a:t>r</a:t>
            </a:r>
            <a:r>
              <a:rPr lang="fa-IR" sz="1400" dirty="0">
                <a:cs typeface="B Badr" pitchFamily="2" charset="-78"/>
              </a:rPr>
              <a:t> چيزي غير از </a:t>
            </a:r>
            <a:r>
              <a:rPr lang="fa-IR" sz="1400" dirty="0" smtClean="0">
                <a:cs typeface="B Badr" pitchFamily="2" charset="-78"/>
              </a:rPr>
              <a:t>بازي‌ </a:t>
            </a:r>
            <a:r>
              <a:rPr lang="fa-IR" sz="1400" dirty="0">
                <a:cs typeface="B Badr" pitchFamily="2" charset="-78"/>
              </a:rPr>
              <a:t>قمار </a:t>
            </a:r>
            <a:r>
              <a:rPr lang="fa-IR" sz="1400" dirty="0" smtClean="0">
                <a:cs typeface="B Badr" pitchFamily="2" charset="-78"/>
              </a:rPr>
              <a:t>بوده و آن </a:t>
            </a:r>
            <a:r>
              <a:rPr lang="fa-IR" sz="1400" dirty="0">
                <a:cs typeface="B Badr" pitchFamily="2" charset="-78"/>
              </a:rPr>
              <a:t>طبل است!! و همان‌طور كه در علم اصول فقه گفته مي‌شود: ”تأسيس بر تأكيد مقدم است“ (الإحكام، آمدي 1/276 و 2/206 و 2/284 و 2/287 و القواعد الفقهيه ص 347 و ..) يعني: بيان يك حكم جديد بر تأكيد بر مسأله‌ي قبلي مقدم است! در نتيجه بايد ”كوبه“ چيز ديگري </a:t>
            </a:r>
            <a:r>
              <a:rPr lang="fa-IR" sz="1400" dirty="0" smtClean="0">
                <a:cs typeface="B Badr" pitchFamily="2" charset="-78"/>
              </a:rPr>
              <a:t>غير </a:t>
            </a:r>
            <a:r>
              <a:rPr lang="fa-IR" sz="1400" dirty="0">
                <a:cs typeface="B Badr" pitchFamily="2" charset="-78"/>
              </a:rPr>
              <a:t>از بازي نَرد باشد كه با آن قمار بازي مي‌شود!</a:t>
            </a:r>
            <a:endParaRPr lang="en-US" sz="1400" b="1" dirty="0">
              <a:cs typeface="B Badr" pitchFamily="2" charset="-78"/>
            </a:endParaRPr>
          </a:p>
        </p:txBody>
      </p:sp>
      <p:sp>
        <p:nvSpPr>
          <p:cNvPr id="5" name="مستطيل مستدير الزوايا 4"/>
          <p:cNvSpPr/>
          <p:nvPr/>
        </p:nvSpPr>
        <p:spPr>
          <a:xfrm>
            <a:off x="503184" y="5600700"/>
            <a:ext cx="5840057" cy="3326732"/>
          </a:xfrm>
          <a:prstGeom prst="roundRect">
            <a:avLst>
              <a:gd name="adj" fmla="val 11907"/>
            </a:avLst>
          </a:prstGeom>
          <a:solidFill>
            <a:srgbClr val="E7FFE7"/>
          </a:solidFill>
          <a:ln>
            <a:solidFill>
              <a:schemeClr val="accent1"/>
            </a:solidFill>
          </a:ln>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indent="216000" algn="just">
              <a:spcBef>
                <a:spcPts val="600"/>
              </a:spcBef>
              <a:defRPr/>
            </a:pPr>
            <a:r>
              <a:rPr lang="fa-IR" sz="1400" dirty="0">
                <a:cs typeface="B Badr" pitchFamily="2" charset="-78"/>
              </a:rPr>
              <a:t>2- </a:t>
            </a:r>
            <a:r>
              <a:rPr lang="fa-IR" sz="1400" b="1" dirty="0" smtClean="0">
                <a:cs typeface="B Badr" pitchFamily="2" charset="-78"/>
              </a:rPr>
              <a:t>گفته شده: </a:t>
            </a:r>
            <a:r>
              <a:rPr lang="fa-IR" sz="1400" b="1" dirty="0">
                <a:cs typeface="B Badr" pitchFamily="2" charset="-78"/>
              </a:rPr>
              <a:t>علي‌بن بذيمه كه يكي از راويان اين حديث است و ”كوبه“ را به طبل تفسير مي‌كند از علماي لغت‌شناس و فقيه نبوده و به تفسير وي نمي‌توان اعتماد كرد! </a:t>
            </a:r>
          </a:p>
          <a:p>
            <a:pPr indent="216000" algn="just">
              <a:spcBef>
                <a:spcPts val="600"/>
              </a:spcBef>
              <a:defRPr/>
            </a:pPr>
            <a:r>
              <a:rPr lang="fa-IR" sz="1400" b="1" dirty="0">
                <a:cs typeface="B Badr" pitchFamily="2" charset="-78"/>
              </a:rPr>
              <a:t>پاسخ: </a:t>
            </a:r>
            <a:r>
              <a:rPr lang="fa-IR" sz="1400" b="1" dirty="0" smtClean="0">
                <a:cs typeface="B Badr" pitchFamily="2" charset="-78"/>
              </a:rPr>
              <a:t>اول: </a:t>
            </a:r>
            <a:r>
              <a:rPr lang="fa-IR" sz="1400" dirty="0">
                <a:cs typeface="B Badr" pitchFamily="2" charset="-78"/>
              </a:rPr>
              <a:t>اگر ما در اسناد اين روايت دقَّت كنيم مي‌بينم كه امام سفيان ثوري از علي بن بذيمه كه تولدش قبل از سال 75 هـ.ق بوده و در كوفه‌ي عراق مي‌زيسته و بعد به حرّان منتقل شده و هنوز لغت عربي به انحراف كشانده نشده سؤال مي‌گيرد كه معناي كوبه در اين روايت چيست؟ در جواب مي‌گويد: ”طبل“ و همان‌طور كه در علم مصطلح حديث داريم راوي حديث به روايتش از ديگران آگاه‌تر است!!</a:t>
            </a:r>
          </a:p>
          <a:p>
            <a:pPr indent="216000" algn="just">
              <a:spcBef>
                <a:spcPts val="600"/>
              </a:spcBef>
              <a:defRPr/>
            </a:pPr>
            <a:r>
              <a:rPr lang="fa-IR" sz="1400" b="1" dirty="0" smtClean="0">
                <a:cs typeface="B Badr" pitchFamily="2" charset="-78"/>
              </a:rPr>
              <a:t>دوم: </a:t>
            </a:r>
            <a:r>
              <a:rPr lang="fa-IR" sz="1400" dirty="0">
                <a:cs typeface="B Badr" pitchFamily="2" charset="-78"/>
              </a:rPr>
              <a:t>كسي كه </a:t>
            </a:r>
            <a:r>
              <a:rPr lang="fa-IR" sz="1400" dirty="0" smtClean="0">
                <a:cs typeface="B Badr" pitchFamily="2" charset="-78"/>
              </a:rPr>
              <a:t>از </a:t>
            </a:r>
            <a:r>
              <a:rPr lang="fa-IR" sz="1400" dirty="0">
                <a:cs typeface="B Badr" pitchFamily="2" charset="-78"/>
              </a:rPr>
              <a:t>علي بن بذيمه سؤال مي‌كند </a:t>
            </a:r>
            <a:r>
              <a:rPr lang="fa-IR" sz="1400" dirty="0" smtClean="0">
                <a:cs typeface="B Badr" pitchFamily="2" charset="-78"/>
              </a:rPr>
              <a:t>سفيان ثوري بوده كه يكي </a:t>
            </a:r>
            <a:r>
              <a:rPr lang="fa-IR" sz="1400" dirty="0">
                <a:cs typeface="B Badr" pitchFamily="2" charset="-78"/>
              </a:rPr>
              <a:t>از علماي </a:t>
            </a:r>
            <a:r>
              <a:rPr lang="fa-IR" sz="1400" dirty="0" smtClean="0">
                <a:cs typeface="B Badr" pitchFamily="2" charset="-78"/>
              </a:rPr>
              <a:t>مشهور و از فقهاء و محِّدثين بزرگ اسلام است </a:t>
            </a:r>
            <a:r>
              <a:rPr lang="fa-IR" sz="1400" dirty="0">
                <a:cs typeface="B Badr" pitchFamily="2" charset="-78"/>
              </a:rPr>
              <a:t>(ن.ك: سير اعلام النبلاء 203 تا 270 جلد 7) و اينجا سؤال مطرح مي‌شود كه آيا سفيان با آن دانايي‌اش از كسي كه علم ندارد سؤال مي‌گيرد؟؟</a:t>
            </a:r>
          </a:p>
          <a:p>
            <a:pPr indent="216000" algn="just">
              <a:spcBef>
                <a:spcPts val="600"/>
              </a:spcBef>
              <a:defRPr/>
            </a:pPr>
            <a:r>
              <a:rPr lang="fa-IR" sz="1400" b="1" dirty="0" smtClean="0">
                <a:cs typeface="B Badr" pitchFamily="2" charset="-78"/>
              </a:rPr>
              <a:t>سوم: </a:t>
            </a:r>
            <a:r>
              <a:rPr lang="fa-IR" sz="1400" dirty="0">
                <a:cs typeface="B Badr" pitchFamily="2" charset="-78"/>
              </a:rPr>
              <a:t>علامه عبد الله بن وهب كه در سال 197 هـ.ق </a:t>
            </a:r>
            <a:r>
              <a:rPr lang="fa-IR" sz="1400" dirty="0" smtClean="0">
                <a:cs typeface="B Badr" pitchFamily="2" charset="-78"/>
              </a:rPr>
              <a:t>وفات نموده </a:t>
            </a:r>
            <a:r>
              <a:rPr lang="fa-IR" sz="1400" dirty="0">
                <a:cs typeface="B Badr" pitchFamily="2" charset="-78"/>
              </a:rPr>
              <a:t>و اين حديث را از طريق عبد الله بن عمرو </a:t>
            </a:r>
            <a:r>
              <a:rPr lang="fa-IR" sz="1400" dirty="0">
                <a:cs typeface="CTraditional Arabic" pitchFamily="2" charset="-78"/>
              </a:rPr>
              <a:t>ب </a:t>
            </a:r>
            <a:r>
              <a:rPr lang="fa-IR" sz="1400" dirty="0">
                <a:cs typeface="B Badr" pitchFamily="2" charset="-78"/>
              </a:rPr>
              <a:t>روايت </a:t>
            </a:r>
            <a:r>
              <a:rPr lang="fa-IR" sz="1400" dirty="0" smtClean="0">
                <a:cs typeface="B Badr" pitchFamily="2" charset="-78"/>
              </a:rPr>
              <a:t>مي‌كند، </a:t>
            </a:r>
            <a:r>
              <a:rPr lang="fa-IR" sz="1400" dirty="0">
                <a:cs typeface="B Badr" pitchFamily="2" charset="-78"/>
              </a:rPr>
              <a:t>در كتابش ”كوبه“ را نيز طبل معرفي مي‌كند! (موطأ، ابن وهب ح ش 67) و همچنين امام احمد از يحيي بن اسحاق در حديثي كه از قيس بن عباده </a:t>
            </a:r>
            <a:r>
              <a:rPr lang="fa-IR" sz="1400" dirty="0" smtClean="0">
                <a:cs typeface="CTraditional Arabic" pitchFamily="2" charset="-78"/>
              </a:rPr>
              <a:t>ا</a:t>
            </a:r>
            <a:r>
              <a:rPr lang="fa-IR" sz="1400" dirty="0" smtClean="0">
                <a:cs typeface="B Badr" pitchFamily="2" charset="-78"/>
              </a:rPr>
              <a:t>روايت مي‌كند، </a:t>
            </a:r>
            <a:r>
              <a:rPr lang="fa-IR" sz="1400" dirty="0">
                <a:cs typeface="B Badr" pitchFamily="2" charset="-78"/>
              </a:rPr>
              <a:t>سؤال </a:t>
            </a:r>
            <a:r>
              <a:rPr lang="fa-IR" sz="1400" dirty="0" smtClean="0">
                <a:cs typeface="B Badr" pitchFamily="2" charset="-78"/>
              </a:rPr>
              <a:t>مي‌كند </a:t>
            </a:r>
            <a:r>
              <a:rPr lang="fa-IR" sz="1400" dirty="0">
                <a:cs typeface="B Badr" pitchFamily="2" charset="-78"/>
              </a:rPr>
              <a:t>كه كوبه چيست؟ </a:t>
            </a:r>
            <a:r>
              <a:rPr lang="fa-IR" sz="1400" dirty="0" smtClean="0">
                <a:cs typeface="B Badr" pitchFamily="2" charset="-78"/>
              </a:rPr>
              <a:t>مي‌گويد: </a:t>
            </a:r>
            <a:r>
              <a:rPr lang="fa-IR" sz="1400" dirty="0">
                <a:cs typeface="B Badr" pitchFamily="2" charset="-78"/>
              </a:rPr>
              <a:t>طبل </a:t>
            </a:r>
            <a:r>
              <a:rPr lang="fa-IR" sz="1400" dirty="0" smtClean="0">
                <a:cs typeface="B Badr" pitchFamily="2" charset="-78"/>
              </a:rPr>
              <a:t>است! (مسند </a:t>
            </a:r>
            <a:r>
              <a:rPr lang="fa-IR" sz="1400" dirty="0">
                <a:cs typeface="B Badr" pitchFamily="2" charset="-78"/>
              </a:rPr>
              <a:t>احمد ح ش 6370)  پس علي بن بذيمه به تنهايي اين كلمه را چنين معنا نكرده است!</a:t>
            </a:r>
            <a:endParaRPr lang="en-US" sz="1400" dirty="0">
              <a:cs typeface="CTraditional Arabic" pitchFamily="2" charset="-78"/>
            </a:endParaRPr>
          </a:p>
        </p:txBody>
      </p:sp>
      <p:sp>
        <p:nvSpPr>
          <p:cNvPr id="6" name="مستطيل 5"/>
          <p:cNvSpPr/>
          <p:nvPr/>
        </p:nvSpPr>
        <p:spPr>
          <a:xfrm>
            <a:off x="-142927" y="854242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مستطيل 130"/>
          <p:cNvSpPr/>
          <p:nvPr/>
        </p:nvSpPr>
        <p:spPr>
          <a:xfrm>
            <a:off x="4713125" y="7437303"/>
            <a:ext cx="871538"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بزار ح ش 2173</a:t>
            </a:r>
            <a:endParaRPr lang="en-US" sz="1200" dirty="0">
              <a:solidFill>
                <a:schemeClr val="accent1">
                  <a:lumMod val="75000"/>
                </a:schemeClr>
              </a:solidFill>
              <a:cs typeface="B Badr" pitchFamily="2" charset="-78"/>
            </a:endParaRPr>
          </a:p>
        </p:txBody>
      </p:sp>
      <p:sp>
        <p:nvSpPr>
          <p:cNvPr id="5" name="مستطيل 4"/>
          <p:cNvSpPr/>
          <p:nvPr/>
        </p:nvSpPr>
        <p:spPr>
          <a:xfrm>
            <a:off x="3527823" y="8375652"/>
            <a:ext cx="978694" cy="33655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ح ش 19347</a:t>
            </a:r>
            <a:endParaRPr lang="en-US" sz="1200" dirty="0">
              <a:solidFill>
                <a:schemeClr val="accent1">
                  <a:lumMod val="75000"/>
                </a:schemeClr>
              </a:solidFill>
              <a:cs typeface="B Badr" pitchFamily="2" charset="-78"/>
            </a:endParaRPr>
          </a:p>
        </p:txBody>
      </p:sp>
      <p:sp>
        <p:nvSpPr>
          <p:cNvPr id="127" name="مستطيل 126"/>
          <p:cNvSpPr/>
          <p:nvPr/>
        </p:nvSpPr>
        <p:spPr>
          <a:xfrm>
            <a:off x="471104" y="6468501"/>
            <a:ext cx="803672"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6370</a:t>
            </a:r>
            <a:endParaRPr lang="en-US" sz="1200" dirty="0">
              <a:solidFill>
                <a:schemeClr val="accent1">
                  <a:lumMod val="75000"/>
                </a:schemeClr>
              </a:solidFill>
              <a:cs typeface="B Badr" pitchFamily="2" charset="-78"/>
            </a:endParaRPr>
          </a:p>
        </p:txBody>
      </p:sp>
      <p:sp>
        <p:nvSpPr>
          <p:cNvPr id="126" name="مستطيل 125"/>
          <p:cNvSpPr/>
          <p:nvPr/>
        </p:nvSpPr>
        <p:spPr>
          <a:xfrm>
            <a:off x="2420380" y="6470650"/>
            <a:ext cx="857250"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6430</a:t>
            </a:r>
            <a:endParaRPr lang="en-US" sz="1200" dirty="0">
              <a:solidFill>
                <a:schemeClr val="accent1">
                  <a:lumMod val="75000"/>
                </a:schemeClr>
              </a:solidFill>
              <a:cs typeface="B Badr" pitchFamily="2" charset="-78"/>
            </a:endParaRPr>
          </a:p>
        </p:txBody>
      </p:sp>
      <p:sp>
        <p:nvSpPr>
          <p:cNvPr id="3" name="مستطيل 2"/>
          <p:cNvSpPr/>
          <p:nvPr/>
        </p:nvSpPr>
        <p:spPr>
          <a:xfrm>
            <a:off x="5561569" y="7472783"/>
            <a:ext cx="896541" cy="28575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300" dirty="0">
                <a:solidFill>
                  <a:schemeClr val="accent1">
                    <a:lumMod val="75000"/>
                  </a:schemeClr>
                </a:solidFill>
                <a:latin typeface="islam" pitchFamily="2" charset="2"/>
                <a:cs typeface="B Badr" pitchFamily="2" charset="-78"/>
              </a:rPr>
              <a:t>ابوداود ح ش 3202</a:t>
            </a:r>
            <a:endParaRPr lang="en-US" sz="1300" dirty="0">
              <a:solidFill>
                <a:schemeClr val="accent1">
                  <a:lumMod val="75000"/>
                </a:schemeClr>
              </a:solidFill>
              <a:cs typeface="B Badr" pitchFamily="2" charset="-78"/>
            </a:endParaRPr>
          </a:p>
        </p:txBody>
      </p:sp>
      <p:sp>
        <p:nvSpPr>
          <p:cNvPr id="41" name="وسيلة شرح مستطيلة مستديرة الزوايا 40"/>
          <p:cNvSpPr/>
          <p:nvPr/>
        </p:nvSpPr>
        <p:spPr>
          <a:xfrm>
            <a:off x="485056" y="476220"/>
            <a:ext cx="5976664" cy="768085"/>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a:cs typeface="Traditional Arabic" pitchFamily="2" charset="-78"/>
              </a:rPr>
              <a:t>عَنْ عَبْدِ اللَّهِ بْنِ عَمْرٍو </a:t>
            </a:r>
            <a:r>
              <a:rPr lang="fa-IR" sz="1600" dirty="0" smtClean="0">
                <a:cs typeface="CTraditional Arabic" pitchFamily="2" charset="-78"/>
              </a:rPr>
              <a:t>ب</a:t>
            </a:r>
            <a:r>
              <a:rPr lang="ar-SA" sz="1600" dirty="0" smtClean="0">
                <a:cs typeface="Traditional Arabic" pitchFamily="2" charset="-78"/>
              </a:rPr>
              <a:t>: </a:t>
            </a:r>
            <a:r>
              <a:rPr lang="ar-SA" sz="1600" b="1" dirty="0">
                <a:cs typeface="Traditional Arabic" pitchFamily="2" charset="-78"/>
              </a:rPr>
              <a:t>أَنَّ نَبِيَّ اللَّهِ </a:t>
            </a:r>
            <a:r>
              <a:rPr lang="en-US" sz="1600" dirty="0">
                <a:solidFill>
                  <a:schemeClr val="tx1"/>
                </a:solidFill>
                <a:latin typeface="islam" pitchFamily="2" charset="2"/>
                <a:cs typeface="Traditional Arabic" pitchFamily="2" charset="-78"/>
              </a:rPr>
              <a:t>r</a:t>
            </a:r>
            <a:r>
              <a:rPr lang="ar-SA" sz="1600" b="1" dirty="0">
                <a:cs typeface="Traditional Arabic" pitchFamily="2" charset="-78"/>
              </a:rPr>
              <a:t> " نَهَى عَنِ الْخَمْرِ، وَالْمَيْسِرِ، وَالْكُوبَةِ ، وَالْغُبَيْرَاءِ، وَقَالَ : كُلُّ مُسْكِرٍ حَرَامٌ " </a:t>
            </a:r>
            <a:endParaRPr lang="ar-SA" sz="1600" b="1" dirty="0">
              <a:solidFill>
                <a:schemeClr val="tx1"/>
              </a:solidFill>
              <a:latin typeface="Traditional Arabic" pitchFamily="18" charset="-78"/>
              <a:cs typeface="Traditional Arabic" pitchFamily="2" charset="-78"/>
            </a:endParaRPr>
          </a:p>
        </p:txBody>
      </p:sp>
      <p:sp>
        <p:nvSpPr>
          <p:cNvPr id="6" name="مستطيل 5"/>
          <p:cNvSpPr/>
          <p:nvPr/>
        </p:nvSpPr>
        <p:spPr>
          <a:xfrm>
            <a:off x="1301590" y="6464300"/>
            <a:ext cx="857250"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6386</a:t>
            </a:r>
            <a:endParaRPr lang="en-US" sz="1200" dirty="0">
              <a:solidFill>
                <a:schemeClr val="accent1">
                  <a:lumMod val="75000"/>
                </a:schemeClr>
              </a:solidFill>
              <a:cs typeface="B Badr" pitchFamily="2" charset="-78"/>
            </a:endParaRPr>
          </a:p>
        </p:txBody>
      </p:sp>
      <p:sp>
        <p:nvSpPr>
          <p:cNvPr id="7" name="مخطط انسيابي: معالجة متعاقبة 6"/>
          <p:cNvSpPr/>
          <p:nvPr/>
        </p:nvSpPr>
        <p:spPr>
          <a:xfrm>
            <a:off x="3045620" y="1581153"/>
            <a:ext cx="1079897"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dirty="0">
                <a:solidFill>
                  <a:schemeClr val="tx1"/>
                </a:solidFill>
                <a:latin typeface="Traditional Arabic" pitchFamily="18" charset="-78"/>
                <a:cs typeface="Traditional Arabic" pitchFamily="18" charset="-78"/>
              </a:rPr>
              <a:t>عبد الله بن عمرو</a:t>
            </a:r>
            <a:r>
              <a:rPr lang="ar-SA" dirty="0">
                <a:solidFill>
                  <a:schemeClr val="tx1"/>
                </a:solidFill>
                <a:latin typeface="Traditional Arabic" pitchFamily="18" charset="-78"/>
                <a:cs typeface="Traditional Arabic" pitchFamily="18" charset="-78"/>
              </a:rPr>
              <a:t> </a:t>
            </a:r>
            <a:r>
              <a:rPr lang="ar-SA" sz="1400" dirty="0">
                <a:solidFill>
                  <a:schemeClr val="tx1"/>
                </a:solidFill>
                <a:latin typeface="Traditional Arabic" pitchFamily="18" charset="-78"/>
                <a:cs typeface="Traditional Arabic" pitchFamily="18" charset="-78"/>
              </a:rPr>
              <a:t>(صحابي)</a:t>
            </a:r>
          </a:p>
        </p:txBody>
      </p:sp>
      <p:sp>
        <p:nvSpPr>
          <p:cNvPr id="8" name="مخطط انسيابي: معالجة متعاقبة 7"/>
          <p:cNvSpPr/>
          <p:nvPr/>
        </p:nvSpPr>
        <p:spPr>
          <a:xfrm>
            <a:off x="2473959" y="3009900"/>
            <a:ext cx="803672" cy="57573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smtClean="0">
                <a:solidFill>
                  <a:schemeClr val="tx1"/>
                </a:solidFill>
                <a:cs typeface="Traditional Arabic" pitchFamily="2" charset="-78"/>
              </a:rPr>
              <a:t>أَب</a:t>
            </a:r>
            <a:r>
              <a:rPr lang="fa-IR" sz="1300" dirty="0" smtClean="0">
                <a:solidFill>
                  <a:schemeClr val="tx1"/>
                </a:solidFill>
                <a:cs typeface="Traditional Arabic" pitchFamily="2" charset="-78"/>
              </a:rPr>
              <a:t>و </a:t>
            </a:r>
            <a:r>
              <a:rPr lang="ar-SA" sz="1300" dirty="0">
                <a:solidFill>
                  <a:schemeClr val="tx1"/>
                </a:solidFill>
                <a:cs typeface="Traditional Arabic" pitchFamily="2" charset="-78"/>
              </a:rPr>
              <a:t>هُبَيْرَةَ الْكَلَاعِيِّ</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a:t>
            </a:r>
            <a:r>
              <a:rPr lang="fa-IR" sz="1300" dirty="0">
                <a:solidFill>
                  <a:schemeClr val="tx1"/>
                </a:solidFill>
                <a:latin typeface="Traditional Arabic" pitchFamily="18" charset="-78"/>
                <a:cs typeface="Traditional Arabic" pitchFamily="2" charset="-78"/>
              </a:rPr>
              <a:t>مجهول</a:t>
            </a:r>
            <a:r>
              <a:rPr lang="ar-SA" sz="1300" dirty="0">
                <a:solidFill>
                  <a:schemeClr val="tx1"/>
                </a:solidFill>
                <a:latin typeface="Traditional Arabic" pitchFamily="18" charset="-78"/>
                <a:cs typeface="Traditional Arabic" pitchFamily="2" charset="-78"/>
              </a:rPr>
              <a:t>)</a:t>
            </a:r>
          </a:p>
        </p:txBody>
      </p:sp>
      <p:sp>
        <p:nvSpPr>
          <p:cNvPr id="9" name="مخطط انسيابي: معالجة متعاقبة 8"/>
          <p:cNvSpPr/>
          <p:nvPr/>
        </p:nvSpPr>
        <p:spPr>
          <a:xfrm>
            <a:off x="920192" y="3009900"/>
            <a:ext cx="857250" cy="57573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عَبْدِ الرَّحْمَنِ بْنِ رَافِعٍ</a:t>
            </a:r>
            <a:r>
              <a:rPr lang="ar-SA" sz="1300" dirty="0">
                <a:solidFill>
                  <a:schemeClr val="tx1"/>
                </a:solidFill>
                <a:latin typeface="Traditional Arabic" pitchFamily="18" charset="-78"/>
                <a:cs typeface="Traditional Arabic" pitchFamily="2" charset="-78"/>
              </a:rPr>
              <a:t> (</a:t>
            </a:r>
            <a:r>
              <a:rPr lang="fa-IR" sz="1300" dirty="0">
                <a:solidFill>
                  <a:schemeClr val="tx1"/>
                </a:solidFill>
                <a:latin typeface="Traditional Arabic" pitchFamily="18" charset="-78"/>
                <a:cs typeface="Traditional Arabic" pitchFamily="2" charset="-78"/>
              </a:rPr>
              <a:t>ضعيف</a:t>
            </a:r>
            <a:r>
              <a:rPr lang="ar-SA" sz="1300" dirty="0">
                <a:solidFill>
                  <a:schemeClr val="tx1"/>
                </a:solidFill>
                <a:latin typeface="Traditional Arabic" pitchFamily="18" charset="-78"/>
                <a:cs typeface="Traditional Arabic" pitchFamily="2" charset="-78"/>
              </a:rPr>
              <a:t>)</a:t>
            </a:r>
          </a:p>
        </p:txBody>
      </p:sp>
      <p:sp>
        <p:nvSpPr>
          <p:cNvPr id="11" name="مخطط انسيابي: معالجة متعاقبة 10"/>
          <p:cNvSpPr/>
          <p:nvPr/>
        </p:nvSpPr>
        <p:spPr>
          <a:xfrm>
            <a:off x="5224623" y="3023548"/>
            <a:ext cx="803672"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الْوَلِيدِ بْنِ عَبْدَةَ</a:t>
            </a:r>
            <a:r>
              <a:rPr lang="fa-IR" sz="1400" dirty="0">
                <a:solidFill>
                  <a:schemeClr val="tx1"/>
                </a:solidFill>
                <a:cs typeface="Traditional Arabic" pitchFamily="2" charset="-78"/>
              </a:rPr>
              <a:t> </a:t>
            </a:r>
            <a:r>
              <a:rPr lang="ar-SA" sz="1100" dirty="0">
                <a:solidFill>
                  <a:schemeClr val="tx1"/>
                </a:solidFill>
                <a:latin typeface="Traditional Arabic" pitchFamily="18" charset="-78"/>
                <a:cs typeface="Traditional Arabic" pitchFamily="2" charset="-78"/>
              </a:rPr>
              <a:t>(</a:t>
            </a:r>
            <a:r>
              <a:rPr lang="fa-IR" sz="1100" dirty="0">
                <a:solidFill>
                  <a:schemeClr val="tx1"/>
                </a:solidFill>
                <a:latin typeface="Traditional Arabic" pitchFamily="18" charset="-78"/>
                <a:cs typeface="Traditional Arabic" pitchFamily="2" charset="-78"/>
              </a:rPr>
              <a:t>ابن‌حجر:‌ </a:t>
            </a:r>
            <a:r>
              <a:rPr lang="ar-SA" sz="1100" dirty="0">
                <a:solidFill>
                  <a:schemeClr val="tx1"/>
                </a:solidFill>
                <a:latin typeface="Traditional Arabic" pitchFamily="18" charset="-78"/>
                <a:cs typeface="Traditional Arabic" pitchFamily="2" charset="-78"/>
              </a:rPr>
              <a:t>ثقة)</a:t>
            </a:r>
          </a:p>
        </p:txBody>
      </p:sp>
      <p:sp>
        <p:nvSpPr>
          <p:cNvPr id="12" name="مخطط انسيابي: معالجة متعاقبة 11"/>
          <p:cNvSpPr/>
          <p:nvPr/>
        </p:nvSpPr>
        <p:spPr>
          <a:xfrm>
            <a:off x="3634980" y="3867152"/>
            <a:ext cx="812006" cy="575733"/>
          </a:xfrm>
          <a:prstGeom prst="flowChartAlternateProcess">
            <a:avLst/>
          </a:prstGeom>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smtClean="0">
                <a:solidFill>
                  <a:schemeClr val="tx1"/>
                </a:solidFill>
                <a:cs typeface="Traditional Arabic" pitchFamily="2" charset="-78"/>
              </a:rPr>
              <a:t>أَب</a:t>
            </a:r>
            <a:r>
              <a:rPr lang="fa-IR" sz="1300" dirty="0" smtClean="0">
                <a:solidFill>
                  <a:schemeClr val="tx1"/>
                </a:solidFill>
                <a:cs typeface="Traditional Arabic" pitchFamily="2" charset="-78"/>
              </a:rPr>
              <a:t>و</a:t>
            </a:r>
            <a:r>
              <a:rPr lang="ar-SA" sz="1300" dirty="0" smtClean="0">
                <a:solidFill>
                  <a:schemeClr val="tx1"/>
                </a:solidFill>
                <a:cs typeface="Traditional Arabic" pitchFamily="2" charset="-78"/>
              </a:rPr>
              <a:t> هُ</a:t>
            </a:r>
            <a:r>
              <a:rPr lang="fa-IR" sz="1300" dirty="0" smtClean="0">
                <a:solidFill>
                  <a:schemeClr val="tx1"/>
                </a:solidFill>
                <a:cs typeface="Traditional Arabic" pitchFamily="2" charset="-78"/>
              </a:rPr>
              <a:t>ب</a:t>
            </a:r>
            <a:r>
              <a:rPr lang="ar-SA" sz="1300" dirty="0" err="1" smtClean="0">
                <a:solidFill>
                  <a:schemeClr val="tx1"/>
                </a:solidFill>
                <a:cs typeface="Traditional Arabic" pitchFamily="2" charset="-78"/>
              </a:rPr>
              <a:t>َيْرَةَ</a:t>
            </a:r>
            <a:r>
              <a:rPr lang="ar-SA" sz="1300" dirty="0">
                <a:solidFill>
                  <a:schemeClr val="tx1"/>
                </a:solidFill>
                <a:cs typeface="Traditional Arabic" pitchFamily="2" charset="-78"/>
              </a:rPr>
              <a:t>، أَوْ هُبَيْرَةَ</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a:t>
            </a:r>
            <a:r>
              <a:rPr lang="fa-IR" sz="1300" dirty="0">
                <a:solidFill>
                  <a:schemeClr val="tx1"/>
                </a:solidFill>
                <a:latin typeface="Traditional Arabic" pitchFamily="18" charset="-78"/>
                <a:cs typeface="Traditional Arabic" pitchFamily="2" charset="-78"/>
              </a:rPr>
              <a:t>مجهول</a:t>
            </a:r>
            <a:r>
              <a:rPr lang="ar-SA" sz="1300" dirty="0">
                <a:solidFill>
                  <a:schemeClr val="tx1"/>
                </a:solidFill>
                <a:latin typeface="Traditional Arabic" pitchFamily="18" charset="-78"/>
                <a:cs typeface="Traditional Arabic" pitchFamily="2" charset="-78"/>
              </a:rPr>
              <a:t>)</a:t>
            </a:r>
          </a:p>
        </p:txBody>
      </p:sp>
      <p:sp>
        <p:nvSpPr>
          <p:cNvPr id="13" name="مخطط انسيابي: معالجة متعاقبة 12"/>
          <p:cNvSpPr/>
          <p:nvPr/>
        </p:nvSpPr>
        <p:spPr>
          <a:xfrm>
            <a:off x="3634978" y="7772400"/>
            <a:ext cx="803672" cy="575733"/>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100" dirty="0" smtClean="0">
                <a:solidFill>
                  <a:schemeClr val="tx1"/>
                </a:solidFill>
                <a:cs typeface="Traditional Arabic" pitchFamily="2" charset="-78"/>
              </a:rPr>
              <a:t>مُحَمَّدُ بْنُ عَبْدِ اللَّهِ بْنِ عَبْدِ الْحَكَمِ</a:t>
            </a:r>
            <a:r>
              <a:rPr lang="fa-IR" sz="1100" dirty="0" smtClean="0">
                <a:solidFill>
                  <a:schemeClr val="tx1"/>
                </a:solidFill>
                <a:cs typeface="Traditional Arabic" pitchFamily="2" charset="-78"/>
              </a:rPr>
              <a:t> </a:t>
            </a:r>
            <a:r>
              <a:rPr lang="fa-IR" sz="1200" dirty="0" smtClean="0">
                <a:solidFill>
                  <a:schemeClr val="tx1"/>
                </a:solidFill>
                <a:cs typeface="Traditional Arabic" pitchFamily="2" charset="-78"/>
              </a:rPr>
              <a:t>(ثقه)</a:t>
            </a:r>
            <a:endParaRPr lang="ar-SA" sz="12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2473959" y="4819653"/>
            <a:ext cx="803672" cy="57784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ابْنُ لَهِيعَة</a:t>
            </a:r>
            <a:r>
              <a:rPr lang="fa-IR" sz="1300" dirty="0" smtClean="0">
                <a:solidFill>
                  <a:schemeClr val="tx1"/>
                </a:solidFill>
                <a:cs typeface="Traditional Arabic" pitchFamily="2" charset="-78"/>
              </a:rPr>
              <a:t> </a:t>
            </a:r>
            <a:r>
              <a:rPr lang="ar-SA" sz="1000" dirty="0" smtClean="0">
                <a:solidFill>
                  <a:schemeClr val="tx1"/>
                </a:solidFill>
                <a:cs typeface="Traditional Arabic" pitchFamily="2" charset="-78"/>
              </a:rPr>
              <a:t>َ</a:t>
            </a:r>
            <a:endParaRPr lang="en-US" sz="1000" dirty="0" smtClean="0">
              <a:solidFill>
                <a:schemeClr val="tx1"/>
              </a:solidFill>
              <a:cs typeface="Traditional Arabic" pitchFamily="2" charset="-78"/>
            </a:endParaRPr>
          </a:p>
          <a:p>
            <a:pPr algn="ctr">
              <a:defRPr/>
            </a:pPr>
            <a:r>
              <a:rPr lang="ar-SA" sz="800" dirty="0" err="1" smtClean="0">
                <a:solidFill>
                  <a:schemeClr val="tx1"/>
                </a:solidFill>
                <a:latin typeface="Traditional Arabic" pitchFamily="18" charset="-78"/>
                <a:cs typeface="Traditional Arabic" pitchFamily="2" charset="-78"/>
              </a:rPr>
              <a:t>(</a:t>
            </a:r>
            <a:r>
              <a:rPr lang="fa-IR" sz="800" dirty="0" smtClean="0">
                <a:solidFill>
                  <a:schemeClr val="tx1"/>
                </a:solidFill>
                <a:latin typeface="Traditional Arabic" pitchFamily="18" charset="-78"/>
                <a:cs typeface="Traditional Arabic" pitchFamily="2" charset="-78"/>
              </a:rPr>
              <a:t>ضعيف إلا إذا قرأ من كتابه</a:t>
            </a:r>
            <a:r>
              <a:rPr lang="ar-SA" sz="800" dirty="0" smtClean="0">
                <a:solidFill>
                  <a:schemeClr val="tx1"/>
                </a:solidFill>
                <a:latin typeface="Traditional Arabic" pitchFamily="18" charset="-78"/>
                <a:cs typeface="Traditional Arabic" pitchFamily="2" charset="-78"/>
              </a:rPr>
              <a:t> فهو صدوق</a:t>
            </a:r>
            <a:r>
              <a:rPr lang="ar-SA" sz="800" dirty="0" err="1" smtClean="0">
                <a:solidFill>
                  <a:schemeClr val="tx1"/>
                </a:solidFill>
                <a:latin typeface="Traditional Arabic" pitchFamily="18" charset="-78"/>
                <a:cs typeface="Traditional Arabic" pitchFamily="2" charset="-78"/>
              </a:rPr>
              <a:t>)</a:t>
            </a:r>
            <a:endParaRPr lang="ar-SA" sz="8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3634978" y="6915153"/>
            <a:ext cx="803672"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ابْنُ وَهْبٍ</a:t>
            </a:r>
            <a:r>
              <a:rPr lang="fa-IR" sz="1300" dirty="0" smtClean="0">
                <a:solidFill>
                  <a:schemeClr val="tx1"/>
                </a:solidFill>
                <a:cs typeface="Traditional Arabic" pitchFamily="2" charset="-78"/>
              </a:rPr>
              <a:t> </a:t>
            </a:r>
            <a:r>
              <a:rPr lang="fa-IR" sz="1300" dirty="0" smtClean="0">
                <a:solidFill>
                  <a:schemeClr val="tx1"/>
                </a:solidFill>
                <a:latin typeface="Traditional Arabic" pitchFamily="18" charset="-78"/>
                <a:cs typeface="Traditional Arabic" pitchFamily="2" charset="-78"/>
              </a:rPr>
              <a:t>(ثقه حافظ) </a:t>
            </a:r>
            <a:r>
              <a:rPr lang="fa-IR" sz="1200" dirty="0" smtClean="0">
                <a:solidFill>
                  <a:schemeClr val="tx1"/>
                </a:solidFill>
                <a:latin typeface="Traditional Arabic" pitchFamily="18" charset="-78"/>
                <a:cs typeface="B Badr" pitchFamily="2" charset="-78"/>
              </a:rPr>
              <a:t>ح</a:t>
            </a:r>
            <a:r>
              <a:rPr lang="fa-IR" sz="1200" dirty="0" smtClean="0">
                <a:solidFill>
                  <a:schemeClr val="tx1"/>
                </a:solidFill>
                <a:latin typeface="Traditional Arabic" pitchFamily="18" charset="-78"/>
                <a:cs typeface="Traditional Arabic" pitchFamily="2" charset="-78"/>
              </a:rPr>
              <a:t> </a:t>
            </a:r>
            <a:r>
              <a:rPr lang="fa-IR" sz="1200" dirty="0" smtClean="0">
                <a:solidFill>
                  <a:schemeClr val="tx1"/>
                </a:solidFill>
                <a:latin typeface="Traditional Arabic" pitchFamily="18" charset="-78"/>
                <a:cs typeface="B Badr" pitchFamily="2" charset="-78"/>
              </a:rPr>
              <a:t>ش 67</a:t>
            </a:r>
            <a:endParaRPr lang="ar-SA" sz="1200" dirty="0">
              <a:solidFill>
                <a:schemeClr val="tx1"/>
              </a:solidFill>
              <a:latin typeface="Traditional Arabic" pitchFamily="18" charset="-78"/>
              <a:cs typeface="B Badr" pitchFamily="2" charset="-78"/>
            </a:endParaRPr>
          </a:p>
        </p:txBody>
      </p:sp>
      <p:sp>
        <p:nvSpPr>
          <p:cNvPr id="16" name="مخطط انسيابي: معالجة متعاقبة 15"/>
          <p:cNvSpPr/>
          <p:nvPr/>
        </p:nvSpPr>
        <p:spPr>
          <a:xfrm>
            <a:off x="2473959" y="5867401"/>
            <a:ext cx="803672" cy="5778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300" dirty="0" smtClean="0">
                <a:solidFill>
                  <a:schemeClr val="tx1"/>
                </a:solidFill>
                <a:cs typeface="Traditional Arabic" pitchFamily="2" charset="-78"/>
              </a:rPr>
              <a:t>يَحيي بت اسحاق </a:t>
            </a:r>
            <a:r>
              <a:rPr lang="fa-IR" sz="1300" dirty="0" smtClean="0">
                <a:solidFill>
                  <a:schemeClr val="tx1"/>
                </a:solidFill>
                <a:latin typeface="Traditional Arabic" pitchFamily="18" charset="-78"/>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3634978" y="4819653"/>
            <a:ext cx="803672"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عَبْدِ اللَّهِ بْنِ هُبَيْرَةَ </a:t>
            </a:r>
            <a:r>
              <a:rPr lang="fa-IR" sz="1300" dirty="0" smtClean="0">
                <a:solidFill>
                  <a:schemeClr val="tx1"/>
                </a:solidFill>
                <a:latin typeface="Traditional Arabic" pitchFamily="18" charset="-78"/>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952341" y="4819653"/>
            <a:ext cx="750094" cy="57784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الْفَرَجُ</a:t>
            </a:r>
            <a:r>
              <a:rPr lang="fa-IR" sz="1300" dirty="0" smtClean="0">
                <a:solidFill>
                  <a:schemeClr val="tx1"/>
                </a:solidFill>
                <a:latin typeface="Traditional Arabic" pitchFamily="18" charset="-78"/>
                <a:cs typeface="Traditional Arabic" pitchFamily="2" charset="-78"/>
              </a:rPr>
              <a:t> (ضعيف)</a:t>
            </a:r>
            <a:endParaRPr lang="ar-SA" sz="13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491568" y="5867401"/>
            <a:ext cx="750094" cy="5778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يَزِيد</a:t>
            </a:r>
            <a:r>
              <a:rPr lang="fa-IR" sz="1300" dirty="0" smtClean="0">
                <a:solidFill>
                  <a:schemeClr val="tx1"/>
                </a:solidFill>
                <a:cs typeface="Traditional Arabic" pitchFamily="2" charset="-78"/>
              </a:rPr>
              <a:t> بن هارون (ثقه متقن)</a:t>
            </a:r>
            <a:endParaRPr lang="ar-SA" sz="1300" dirty="0">
              <a:solidFill>
                <a:schemeClr val="tx1"/>
              </a:solidFill>
              <a:latin typeface="Traditional Arabic" pitchFamily="18" charset="-78"/>
              <a:cs typeface="Traditional Arabic" pitchFamily="2" charset="-78"/>
            </a:endParaRPr>
          </a:p>
        </p:txBody>
      </p:sp>
      <p:sp>
        <p:nvSpPr>
          <p:cNvPr id="24" name="وسيلة شرح مستطيلة مستديرة الزوايا 23"/>
          <p:cNvSpPr/>
          <p:nvPr/>
        </p:nvSpPr>
        <p:spPr>
          <a:xfrm>
            <a:off x="485056" y="979984"/>
            <a:ext cx="2050425" cy="1675308"/>
          </a:xfrm>
          <a:prstGeom prst="wedgeRoundRectCallout">
            <a:avLst>
              <a:gd name="adj1" fmla="val 57776"/>
              <a:gd name="adj2" fmla="val -42980"/>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ar-SA" sz="1500" dirty="0" smtClean="0">
                <a:cs typeface="Traditional Arabic" pitchFamily="2" charset="-78"/>
              </a:rPr>
              <a:t>عَبْدِ اللَّهِ بْنِ عَمْرٍو </a:t>
            </a:r>
            <a:r>
              <a:rPr lang="fa-IR" sz="1500" dirty="0" smtClean="0">
                <a:cs typeface="CTraditional Arabic" pitchFamily="2" charset="-78"/>
              </a:rPr>
              <a:t>ب</a:t>
            </a:r>
            <a:r>
              <a:rPr lang="fa-IR" sz="1500" dirty="0" smtClean="0"/>
              <a:t> </a:t>
            </a:r>
            <a:r>
              <a:rPr lang="fa-IR" sz="1500" dirty="0" smtClean="0">
                <a:cs typeface="B Badr" pitchFamily="2" charset="-78"/>
              </a:rPr>
              <a:t>مي‌گويد:</a:t>
            </a:r>
            <a:r>
              <a:rPr lang="fa-IR" sz="1500" dirty="0" smtClean="0"/>
              <a:t> </a:t>
            </a:r>
            <a:r>
              <a:rPr lang="fa-IR" sz="1500" dirty="0" smtClean="0">
                <a:cs typeface="B Badr" pitchFamily="2" charset="-78"/>
              </a:rPr>
              <a:t>رسول </a:t>
            </a:r>
            <a:r>
              <a:rPr lang="fa-IR" sz="1500" dirty="0">
                <a:cs typeface="B Badr" pitchFamily="2" charset="-78"/>
              </a:rPr>
              <a:t>الله </a:t>
            </a:r>
            <a:r>
              <a:rPr lang="en-US" sz="1500" dirty="0">
                <a:solidFill>
                  <a:schemeClr val="tx1"/>
                </a:solidFill>
                <a:latin typeface="islam" pitchFamily="2" charset="2"/>
                <a:cs typeface="Traditional Arabic" pitchFamily="2" charset="-78"/>
              </a:rPr>
              <a:t>r</a:t>
            </a:r>
            <a:r>
              <a:rPr lang="fa-IR" sz="1500" dirty="0">
                <a:cs typeface="B Badr" pitchFamily="2" charset="-78"/>
              </a:rPr>
              <a:t> مشروب و قمار و طبل و غبيراء </a:t>
            </a:r>
            <a:r>
              <a:rPr lang="fa-IR" sz="1500" dirty="0" smtClean="0">
                <a:cs typeface="B Badr" pitchFamily="2" charset="-78"/>
              </a:rPr>
              <a:t>[مشروبي </a:t>
            </a:r>
            <a:r>
              <a:rPr lang="fa-IR" sz="1500" dirty="0">
                <a:cs typeface="B Badr" pitchFamily="2" charset="-78"/>
              </a:rPr>
              <a:t>كه با ذرّت درست </a:t>
            </a:r>
            <a:r>
              <a:rPr lang="fa-IR" sz="1500" dirty="0" smtClean="0">
                <a:cs typeface="B Badr" pitchFamily="2" charset="-78"/>
              </a:rPr>
              <a:t>مي‌شود] </a:t>
            </a:r>
            <a:r>
              <a:rPr lang="fa-IR" sz="1500" dirty="0">
                <a:cs typeface="B Badr" pitchFamily="2" charset="-78"/>
              </a:rPr>
              <a:t>را نهي كرده‌اند! </a:t>
            </a:r>
            <a:r>
              <a:rPr lang="fa-IR" sz="1500" dirty="0" smtClean="0">
                <a:cs typeface="B Badr" pitchFamily="2" charset="-78"/>
              </a:rPr>
              <a:t>و فرمودند: </a:t>
            </a:r>
            <a:r>
              <a:rPr lang="fa-IR" sz="1500" dirty="0">
                <a:cs typeface="B Badr" pitchFamily="2" charset="-78"/>
              </a:rPr>
              <a:t>هر چيز مست‌كننده‌اي حرام است!</a:t>
            </a:r>
            <a:endParaRPr lang="ar-SA" sz="1500" dirty="0"/>
          </a:p>
        </p:txBody>
      </p:sp>
      <p:sp>
        <p:nvSpPr>
          <p:cNvPr id="25" name="مخطط انسيابي: معالجة متعاقبة 24"/>
          <p:cNvSpPr/>
          <p:nvPr/>
        </p:nvSpPr>
        <p:spPr>
          <a:xfrm>
            <a:off x="2473959" y="3867153"/>
            <a:ext cx="803672"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عَبْدِ اللَّهِ بْنِ هُبَيْرَةَ</a:t>
            </a:r>
            <a:r>
              <a:rPr lang="fa-IR" sz="1300" dirty="0" smtClean="0">
                <a:solidFill>
                  <a:schemeClr val="tx1"/>
                </a:solidFill>
                <a:cs typeface="Traditional Arabic" pitchFamily="2" charset="-78"/>
              </a:rPr>
              <a:t> </a:t>
            </a:r>
            <a:r>
              <a:rPr lang="fa-IR" sz="1300" dirty="0" smtClean="0">
                <a:solidFill>
                  <a:schemeClr val="tx1"/>
                </a:solidFill>
                <a:latin typeface="Traditional Arabic" pitchFamily="18" charset="-78"/>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sp>
        <p:nvSpPr>
          <p:cNvPr id="28" name="وسيلة شرح بيضاوية 27"/>
          <p:cNvSpPr/>
          <p:nvPr/>
        </p:nvSpPr>
        <p:spPr>
          <a:xfrm>
            <a:off x="5093568" y="1412032"/>
            <a:ext cx="1322766"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3</a:t>
            </a:r>
            <a:endParaRPr lang="en-US" dirty="0">
              <a:cs typeface="B Badr" pitchFamily="2" charset="-78"/>
            </a:endParaRPr>
          </a:p>
        </p:txBody>
      </p:sp>
      <p:sp>
        <p:nvSpPr>
          <p:cNvPr id="30" name="مخطط انسيابي: معالجة متعاقبة 29"/>
          <p:cNvSpPr/>
          <p:nvPr/>
        </p:nvSpPr>
        <p:spPr>
          <a:xfrm>
            <a:off x="828515" y="3894668"/>
            <a:ext cx="1017984" cy="577851"/>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إِبْرَاهِيمُ بْنُ عبد</a:t>
            </a:r>
            <a:r>
              <a:rPr lang="fa-IR" sz="1300" dirty="0" smtClean="0">
                <a:solidFill>
                  <a:schemeClr val="tx1"/>
                </a:solidFill>
                <a:cs typeface="Traditional Arabic" pitchFamily="2" charset="-78"/>
              </a:rPr>
              <a:t> </a:t>
            </a:r>
            <a:r>
              <a:rPr lang="ar-SA" sz="1300" dirty="0" smtClean="0">
                <a:solidFill>
                  <a:schemeClr val="tx1"/>
                </a:solidFill>
                <a:cs typeface="Traditional Arabic" pitchFamily="2" charset="-78"/>
              </a:rPr>
              <a:t>الرحمن بْنِ رَافِعٍ</a:t>
            </a:r>
            <a:r>
              <a:rPr lang="fa-IR" sz="1300" dirty="0" smtClean="0">
                <a:solidFill>
                  <a:schemeClr val="tx1"/>
                </a:solidFill>
                <a:cs typeface="Traditional Arabic" pitchFamily="2" charset="-78"/>
              </a:rPr>
              <a:t> (منكر الحديث)</a:t>
            </a:r>
            <a:endParaRPr lang="ar-SA" sz="1300" dirty="0">
              <a:solidFill>
                <a:schemeClr val="tx1"/>
              </a:solidFill>
              <a:latin typeface="Traditional Arabic" pitchFamily="18" charset="-78"/>
              <a:cs typeface="Traditional Arabic" pitchFamily="2" charset="-78"/>
            </a:endParaRPr>
          </a:p>
        </p:txBody>
      </p:sp>
      <p:sp>
        <p:nvSpPr>
          <p:cNvPr id="52" name="مخطط انسيابي: معالجة متعاقبة 51"/>
          <p:cNvSpPr/>
          <p:nvPr/>
        </p:nvSpPr>
        <p:spPr>
          <a:xfrm>
            <a:off x="5224623" y="3880800"/>
            <a:ext cx="803672"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يَزِيدَ بْنِ أَبِي حَبِيبٍ</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(ثقة</a:t>
            </a:r>
            <a:r>
              <a:rPr lang="fa-IR" sz="1300" dirty="0">
                <a:solidFill>
                  <a:schemeClr val="tx1"/>
                </a:solidFill>
                <a:latin typeface="Traditional Arabic" pitchFamily="18" charset="-78"/>
                <a:cs typeface="Traditional Arabic" pitchFamily="2" charset="-78"/>
              </a:rPr>
              <a:t>، فقيه</a:t>
            </a:r>
            <a:r>
              <a:rPr lang="ar-SA" sz="1300" dirty="0">
                <a:solidFill>
                  <a:schemeClr val="tx1"/>
                </a:solidFill>
                <a:latin typeface="Traditional Arabic" pitchFamily="18" charset="-78"/>
                <a:cs typeface="Traditional Arabic" pitchFamily="2" charset="-78"/>
              </a:rPr>
              <a:t>)</a:t>
            </a:r>
          </a:p>
        </p:txBody>
      </p:sp>
      <p:sp>
        <p:nvSpPr>
          <p:cNvPr id="53" name="مخطط انسيابي: معالجة متعاقبة 52"/>
          <p:cNvSpPr/>
          <p:nvPr/>
        </p:nvSpPr>
        <p:spPr>
          <a:xfrm>
            <a:off x="5224623" y="4833300"/>
            <a:ext cx="803672"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مُحَمَّدِ بْنِ إِسْحَاق</a:t>
            </a:r>
            <a:r>
              <a:rPr lang="fa-IR" sz="1300" dirty="0">
                <a:solidFill>
                  <a:schemeClr val="tx1"/>
                </a:solidFill>
                <a:cs typeface="Traditional Arabic" pitchFamily="2" charset="-78"/>
              </a:rPr>
              <a:t> </a:t>
            </a:r>
            <a:r>
              <a:rPr lang="ar-SA" sz="1000" dirty="0">
                <a:solidFill>
                  <a:schemeClr val="tx1"/>
                </a:solidFill>
                <a:latin typeface="Traditional Arabic" pitchFamily="18" charset="-78"/>
                <a:cs typeface="Traditional Arabic" pitchFamily="2" charset="-78"/>
              </a:rPr>
              <a:t>(</a:t>
            </a:r>
            <a:r>
              <a:rPr lang="fa-IR" sz="1000" dirty="0">
                <a:solidFill>
                  <a:schemeClr val="tx1"/>
                </a:solidFill>
                <a:latin typeface="Traditional Arabic" pitchFamily="18" charset="-78"/>
                <a:cs typeface="Traditional Arabic" pitchFamily="2" charset="-78"/>
              </a:rPr>
              <a:t>صدوق يدلس</a:t>
            </a:r>
            <a:r>
              <a:rPr lang="ar-SA" sz="1000" dirty="0">
                <a:solidFill>
                  <a:schemeClr val="tx1"/>
                </a:solidFill>
                <a:latin typeface="Traditional Arabic" pitchFamily="18" charset="-78"/>
                <a:cs typeface="Traditional Arabic" pitchFamily="2" charset="-78"/>
              </a:rPr>
              <a:t>)</a:t>
            </a:r>
          </a:p>
        </p:txBody>
      </p:sp>
      <p:sp>
        <p:nvSpPr>
          <p:cNvPr id="54" name="مخطط انسيابي: معالجة متعاقبة 53"/>
          <p:cNvSpPr/>
          <p:nvPr/>
        </p:nvSpPr>
        <p:spPr>
          <a:xfrm>
            <a:off x="1348818" y="5867401"/>
            <a:ext cx="750094" cy="5778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أَبُو النَّضْرِ</a:t>
            </a:r>
            <a:r>
              <a:rPr lang="fa-IR" sz="1300" dirty="0" smtClean="0">
                <a:solidFill>
                  <a:schemeClr val="tx1"/>
                </a:solidFill>
                <a:cs typeface="Traditional Arabic" pitchFamily="2" charset="-78"/>
              </a:rPr>
              <a:t> </a:t>
            </a:r>
            <a:r>
              <a:rPr lang="fa-IR" sz="1300" dirty="0" smtClean="0">
                <a:solidFill>
                  <a:schemeClr val="tx1"/>
                </a:solidFill>
                <a:latin typeface="Traditional Arabic" pitchFamily="18" charset="-78"/>
                <a:cs typeface="Traditional Arabic" pitchFamily="2" charset="-78"/>
              </a:rPr>
              <a:t>(ثقه، ثبت)</a:t>
            </a:r>
            <a:endParaRPr lang="ar-SA" sz="1300" dirty="0">
              <a:solidFill>
                <a:schemeClr val="tx1"/>
              </a:solidFill>
              <a:latin typeface="Traditional Arabic" pitchFamily="18" charset="-78"/>
              <a:cs typeface="Traditional Arabic" pitchFamily="2" charset="-78"/>
            </a:endParaRPr>
          </a:p>
        </p:txBody>
      </p:sp>
      <p:sp>
        <p:nvSpPr>
          <p:cNvPr id="55" name="مخطط انسيابي: معالجة متعاقبة 54"/>
          <p:cNvSpPr/>
          <p:nvPr/>
        </p:nvSpPr>
        <p:spPr>
          <a:xfrm>
            <a:off x="3634978" y="3009900"/>
            <a:ext cx="803672" cy="57573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en-US" sz="1300" dirty="0">
                <a:solidFill>
                  <a:schemeClr val="tx1"/>
                </a:solidFill>
                <a:cs typeface="Traditional Arabic" pitchFamily="2" charset="-78"/>
              </a:rPr>
              <a:t> </a:t>
            </a:r>
            <a:r>
              <a:rPr lang="ar-SA" sz="1300" dirty="0">
                <a:solidFill>
                  <a:schemeClr val="tx1"/>
                </a:solidFill>
                <a:cs typeface="Traditional Arabic" pitchFamily="2" charset="-78"/>
              </a:rPr>
              <a:t>مَوْلًى لِعَبْدِ اللَّهِ بْنِ عَمْرٍو</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a:t>
            </a:r>
            <a:r>
              <a:rPr lang="fa-IR" sz="1300" dirty="0">
                <a:solidFill>
                  <a:schemeClr val="tx1"/>
                </a:solidFill>
                <a:latin typeface="Traditional Arabic" pitchFamily="18" charset="-78"/>
                <a:cs typeface="Traditional Arabic" pitchFamily="2" charset="-78"/>
              </a:rPr>
              <a:t>مبهم</a:t>
            </a:r>
            <a:r>
              <a:rPr lang="ar-SA" sz="1300" dirty="0">
                <a:solidFill>
                  <a:schemeClr val="tx1"/>
                </a:solidFill>
                <a:latin typeface="Traditional Arabic" pitchFamily="18" charset="-78"/>
                <a:cs typeface="Traditional Arabic" pitchFamily="2" charset="-78"/>
              </a:rPr>
              <a:t>)</a:t>
            </a:r>
          </a:p>
        </p:txBody>
      </p:sp>
      <p:sp>
        <p:nvSpPr>
          <p:cNvPr id="56" name="مخطط انسيابي: معالجة متعاقبة 55"/>
          <p:cNvSpPr/>
          <p:nvPr/>
        </p:nvSpPr>
        <p:spPr>
          <a:xfrm>
            <a:off x="4742421" y="5881048"/>
            <a:ext cx="803672"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200" dirty="0">
                <a:solidFill>
                  <a:schemeClr val="tx1"/>
                </a:solidFill>
                <a:cs typeface="Traditional Arabic" pitchFamily="2" charset="-78"/>
              </a:rPr>
              <a:t>مُحَمَّدُ بْنُ سَلَمَةَ الْحَرَّانِيُّ</a:t>
            </a:r>
            <a:r>
              <a:rPr lang="fa-IR" sz="12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p>
        </p:txBody>
      </p:sp>
      <p:sp>
        <p:nvSpPr>
          <p:cNvPr id="57" name="مخطط انسيابي: معالجة متعاقبة 56"/>
          <p:cNvSpPr/>
          <p:nvPr/>
        </p:nvSpPr>
        <p:spPr>
          <a:xfrm>
            <a:off x="5653249" y="5881048"/>
            <a:ext cx="750094"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حَمَّاد</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(ثقة</a:t>
            </a:r>
            <a:r>
              <a:rPr lang="fa-IR" sz="1300" dirty="0">
                <a:solidFill>
                  <a:schemeClr val="tx1"/>
                </a:solidFill>
                <a:latin typeface="Traditional Arabic" pitchFamily="18" charset="-78"/>
                <a:cs typeface="Traditional Arabic" pitchFamily="2" charset="-78"/>
              </a:rPr>
              <a:t> عابد</a:t>
            </a:r>
            <a:r>
              <a:rPr lang="ar-SA" sz="1300" dirty="0">
                <a:solidFill>
                  <a:schemeClr val="tx1"/>
                </a:solidFill>
                <a:latin typeface="Traditional Arabic" pitchFamily="18" charset="-78"/>
                <a:cs typeface="Traditional Arabic" pitchFamily="2" charset="-78"/>
              </a:rPr>
              <a:t>)</a:t>
            </a:r>
            <a:r>
              <a:rPr lang="fa-IR" sz="1300" dirty="0">
                <a:solidFill>
                  <a:schemeClr val="tx1"/>
                </a:solidFill>
                <a:latin typeface="Traditional Arabic" pitchFamily="18" charset="-78"/>
                <a:cs typeface="Traditional Arabic" pitchFamily="2" charset="-78"/>
              </a:rPr>
              <a:t> </a:t>
            </a:r>
            <a:endParaRPr lang="ar-SA" sz="1300" dirty="0">
              <a:solidFill>
                <a:schemeClr val="tx1"/>
              </a:solidFill>
              <a:latin typeface="Traditional Arabic" pitchFamily="18" charset="-78"/>
              <a:cs typeface="Traditional Arabic" pitchFamily="2" charset="-78"/>
            </a:endParaRPr>
          </a:p>
        </p:txBody>
      </p:sp>
      <p:sp>
        <p:nvSpPr>
          <p:cNvPr id="58" name="مخطط انسيابي: معالجة متعاقبة 57"/>
          <p:cNvSpPr/>
          <p:nvPr/>
        </p:nvSpPr>
        <p:spPr>
          <a:xfrm>
            <a:off x="5653249" y="6833548"/>
            <a:ext cx="750094" cy="575733"/>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200" dirty="0">
                <a:solidFill>
                  <a:schemeClr val="tx1"/>
                </a:solidFill>
                <a:cs typeface="Traditional Arabic" pitchFamily="2" charset="-78"/>
              </a:rPr>
              <a:t>مُوسَى بْنُ إِسْمَاعِيل</a:t>
            </a:r>
            <a:r>
              <a:rPr lang="fa-IR" sz="12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(ثقة</a:t>
            </a:r>
            <a:r>
              <a:rPr lang="fa-IR" sz="1300" dirty="0">
                <a:solidFill>
                  <a:schemeClr val="tx1"/>
                </a:solidFill>
                <a:latin typeface="Traditional Arabic" pitchFamily="18" charset="-78"/>
                <a:cs typeface="Traditional Arabic" pitchFamily="2" charset="-78"/>
              </a:rPr>
              <a:t> ثبت</a:t>
            </a:r>
            <a:r>
              <a:rPr lang="ar-SA" sz="1400" dirty="0">
                <a:solidFill>
                  <a:schemeClr val="tx1"/>
                </a:solidFill>
                <a:latin typeface="Traditional Arabic" pitchFamily="18" charset="-78"/>
                <a:cs typeface="Traditional Arabic" pitchFamily="18" charset="-78"/>
              </a:rPr>
              <a:t>)</a:t>
            </a:r>
          </a:p>
        </p:txBody>
      </p:sp>
      <p:sp>
        <p:nvSpPr>
          <p:cNvPr id="59" name="مخطط انسيابي: معالجة متعاقبة 58"/>
          <p:cNvSpPr/>
          <p:nvPr/>
        </p:nvSpPr>
        <p:spPr>
          <a:xfrm>
            <a:off x="4742421" y="6833548"/>
            <a:ext cx="803672" cy="575733"/>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200" dirty="0">
                <a:solidFill>
                  <a:schemeClr val="tx1"/>
                </a:solidFill>
                <a:cs typeface="Traditional Arabic" pitchFamily="2" charset="-78"/>
              </a:rPr>
              <a:t>الْحَسَنُ بْنُ أَحْمَدَ بْنِ أَبِي شُعَيْبٍ</a:t>
            </a:r>
            <a:r>
              <a:rPr lang="fa-IR" sz="1200" dirty="0">
                <a:solidFill>
                  <a:schemeClr val="tx1"/>
                </a:solidFill>
                <a:cs typeface="Traditional Arabic" pitchFamily="2" charset="-78"/>
              </a:rPr>
              <a:t> (ثقه)</a:t>
            </a:r>
            <a:endParaRPr lang="ar-SA" sz="1200" dirty="0">
              <a:solidFill>
                <a:schemeClr val="tx1"/>
              </a:solidFill>
              <a:latin typeface="Traditional Arabic" pitchFamily="18" charset="-78"/>
              <a:cs typeface="Traditional Arabic" pitchFamily="2" charset="-78"/>
            </a:endParaRPr>
          </a:p>
        </p:txBody>
      </p:sp>
      <p:sp>
        <p:nvSpPr>
          <p:cNvPr id="61" name="مخطط انسيابي: معالجة متعاقبة 60"/>
          <p:cNvSpPr/>
          <p:nvPr/>
        </p:nvSpPr>
        <p:spPr>
          <a:xfrm>
            <a:off x="3634978" y="5867400"/>
            <a:ext cx="803672" cy="57573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smtClean="0">
                <a:solidFill>
                  <a:schemeClr val="tx1"/>
                </a:solidFill>
                <a:cs typeface="Traditional Arabic" pitchFamily="2" charset="-78"/>
              </a:rPr>
              <a:t>ابْنُ لَهِيعَةَ</a:t>
            </a:r>
            <a:r>
              <a:rPr lang="fa-IR" sz="1300" dirty="0" smtClean="0">
                <a:solidFill>
                  <a:schemeClr val="tx1"/>
                </a:solidFill>
                <a:cs typeface="Traditional Arabic" pitchFamily="2" charset="-78"/>
              </a:rPr>
              <a:t> </a:t>
            </a:r>
            <a:r>
              <a:rPr lang="ar-SA" sz="800" dirty="0" err="1" smtClean="0">
                <a:solidFill>
                  <a:schemeClr val="tx1"/>
                </a:solidFill>
                <a:latin typeface="Traditional Arabic" pitchFamily="18" charset="-78"/>
                <a:cs typeface="Traditional Arabic" pitchFamily="2" charset="-78"/>
              </a:rPr>
              <a:t>(</a:t>
            </a:r>
            <a:r>
              <a:rPr lang="fa-IR" sz="800" dirty="0" smtClean="0">
                <a:solidFill>
                  <a:schemeClr val="tx1"/>
                </a:solidFill>
                <a:latin typeface="Traditional Arabic" pitchFamily="18" charset="-78"/>
                <a:cs typeface="Traditional Arabic" pitchFamily="2" charset="-78"/>
              </a:rPr>
              <a:t>ضعيف إلا إذا قرأ من كتابه</a:t>
            </a:r>
            <a:r>
              <a:rPr lang="ar-SA" sz="800" dirty="0" smtClean="0">
                <a:solidFill>
                  <a:schemeClr val="tx1"/>
                </a:solidFill>
                <a:latin typeface="Traditional Arabic" pitchFamily="18" charset="-78"/>
                <a:cs typeface="Traditional Arabic" pitchFamily="2" charset="-78"/>
              </a:rPr>
              <a:t> فهو صدوق</a:t>
            </a:r>
            <a:r>
              <a:rPr lang="ar-SA" sz="800" dirty="0" err="1" smtClean="0">
                <a:solidFill>
                  <a:schemeClr val="tx1"/>
                </a:solidFill>
                <a:latin typeface="Traditional Arabic" pitchFamily="18" charset="-78"/>
                <a:cs typeface="Traditional Arabic" pitchFamily="2" charset="-78"/>
              </a:rPr>
              <a:t>)</a:t>
            </a:r>
            <a:endParaRPr lang="ar-SA" sz="800" dirty="0">
              <a:solidFill>
                <a:schemeClr val="tx1"/>
              </a:solidFill>
              <a:latin typeface="Traditional Arabic" pitchFamily="18" charset="-78"/>
              <a:cs typeface="Traditional Arabic" pitchFamily="2" charset="-78"/>
            </a:endParaRPr>
          </a:p>
        </p:txBody>
      </p:sp>
      <p:cxnSp>
        <p:nvCxnSpPr>
          <p:cNvPr id="63" name="رابط كسهم مستقيم 62"/>
          <p:cNvCxnSpPr>
            <a:stCxn id="7" idx="2"/>
            <a:endCxn id="9" idx="0"/>
          </p:cNvCxnSpPr>
          <p:nvPr/>
        </p:nvCxnSpPr>
        <p:spPr>
          <a:xfrm flipH="1">
            <a:off x="1348817" y="2252136"/>
            <a:ext cx="2236752" cy="7577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رابط كسهم مستقيم 64"/>
          <p:cNvCxnSpPr>
            <a:stCxn id="7" idx="2"/>
            <a:endCxn id="8" idx="0"/>
          </p:cNvCxnSpPr>
          <p:nvPr/>
        </p:nvCxnSpPr>
        <p:spPr>
          <a:xfrm flipH="1">
            <a:off x="2875795" y="2252136"/>
            <a:ext cx="709774" cy="7577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رابط كسهم مستقيم 66"/>
          <p:cNvCxnSpPr>
            <a:stCxn id="7" idx="2"/>
            <a:endCxn id="55" idx="0"/>
          </p:cNvCxnSpPr>
          <p:nvPr/>
        </p:nvCxnSpPr>
        <p:spPr>
          <a:xfrm rot="16200000" flipH="1">
            <a:off x="3432309" y="2404798"/>
            <a:ext cx="757767" cy="452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رابط كسهم مستقيم 68"/>
          <p:cNvCxnSpPr>
            <a:stCxn id="7" idx="2"/>
            <a:endCxn id="11" idx="0"/>
          </p:cNvCxnSpPr>
          <p:nvPr/>
        </p:nvCxnSpPr>
        <p:spPr>
          <a:xfrm>
            <a:off x="3585569" y="2252136"/>
            <a:ext cx="2040890" cy="7714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رابط كسهم مستقيم 70"/>
          <p:cNvCxnSpPr>
            <a:stCxn id="53" idx="2"/>
            <a:endCxn id="56" idx="0"/>
          </p:cNvCxnSpPr>
          <p:nvPr/>
        </p:nvCxnSpPr>
        <p:spPr>
          <a:xfrm rot="5400000">
            <a:off x="5149944" y="5403939"/>
            <a:ext cx="472016" cy="4822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رابط كسهم مستقيم 72"/>
          <p:cNvCxnSpPr>
            <a:stCxn id="53" idx="2"/>
            <a:endCxn id="57" idx="0"/>
          </p:cNvCxnSpPr>
          <p:nvPr/>
        </p:nvCxnSpPr>
        <p:spPr>
          <a:xfrm rot="16200000" flipH="1">
            <a:off x="5591071" y="5443826"/>
            <a:ext cx="472016" cy="4024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رابط كسهم مستقيم 74"/>
          <p:cNvCxnSpPr>
            <a:stCxn id="18" idx="2"/>
            <a:endCxn id="19" idx="0"/>
          </p:cNvCxnSpPr>
          <p:nvPr/>
        </p:nvCxnSpPr>
        <p:spPr>
          <a:xfrm rot="5400000">
            <a:off x="862050" y="5402066"/>
            <a:ext cx="469900" cy="4607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7" name="رابط كسهم مستقيم 76"/>
          <p:cNvCxnSpPr>
            <a:stCxn id="18" idx="2"/>
            <a:endCxn id="54" idx="0"/>
          </p:cNvCxnSpPr>
          <p:nvPr/>
        </p:nvCxnSpPr>
        <p:spPr>
          <a:xfrm rot="16200000" flipH="1">
            <a:off x="1290675" y="5434213"/>
            <a:ext cx="469900" cy="3964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رابط كسهم مستقيم 78"/>
          <p:cNvCxnSpPr>
            <a:stCxn id="61" idx="2"/>
            <a:endCxn id="15" idx="0"/>
          </p:cNvCxnSpPr>
          <p:nvPr/>
        </p:nvCxnSpPr>
        <p:spPr>
          <a:xfrm rot="16200000" flipH="1">
            <a:off x="3800807" y="6678547"/>
            <a:ext cx="472017"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رابط كسهم مستقيم 82"/>
          <p:cNvCxnSpPr>
            <a:stCxn id="14" idx="2"/>
            <a:endCxn id="16" idx="0"/>
          </p:cNvCxnSpPr>
          <p:nvPr/>
        </p:nvCxnSpPr>
        <p:spPr>
          <a:xfrm rot="5400000">
            <a:off x="2640845" y="5631855"/>
            <a:ext cx="469900"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رابط كسهم مستقيم 84"/>
          <p:cNvCxnSpPr>
            <a:stCxn id="17" idx="2"/>
            <a:endCxn id="61" idx="0"/>
          </p:cNvCxnSpPr>
          <p:nvPr/>
        </p:nvCxnSpPr>
        <p:spPr>
          <a:xfrm rot="5400000">
            <a:off x="3800807" y="5632915"/>
            <a:ext cx="472017"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رابط مستقيم 90"/>
          <p:cNvCxnSpPr>
            <a:stCxn id="8" idx="2"/>
            <a:endCxn id="25" idx="0"/>
          </p:cNvCxnSpPr>
          <p:nvPr/>
        </p:nvCxnSpPr>
        <p:spPr>
          <a:xfrm rot="5400000">
            <a:off x="2734441" y="3726392"/>
            <a:ext cx="28151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رابط مستقيم 92"/>
          <p:cNvCxnSpPr>
            <a:stCxn id="25" idx="2"/>
            <a:endCxn id="14" idx="0"/>
          </p:cNvCxnSpPr>
          <p:nvPr/>
        </p:nvCxnSpPr>
        <p:spPr>
          <a:xfrm rot="5400000">
            <a:off x="2688469" y="4631731"/>
            <a:ext cx="37465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رابط مستقيم 96"/>
          <p:cNvCxnSpPr>
            <a:stCxn id="55" idx="2"/>
            <a:endCxn id="12" idx="0"/>
          </p:cNvCxnSpPr>
          <p:nvPr/>
        </p:nvCxnSpPr>
        <p:spPr>
          <a:xfrm rot="16200000" flipH="1">
            <a:off x="3898438" y="3724607"/>
            <a:ext cx="281517" cy="3572"/>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رابط مستقيم 98"/>
          <p:cNvCxnSpPr>
            <a:stCxn id="12" idx="2"/>
            <a:endCxn id="17" idx="0"/>
          </p:cNvCxnSpPr>
          <p:nvPr/>
        </p:nvCxnSpPr>
        <p:spPr>
          <a:xfrm rot="5400000">
            <a:off x="3850813" y="4629483"/>
            <a:ext cx="376767" cy="35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رابط مستقيم 100"/>
          <p:cNvCxnSpPr>
            <a:stCxn id="15" idx="2"/>
            <a:endCxn id="13" idx="0"/>
          </p:cNvCxnSpPr>
          <p:nvPr/>
        </p:nvCxnSpPr>
        <p:spPr>
          <a:xfrm rot="5400000">
            <a:off x="3897114" y="7634223"/>
            <a:ext cx="279400"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رابط مستقيم 102"/>
          <p:cNvCxnSpPr>
            <a:stCxn id="11" idx="2"/>
            <a:endCxn id="52" idx="0"/>
          </p:cNvCxnSpPr>
          <p:nvPr/>
        </p:nvCxnSpPr>
        <p:spPr>
          <a:xfrm rot="5400000">
            <a:off x="5485701" y="3739446"/>
            <a:ext cx="281517"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رابط مستقيم 104"/>
          <p:cNvCxnSpPr>
            <a:stCxn id="52" idx="2"/>
            <a:endCxn id="53" idx="0"/>
          </p:cNvCxnSpPr>
          <p:nvPr/>
        </p:nvCxnSpPr>
        <p:spPr>
          <a:xfrm rot="5400000">
            <a:off x="5438672" y="4644916"/>
            <a:ext cx="37676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7" name="رابط مستقيم 106"/>
          <p:cNvCxnSpPr>
            <a:stCxn id="56" idx="2"/>
            <a:endCxn id="59" idx="0"/>
          </p:cNvCxnSpPr>
          <p:nvPr/>
        </p:nvCxnSpPr>
        <p:spPr>
          <a:xfrm rot="5400000">
            <a:off x="4955873" y="6646689"/>
            <a:ext cx="376767" cy="1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رابط مستقيم 108"/>
          <p:cNvCxnSpPr>
            <a:stCxn id="57" idx="2"/>
            <a:endCxn id="58" idx="0"/>
          </p:cNvCxnSpPr>
          <p:nvPr/>
        </p:nvCxnSpPr>
        <p:spPr>
          <a:xfrm rot="5400000">
            <a:off x="5840507" y="6646687"/>
            <a:ext cx="376767"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رابط مستقيم 111"/>
          <p:cNvCxnSpPr>
            <a:stCxn id="9" idx="2"/>
            <a:endCxn id="30" idx="0"/>
          </p:cNvCxnSpPr>
          <p:nvPr/>
        </p:nvCxnSpPr>
        <p:spPr>
          <a:xfrm rot="5400000">
            <a:off x="1188945" y="3734795"/>
            <a:ext cx="309033" cy="107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رابط مستقيم 116"/>
          <p:cNvCxnSpPr>
            <a:stCxn id="30" idx="2"/>
            <a:endCxn id="18" idx="0"/>
          </p:cNvCxnSpPr>
          <p:nvPr/>
        </p:nvCxnSpPr>
        <p:spPr>
          <a:xfrm rot="5400000">
            <a:off x="1159178" y="4640726"/>
            <a:ext cx="347133" cy="10716"/>
          </a:xfrm>
          <a:prstGeom prst="line">
            <a:avLst/>
          </a:prstGeom>
        </p:spPr>
        <p:style>
          <a:lnRef idx="1">
            <a:schemeClr val="accent1"/>
          </a:lnRef>
          <a:fillRef idx="0">
            <a:schemeClr val="accent1"/>
          </a:fillRef>
          <a:effectRef idx="0">
            <a:schemeClr val="accent1"/>
          </a:effectRef>
          <a:fontRef idx="minor">
            <a:schemeClr val="tx1"/>
          </a:fontRef>
        </p:style>
      </p:cxnSp>
      <p:sp>
        <p:nvSpPr>
          <p:cNvPr id="60" name="مستطيل 59"/>
          <p:cNvSpPr/>
          <p:nvPr/>
        </p:nvSpPr>
        <p:spPr>
          <a:xfrm>
            <a:off x="6105545" y="851537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26</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مستطيل 99"/>
          <p:cNvSpPr/>
          <p:nvPr/>
        </p:nvSpPr>
        <p:spPr>
          <a:xfrm>
            <a:off x="4660105" y="6722001"/>
            <a:ext cx="1125141" cy="4762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كبير ح ش 19348</a:t>
            </a:r>
            <a:endParaRPr lang="en-US" sz="1200" dirty="0">
              <a:solidFill>
                <a:schemeClr val="accent1">
                  <a:lumMod val="75000"/>
                </a:schemeClr>
              </a:solidFill>
              <a:cs typeface="B Badr" pitchFamily="2" charset="-78"/>
            </a:endParaRPr>
          </a:p>
        </p:txBody>
      </p:sp>
      <p:sp>
        <p:nvSpPr>
          <p:cNvPr id="62" name="مستطيل 61"/>
          <p:cNvSpPr/>
          <p:nvPr/>
        </p:nvSpPr>
        <p:spPr>
          <a:xfrm>
            <a:off x="1672815" y="7782832"/>
            <a:ext cx="11251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طبراني كبير ح ش 15316</a:t>
            </a:r>
            <a:endParaRPr lang="en-US" sz="1200" dirty="0">
              <a:solidFill>
                <a:schemeClr val="accent3">
                  <a:lumMod val="50000"/>
                </a:schemeClr>
              </a:solidFill>
              <a:cs typeface="B Badr" pitchFamily="2" charset="-78"/>
            </a:endParaRPr>
          </a:p>
        </p:txBody>
      </p:sp>
      <p:sp>
        <p:nvSpPr>
          <p:cNvPr id="61" name="مستطيل 60"/>
          <p:cNvSpPr/>
          <p:nvPr/>
        </p:nvSpPr>
        <p:spPr>
          <a:xfrm>
            <a:off x="406295" y="6788886"/>
            <a:ext cx="1125140"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احمد ح ش  15178 و ابن‌ابي شيبه ح ش 23480</a:t>
            </a:r>
            <a:endParaRPr lang="en-US" sz="1200" dirty="0">
              <a:solidFill>
                <a:schemeClr val="accent3">
                  <a:lumMod val="50000"/>
                </a:schemeClr>
              </a:solidFill>
              <a:cs typeface="B Badr" pitchFamily="2" charset="-78"/>
            </a:endParaRPr>
          </a:p>
        </p:txBody>
      </p:sp>
      <p:sp>
        <p:nvSpPr>
          <p:cNvPr id="3" name="وسيلة شرح مستطيلة مستديرة الزوايا 2"/>
          <p:cNvSpPr/>
          <p:nvPr/>
        </p:nvSpPr>
        <p:spPr>
          <a:xfrm>
            <a:off x="404664" y="491401"/>
            <a:ext cx="5985420" cy="768085"/>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a:cs typeface="Traditional Arabic" pitchFamily="2" charset="-78"/>
              </a:rPr>
              <a:t>عَنْ  قَيْسِ بْنِ سَعْدِ بْنِ عُبَادَةَ </a:t>
            </a:r>
            <a:r>
              <a:rPr lang="fa-IR" sz="1600" b="1" dirty="0">
                <a:cs typeface="CTraditional Arabic" pitchFamily="2" charset="-78"/>
              </a:rPr>
              <a:t>ت</a:t>
            </a:r>
            <a:r>
              <a:rPr lang="ar-SA" sz="1600" b="1" dirty="0">
                <a:cs typeface="Traditional Arabic" pitchFamily="2" charset="-78"/>
              </a:rPr>
              <a:t>، أَنّ رَسُولَ اللَّهِ </a:t>
            </a:r>
            <a:r>
              <a:rPr lang="en-US" sz="1600" b="1" dirty="0">
                <a:solidFill>
                  <a:schemeClr val="tx1"/>
                </a:solidFill>
                <a:latin typeface="islam" pitchFamily="2" charset="2"/>
                <a:cs typeface="Traditional Arabic" pitchFamily="18" charset="-78"/>
              </a:rPr>
              <a:t>r</a:t>
            </a:r>
            <a:r>
              <a:rPr lang="fa-IR" sz="1600" b="1" dirty="0">
                <a:cs typeface="Traditional Arabic" pitchFamily="2" charset="-78"/>
              </a:rPr>
              <a:t> </a:t>
            </a:r>
            <a:r>
              <a:rPr lang="ar-SA" sz="1600" b="1" dirty="0">
                <a:cs typeface="Traditional Arabic" pitchFamily="2" charset="-78"/>
              </a:rPr>
              <a:t>قَالَ : " إِنَّ رَبِّي تَبَارَكَ وَتَعَالَى، حَرَّمَ عَلَيَّ الْخَمْرَ وَالْكُوبَةَ وَالْقِنِّينَ، وَإِيَّاكُمْ وَالْغُبَيْرَاءَ ، فَإِنَّهَا ثُلُثُ خَمْرِ الْعَالَمِ "</a:t>
            </a:r>
            <a:endParaRPr lang="ar-SA" sz="1600" b="1" dirty="0">
              <a:solidFill>
                <a:schemeClr val="tx1"/>
              </a:solidFill>
              <a:latin typeface="Traditional Arabic" pitchFamily="18" charset="-78"/>
              <a:cs typeface="Traditional Arabic" pitchFamily="2" charset="-78"/>
            </a:endParaRPr>
          </a:p>
        </p:txBody>
      </p:sp>
      <p:sp>
        <p:nvSpPr>
          <p:cNvPr id="4" name="مخطط انسيابي: معالجة متعاقبة 3"/>
          <p:cNvSpPr/>
          <p:nvPr/>
        </p:nvSpPr>
        <p:spPr>
          <a:xfrm>
            <a:off x="3009133" y="1634430"/>
            <a:ext cx="1079897" cy="670984"/>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b="1" dirty="0">
                <a:solidFill>
                  <a:schemeClr val="tx1"/>
                </a:solidFill>
                <a:cs typeface="Traditional Arabic" pitchFamily="2" charset="-78"/>
              </a:rPr>
              <a:t>قَيْسِ بْنِ سَعْدِ بْنِ عُبَادَةَ </a:t>
            </a:r>
            <a:r>
              <a:rPr lang="ar-SA" sz="1400" dirty="0">
                <a:solidFill>
                  <a:schemeClr val="tx1"/>
                </a:solidFill>
                <a:latin typeface="Traditional Arabic" pitchFamily="18" charset="-78"/>
                <a:cs typeface="Traditional Arabic" pitchFamily="18" charset="-78"/>
              </a:rPr>
              <a:t>(صحابي)</a:t>
            </a:r>
          </a:p>
        </p:txBody>
      </p:sp>
      <p:sp>
        <p:nvSpPr>
          <p:cNvPr id="7" name="مخطط انسيابي: معالجة متعاقبة 6"/>
          <p:cNvSpPr/>
          <p:nvPr/>
        </p:nvSpPr>
        <p:spPr>
          <a:xfrm>
            <a:off x="485428" y="6169074"/>
            <a:ext cx="1071563" cy="575733"/>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يَحْيَى بْنُ إِسْحَاقَ </a:t>
            </a:r>
            <a:r>
              <a:rPr lang="ar-SA" sz="1400" dirty="0">
                <a:solidFill>
                  <a:schemeClr val="tx1"/>
                </a:solidFill>
                <a:latin typeface="Traditional Arabic" pitchFamily="18" charset="-78"/>
                <a:cs typeface="Traditional Arabic" pitchFamily="2" charset="-78"/>
              </a:rPr>
              <a:t>(ثقة)</a:t>
            </a:r>
          </a:p>
        </p:txBody>
      </p:sp>
      <p:sp>
        <p:nvSpPr>
          <p:cNvPr id="8" name="مخطط انسيابي: معالجة متعاقبة 7"/>
          <p:cNvSpPr/>
          <p:nvPr/>
        </p:nvSpPr>
        <p:spPr>
          <a:xfrm>
            <a:off x="1097584" y="3944788"/>
            <a:ext cx="1071563"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عُبَيْدِ اللَّهِ بْنِ زَحْرٍ (صدوق يخطئ)</a:t>
            </a:r>
            <a:endParaRPr lang="ar-SA" sz="14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1097584" y="5087789"/>
            <a:ext cx="1071563"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يَحْيَى بْنُ أَيُّوبَ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sp>
        <p:nvSpPr>
          <p:cNvPr id="12" name="وسيلة شرح مستطيلة مستديرة الزوايا 11"/>
          <p:cNvSpPr/>
          <p:nvPr/>
        </p:nvSpPr>
        <p:spPr>
          <a:xfrm>
            <a:off x="404664" y="1032505"/>
            <a:ext cx="2304256" cy="1649661"/>
          </a:xfrm>
          <a:prstGeom prst="wedgeRoundRectCallout">
            <a:avLst>
              <a:gd name="adj1" fmla="val 55623"/>
              <a:gd name="adj2" fmla="val -44583"/>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ar-SA" sz="1400" b="1" dirty="0" smtClean="0">
                <a:cs typeface="Traditional Arabic" pitchFamily="2" charset="-78"/>
              </a:rPr>
              <a:t>قَيْسِ بْنِ سَعْدِ بْنِ عُبَادَةَ </a:t>
            </a:r>
            <a:r>
              <a:rPr lang="fa-IR" sz="1400" dirty="0" smtClean="0">
                <a:cs typeface="CTraditional Arabic" pitchFamily="2" charset="-78"/>
              </a:rPr>
              <a:t>ت </a:t>
            </a:r>
            <a:r>
              <a:rPr lang="fa-IR" sz="1400" b="1" dirty="0" smtClean="0">
                <a:cs typeface="B Badr" pitchFamily="2" charset="-78"/>
              </a:rPr>
              <a:t>گويد</a:t>
            </a:r>
            <a:r>
              <a:rPr lang="fa-IR" sz="1500" dirty="0" smtClean="0">
                <a:cs typeface="B Badr" pitchFamily="2" charset="-78"/>
              </a:rPr>
              <a:t>: </a:t>
            </a:r>
            <a:r>
              <a:rPr lang="fa-IR" sz="1500" dirty="0">
                <a:cs typeface="B Badr" pitchFamily="2" charset="-78"/>
              </a:rPr>
              <a:t>رسول الله </a:t>
            </a:r>
            <a:r>
              <a:rPr lang="en-US" sz="1500" b="1" dirty="0">
                <a:solidFill>
                  <a:schemeClr val="tx1"/>
                </a:solidFill>
                <a:latin typeface="islam" pitchFamily="2" charset="2"/>
                <a:cs typeface="Traditional Arabic" pitchFamily="18" charset="-78"/>
              </a:rPr>
              <a:t>r</a:t>
            </a:r>
            <a:r>
              <a:rPr lang="fa-IR" sz="1500" dirty="0">
                <a:cs typeface="B Badr" pitchFamily="2" charset="-78"/>
              </a:rPr>
              <a:t> </a:t>
            </a:r>
            <a:r>
              <a:rPr lang="fa-IR" sz="1500" dirty="0" smtClean="0">
                <a:cs typeface="B Badr" pitchFamily="2" charset="-78"/>
              </a:rPr>
              <a:t>‌فرمود</a:t>
            </a:r>
            <a:r>
              <a:rPr lang="fa-IR" sz="1500" dirty="0">
                <a:cs typeface="B Badr" pitchFamily="2" charset="-78"/>
              </a:rPr>
              <a:t>: پروردگارم بر من مشروب و طبل و عود (يا تار) حرام گردانيده است و بر حذر باشيد از غبيراء (مشروبي كه با ذرّت درست مي‌شود) كه يك </a:t>
            </a:r>
            <a:r>
              <a:rPr lang="fa-IR" sz="1500" dirty="0" smtClean="0">
                <a:cs typeface="B Badr" pitchFamily="2" charset="-78"/>
              </a:rPr>
              <a:t>سوّم </a:t>
            </a:r>
            <a:r>
              <a:rPr lang="fa-IR" sz="1500" dirty="0">
                <a:cs typeface="B Badr" pitchFamily="2" charset="-78"/>
              </a:rPr>
              <a:t>مشروب روي زمين است! </a:t>
            </a:r>
            <a:endParaRPr lang="ar-SA" sz="1500" dirty="0"/>
          </a:p>
        </p:txBody>
      </p:sp>
      <p:sp>
        <p:nvSpPr>
          <p:cNvPr id="15" name="مخطط انسيابي: معالجة متعاقبة 14"/>
          <p:cNvSpPr/>
          <p:nvPr/>
        </p:nvSpPr>
        <p:spPr>
          <a:xfrm>
            <a:off x="1709564" y="6169074"/>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عَمْرُو بْنُ الرَّبِيعِ بْنِ طَارِقٍ</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(ثقة)</a:t>
            </a:r>
          </a:p>
        </p:txBody>
      </p:sp>
      <p:sp>
        <p:nvSpPr>
          <p:cNvPr id="16" name="مخطط انسيابي: معالجة متعاقبة 15"/>
          <p:cNvSpPr/>
          <p:nvPr/>
        </p:nvSpPr>
        <p:spPr>
          <a:xfrm>
            <a:off x="1709564" y="7216822"/>
            <a:ext cx="1071563" cy="575733"/>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يَحْيَى بْنُ عُثْمَانَ بْنِ صَالِحٍ</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مقبول</a:t>
            </a:r>
            <a:r>
              <a:rPr lang="ar-SA" sz="1400" dirty="0">
                <a:solidFill>
                  <a:schemeClr val="tx1"/>
                </a:solidFill>
                <a:latin typeface="Traditional Arabic" pitchFamily="18" charset="-78"/>
                <a:cs typeface="Traditional Arabic" pitchFamily="2" charset="-78"/>
              </a:rPr>
              <a:t>)</a:t>
            </a:r>
          </a:p>
        </p:txBody>
      </p:sp>
      <p:sp>
        <p:nvSpPr>
          <p:cNvPr id="17" name="مخطط انسيابي: معالجة متعاقبة 16"/>
          <p:cNvSpPr/>
          <p:nvPr/>
        </p:nvSpPr>
        <p:spPr>
          <a:xfrm>
            <a:off x="1097584" y="2992288"/>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en-US" sz="1400" dirty="0">
                <a:solidFill>
                  <a:schemeClr val="tx1"/>
                </a:solidFill>
                <a:cs typeface="Traditional Arabic" pitchFamily="2" charset="-78"/>
              </a:rPr>
              <a:t> </a:t>
            </a:r>
            <a:r>
              <a:rPr lang="fa-IR" sz="1400" dirty="0">
                <a:solidFill>
                  <a:schemeClr val="tx1"/>
                </a:solidFill>
                <a:cs typeface="Traditional Arabic" pitchFamily="2" charset="-78"/>
              </a:rPr>
              <a:t>بَكْرِ بْنِ سَوَادَةَ </a:t>
            </a:r>
            <a:r>
              <a:rPr lang="ar-SA" sz="1400" dirty="0">
                <a:solidFill>
                  <a:schemeClr val="tx1"/>
                </a:solidFill>
                <a:latin typeface="Traditional Arabic" pitchFamily="18" charset="-78"/>
                <a:cs typeface="Traditional Arabic" pitchFamily="2" charset="-78"/>
              </a:rPr>
              <a:t>(ثقة)</a:t>
            </a:r>
          </a:p>
        </p:txBody>
      </p:sp>
      <p:cxnSp>
        <p:nvCxnSpPr>
          <p:cNvPr id="20" name="رابط كسهم مستقيم 19"/>
          <p:cNvCxnSpPr>
            <a:stCxn id="4" idx="2"/>
            <a:endCxn id="17" idx="0"/>
          </p:cNvCxnSpPr>
          <p:nvPr/>
        </p:nvCxnSpPr>
        <p:spPr>
          <a:xfrm flipH="1">
            <a:off x="1633366" y="2305414"/>
            <a:ext cx="1915716" cy="6868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رابط مستقيم 25"/>
          <p:cNvCxnSpPr>
            <a:stCxn id="17" idx="2"/>
            <a:endCxn id="8" idx="0"/>
          </p:cNvCxnSpPr>
          <p:nvPr/>
        </p:nvCxnSpPr>
        <p:spPr>
          <a:xfrm rot="5400000">
            <a:off x="1444386" y="3755811"/>
            <a:ext cx="376767"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رابط كسهم مستقيم 54"/>
          <p:cNvCxnSpPr>
            <a:stCxn id="10" idx="2"/>
            <a:endCxn id="7" idx="0"/>
          </p:cNvCxnSpPr>
          <p:nvPr/>
        </p:nvCxnSpPr>
        <p:spPr>
          <a:xfrm flipH="1">
            <a:off x="1021210" y="5665640"/>
            <a:ext cx="612156" cy="5034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مخطط انسيابي: معالجة متعاقبة 17"/>
          <p:cNvSpPr/>
          <p:nvPr/>
        </p:nvSpPr>
        <p:spPr>
          <a:xfrm>
            <a:off x="4713685" y="2983305"/>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عَمْرِو بْنِ الْوَلِيدِ </a:t>
            </a:r>
            <a:r>
              <a:rPr lang="ar-SA" sz="1400" dirty="0" smtClean="0">
                <a:solidFill>
                  <a:schemeClr val="tx1"/>
                </a:solidFill>
                <a:cs typeface="Traditional Arabic" pitchFamily="2" charset="-78"/>
              </a:rPr>
              <a:t>ابْنِ </a:t>
            </a:r>
            <a:r>
              <a:rPr lang="ar-SA" sz="1400" dirty="0">
                <a:solidFill>
                  <a:schemeClr val="tx1"/>
                </a:solidFill>
                <a:cs typeface="Traditional Arabic" pitchFamily="2" charset="-78"/>
              </a:rPr>
              <a:t>عَبْدَةَ</a:t>
            </a:r>
            <a:r>
              <a:rPr lang="fa-IR" sz="14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a:t>
            </a:r>
            <a:r>
              <a:rPr lang="fa-IR" sz="1200" dirty="0">
                <a:solidFill>
                  <a:schemeClr val="tx1"/>
                </a:solidFill>
                <a:latin typeface="Traditional Arabic" pitchFamily="18" charset="-78"/>
                <a:cs typeface="Traditional Arabic" pitchFamily="2" charset="-78"/>
              </a:rPr>
              <a:t>صدوق</a:t>
            </a:r>
            <a:r>
              <a:rPr lang="ar-SA" sz="1200" dirty="0">
                <a:solidFill>
                  <a:schemeClr val="tx1"/>
                </a:solidFill>
                <a:latin typeface="Traditional Arabic" pitchFamily="18" charset="-78"/>
                <a:cs typeface="Traditional Arabic" pitchFamily="2" charset="-78"/>
              </a:rPr>
              <a:t>)</a:t>
            </a:r>
          </a:p>
        </p:txBody>
      </p:sp>
      <p:sp>
        <p:nvSpPr>
          <p:cNvPr id="19" name="مخطط انسيابي: معالجة متعاقبة 18"/>
          <p:cNvSpPr/>
          <p:nvPr/>
        </p:nvSpPr>
        <p:spPr>
          <a:xfrm>
            <a:off x="4713685" y="3937380"/>
            <a:ext cx="1071563" cy="61481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يَزِيدَ بْنِ أَبِي حَبِيبٍ</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(ثقة</a:t>
            </a:r>
            <a:r>
              <a:rPr lang="fa-IR" sz="1400" dirty="0">
                <a:solidFill>
                  <a:schemeClr val="tx1"/>
                </a:solidFill>
                <a:latin typeface="Traditional Arabic" pitchFamily="18" charset="-78"/>
                <a:cs typeface="Traditional Arabic" pitchFamily="2" charset="-78"/>
              </a:rPr>
              <a:t>، فقيه</a:t>
            </a:r>
            <a:r>
              <a:rPr lang="ar-SA" sz="1400" dirty="0">
                <a:solidFill>
                  <a:schemeClr val="tx1"/>
                </a:solidFill>
                <a:latin typeface="Traditional Arabic" pitchFamily="18" charset="-78"/>
                <a:cs typeface="Traditional Arabic" pitchFamily="2" charset="-78"/>
              </a:rPr>
              <a:t>)</a:t>
            </a:r>
          </a:p>
        </p:txBody>
      </p:sp>
      <p:sp>
        <p:nvSpPr>
          <p:cNvPr id="21" name="مخطط انسيابي: معالجة متعاقبة 20"/>
          <p:cNvSpPr/>
          <p:nvPr/>
        </p:nvSpPr>
        <p:spPr>
          <a:xfrm>
            <a:off x="4124325" y="5119462"/>
            <a:ext cx="1071563" cy="57573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ابْنُ لَهِيعَةَ</a:t>
            </a:r>
            <a:r>
              <a:rPr lang="fa-IR" sz="1400" dirty="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fontAlgn="auto">
              <a:spcBef>
                <a:spcPts val="0"/>
              </a:spcBef>
              <a:spcAft>
                <a:spcPts val="0"/>
              </a:spcAft>
              <a:defRPr/>
            </a:pPr>
            <a:r>
              <a:rPr lang="ar-SA" sz="1000" dirty="0" err="1" smtClean="0">
                <a:solidFill>
                  <a:schemeClr val="tx1"/>
                </a:solidFill>
                <a:latin typeface="Traditional Arabic" pitchFamily="18" charset="-78"/>
                <a:cs typeface="Traditional Arabic" pitchFamily="2" charset="-78"/>
              </a:rPr>
              <a:t>(</a:t>
            </a:r>
            <a:r>
              <a:rPr lang="fa-IR" sz="1000" dirty="0">
                <a:solidFill>
                  <a:schemeClr val="tx1"/>
                </a:solidFill>
                <a:latin typeface="Traditional Arabic" pitchFamily="18" charset="-78"/>
                <a:cs typeface="Traditional Arabic" pitchFamily="2" charset="-78"/>
              </a:rPr>
              <a:t>ضعيف إلا إذا قرأ من كتابه فهو صدوق</a:t>
            </a:r>
            <a:r>
              <a:rPr lang="ar-SA" sz="1000" dirty="0">
                <a:solidFill>
                  <a:schemeClr val="tx1"/>
                </a:solidFill>
                <a:latin typeface="Traditional Arabic" pitchFamily="18" charset="-78"/>
                <a:cs typeface="Traditional Arabic" pitchFamily="2" charset="-78"/>
              </a:rPr>
              <a:t>)</a:t>
            </a:r>
          </a:p>
        </p:txBody>
      </p:sp>
      <p:sp>
        <p:nvSpPr>
          <p:cNvPr id="22" name="مخطط انسيابي: معالجة متعاقبة 21"/>
          <p:cNvSpPr/>
          <p:nvPr/>
        </p:nvSpPr>
        <p:spPr>
          <a:xfrm>
            <a:off x="5249466" y="5119462"/>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اللَّيْثُ بْنُ سَعْدٍ</a:t>
            </a:r>
            <a:r>
              <a:rPr lang="en-US"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(ثقة)</a:t>
            </a:r>
          </a:p>
        </p:txBody>
      </p:sp>
      <p:cxnSp>
        <p:nvCxnSpPr>
          <p:cNvPr id="28" name="رابط مستقيم 27"/>
          <p:cNvCxnSpPr>
            <a:stCxn id="18" idx="2"/>
            <a:endCxn id="19" idx="0"/>
          </p:cNvCxnSpPr>
          <p:nvPr/>
        </p:nvCxnSpPr>
        <p:spPr>
          <a:xfrm>
            <a:off x="5249467" y="3559038"/>
            <a:ext cx="0" cy="378342"/>
          </a:xfrm>
          <a:prstGeom prst="line">
            <a:avLst/>
          </a:prstGeom>
        </p:spPr>
        <p:style>
          <a:lnRef idx="1">
            <a:schemeClr val="accent1"/>
          </a:lnRef>
          <a:fillRef idx="0">
            <a:schemeClr val="accent1"/>
          </a:fillRef>
          <a:effectRef idx="0">
            <a:schemeClr val="accent1"/>
          </a:effectRef>
          <a:fontRef idx="minor">
            <a:schemeClr val="tx1"/>
          </a:fontRef>
        </p:style>
      </p:cxnSp>
      <p:sp>
        <p:nvSpPr>
          <p:cNvPr id="64" name="مخطط انسيابي: معالجة متعاقبة 63"/>
          <p:cNvSpPr/>
          <p:nvPr/>
        </p:nvSpPr>
        <p:spPr>
          <a:xfrm>
            <a:off x="2942310" y="3004813"/>
            <a:ext cx="1071563" cy="57573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شيخ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مبهم</a:t>
            </a:r>
            <a:r>
              <a:rPr lang="ar-SA" sz="1400" dirty="0">
                <a:solidFill>
                  <a:schemeClr val="tx1"/>
                </a:solidFill>
                <a:latin typeface="Traditional Arabic" pitchFamily="18" charset="-78"/>
                <a:cs typeface="Traditional Arabic" pitchFamily="2" charset="-78"/>
              </a:rPr>
              <a:t>)</a:t>
            </a:r>
          </a:p>
        </p:txBody>
      </p:sp>
      <p:sp>
        <p:nvSpPr>
          <p:cNvPr id="65" name="مخطط انسيابي: معالجة متعاقبة 64"/>
          <p:cNvSpPr/>
          <p:nvPr/>
        </p:nvSpPr>
        <p:spPr>
          <a:xfrm>
            <a:off x="2933700" y="3944204"/>
            <a:ext cx="1071563" cy="60799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SA" sz="1400" dirty="0">
                <a:solidFill>
                  <a:schemeClr val="tx1"/>
                </a:solidFill>
                <a:cs typeface="Traditional Arabic" pitchFamily="2" charset="-78"/>
              </a:rPr>
              <a:t>عَبْدِ اللَّهِ بْنِ هُبَيْرَةَ</a:t>
            </a:r>
            <a:r>
              <a:rPr lang="fa-IR" sz="1400" dirty="0">
                <a:solidFill>
                  <a:schemeClr val="tx1"/>
                </a:solidFill>
                <a:cs typeface="Traditional Arabic" pitchFamily="2" charset="-78"/>
              </a:rPr>
              <a:t> </a:t>
            </a:r>
            <a:r>
              <a:rPr lang="fa-IR" sz="1400" dirty="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66" name="مخطط انسيابي: معالجة متعاقبة 65"/>
          <p:cNvSpPr/>
          <p:nvPr/>
        </p:nvSpPr>
        <p:spPr>
          <a:xfrm>
            <a:off x="2933700" y="5119462"/>
            <a:ext cx="1071563" cy="57573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ابْنُ لَهِيعَةَ</a:t>
            </a:r>
            <a:r>
              <a:rPr lang="fa-IR" sz="1400" dirty="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fontAlgn="auto">
              <a:spcBef>
                <a:spcPts val="0"/>
              </a:spcBef>
              <a:spcAft>
                <a:spcPts val="0"/>
              </a:spcAft>
              <a:defRPr/>
            </a:pPr>
            <a:r>
              <a:rPr lang="ar-SA" sz="1000" dirty="0" err="1" smtClean="0">
                <a:solidFill>
                  <a:schemeClr val="tx1"/>
                </a:solidFill>
                <a:latin typeface="Traditional Arabic" pitchFamily="18" charset="-78"/>
                <a:cs typeface="Traditional Arabic" pitchFamily="2" charset="-78"/>
              </a:rPr>
              <a:t>(</a:t>
            </a:r>
            <a:r>
              <a:rPr lang="fa-IR" sz="1000" dirty="0">
                <a:solidFill>
                  <a:schemeClr val="tx1"/>
                </a:solidFill>
                <a:latin typeface="Traditional Arabic" pitchFamily="18" charset="-78"/>
                <a:cs typeface="Traditional Arabic" pitchFamily="2" charset="-78"/>
              </a:rPr>
              <a:t>ضعيف إلا إذا قرأ من </a:t>
            </a:r>
            <a:r>
              <a:rPr lang="fa-IR" sz="1000" dirty="0" smtClean="0">
                <a:solidFill>
                  <a:schemeClr val="tx1"/>
                </a:solidFill>
                <a:latin typeface="Traditional Arabic" pitchFamily="18" charset="-78"/>
                <a:cs typeface="Traditional Arabic" pitchFamily="2" charset="-78"/>
              </a:rPr>
              <a:t>كتابه</a:t>
            </a:r>
            <a:r>
              <a:rPr lang="ar-SA" sz="1000" dirty="0" smtClean="0">
                <a:solidFill>
                  <a:schemeClr val="tx1"/>
                </a:solidFill>
                <a:latin typeface="Traditional Arabic" pitchFamily="18" charset="-78"/>
                <a:cs typeface="Traditional Arabic" pitchFamily="2" charset="-78"/>
              </a:rPr>
              <a:t> فهو صدوق</a:t>
            </a:r>
            <a:r>
              <a:rPr lang="ar-SA" sz="1000" dirty="0" err="1" smtClean="0">
                <a:solidFill>
                  <a:schemeClr val="tx1"/>
                </a:solidFill>
                <a:latin typeface="Traditional Arabic" pitchFamily="18" charset="-78"/>
                <a:cs typeface="Traditional Arabic" pitchFamily="2" charset="-78"/>
              </a:rPr>
              <a:t>)</a:t>
            </a:r>
            <a:endParaRPr lang="ar-SA" sz="1000" dirty="0">
              <a:solidFill>
                <a:schemeClr val="tx1"/>
              </a:solidFill>
              <a:latin typeface="Traditional Arabic" pitchFamily="18" charset="-78"/>
              <a:cs typeface="Traditional Arabic" pitchFamily="2" charset="-78"/>
            </a:endParaRPr>
          </a:p>
        </p:txBody>
      </p:sp>
      <p:cxnSp>
        <p:nvCxnSpPr>
          <p:cNvPr id="67" name="رابط مستقيم 66"/>
          <p:cNvCxnSpPr>
            <a:stCxn id="64" idx="2"/>
            <a:endCxn id="65" idx="0"/>
          </p:cNvCxnSpPr>
          <p:nvPr/>
        </p:nvCxnSpPr>
        <p:spPr>
          <a:xfrm flipH="1">
            <a:off x="3469482" y="3580546"/>
            <a:ext cx="8610" cy="363658"/>
          </a:xfrm>
          <a:prstGeom prst="line">
            <a:avLst/>
          </a:prstGeom>
        </p:spPr>
        <p:style>
          <a:lnRef idx="1">
            <a:schemeClr val="accent1"/>
          </a:lnRef>
          <a:fillRef idx="0">
            <a:schemeClr val="accent1"/>
          </a:fillRef>
          <a:effectRef idx="0">
            <a:schemeClr val="accent1"/>
          </a:effectRef>
          <a:fontRef idx="minor">
            <a:schemeClr val="tx1"/>
          </a:fontRef>
        </p:style>
      </p:cxnSp>
      <p:sp>
        <p:nvSpPr>
          <p:cNvPr id="68" name="مستطيل 67"/>
          <p:cNvSpPr/>
          <p:nvPr/>
        </p:nvSpPr>
        <p:spPr>
          <a:xfrm>
            <a:off x="2933700" y="7691215"/>
            <a:ext cx="11251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ابويعلي ح ش 1430</a:t>
            </a:r>
            <a:endParaRPr lang="en-US" sz="1200" dirty="0">
              <a:solidFill>
                <a:schemeClr val="accent3">
                  <a:lumMod val="50000"/>
                </a:schemeClr>
              </a:solidFill>
              <a:cs typeface="B Badr" pitchFamily="2" charset="-78"/>
            </a:endParaRPr>
          </a:p>
        </p:txBody>
      </p:sp>
      <p:sp>
        <p:nvSpPr>
          <p:cNvPr id="69" name="مخطط انسيابي: معالجة متعاقبة 68"/>
          <p:cNvSpPr/>
          <p:nvPr/>
        </p:nvSpPr>
        <p:spPr>
          <a:xfrm>
            <a:off x="2933700" y="6167214"/>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a:t>
            </a:r>
            <a:r>
              <a:rPr lang="fa-IR" sz="1400" dirty="0">
                <a:solidFill>
                  <a:schemeClr val="tx1"/>
                </a:solidFill>
                <a:cs typeface="Traditional Arabic" pitchFamily="2" charset="-78"/>
              </a:rPr>
              <a:t>بد الله</a:t>
            </a:r>
            <a:r>
              <a:rPr lang="ar-SA" sz="1400" dirty="0">
                <a:solidFill>
                  <a:schemeClr val="tx1"/>
                </a:solidFill>
                <a:cs typeface="Traditional Arabic" pitchFamily="2" charset="-78"/>
              </a:rPr>
              <a:t> بْنِ </a:t>
            </a:r>
            <a:r>
              <a:rPr lang="fa-IR" sz="1400" dirty="0">
                <a:solidFill>
                  <a:schemeClr val="tx1"/>
                </a:solidFill>
                <a:cs typeface="Traditional Arabic" pitchFamily="2" charset="-78"/>
              </a:rPr>
              <a:t>يَزيد </a:t>
            </a:r>
            <a:r>
              <a:rPr lang="ar-SA" sz="1400" dirty="0">
                <a:solidFill>
                  <a:schemeClr val="tx1"/>
                </a:solidFill>
                <a:latin typeface="Traditional Arabic" pitchFamily="18" charset="-78"/>
                <a:cs typeface="Traditional Arabic" pitchFamily="2" charset="-78"/>
              </a:rPr>
              <a:t>(ثقة)</a:t>
            </a:r>
          </a:p>
        </p:txBody>
      </p:sp>
      <p:sp>
        <p:nvSpPr>
          <p:cNvPr id="70" name="مخطط انسيابي: معالجة متعاقبة 69"/>
          <p:cNvSpPr/>
          <p:nvPr/>
        </p:nvSpPr>
        <p:spPr>
          <a:xfrm>
            <a:off x="2933700" y="7214962"/>
            <a:ext cx="1071563" cy="575733"/>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هارون بن معروف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ثقه</a:t>
            </a:r>
            <a:r>
              <a:rPr lang="ar-SA" sz="1400" dirty="0">
                <a:solidFill>
                  <a:schemeClr val="tx1"/>
                </a:solidFill>
                <a:latin typeface="Traditional Arabic" pitchFamily="18" charset="-78"/>
                <a:cs typeface="Traditional Arabic" pitchFamily="2" charset="-78"/>
              </a:rPr>
              <a:t>)</a:t>
            </a:r>
          </a:p>
        </p:txBody>
      </p:sp>
      <p:cxnSp>
        <p:nvCxnSpPr>
          <p:cNvPr id="76" name="رابط كسهم مستقيم 75"/>
          <p:cNvCxnSpPr>
            <a:stCxn id="10" idx="2"/>
            <a:endCxn id="15" idx="0"/>
          </p:cNvCxnSpPr>
          <p:nvPr/>
        </p:nvCxnSpPr>
        <p:spPr>
          <a:xfrm>
            <a:off x="1633366" y="5665640"/>
            <a:ext cx="611980" cy="5034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8" name="رابط كسهم مستقيم 77"/>
          <p:cNvCxnSpPr>
            <a:stCxn id="15" idx="2"/>
            <a:endCxn id="16" idx="0"/>
          </p:cNvCxnSpPr>
          <p:nvPr/>
        </p:nvCxnSpPr>
        <p:spPr>
          <a:xfrm rot="5400000">
            <a:off x="2008742" y="6982337"/>
            <a:ext cx="472017"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0" name="رابط كسهم مستقيم 79"/>
          <p:cNvCxnSpPr>
            <a:stCxn id="69" idx="2"/>
            <a:endCxn id="70" idx="0"/>
          </p:cNvCxnSpPr>
          <p:nvPr/>
        </p:nvCxnSpPr>
        <p:spPr>
          <a:xfrm rot="5400000">
            <a:off x="3232878" y="6980476"/>
            <a:ext cx="472017" cy="1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رابط مستقيم 81"/>
          <p:cNvCxnSpPr>
            <a:stCxn id="8" idx="2"/>
            <a:endCxn id="10" idx="0"/>
          </p:cNvCxnSpPr>
          <p:nvPr/>
        </p:nvCxnSpPr>
        <p:spPr>
          <a:xfrm rot="5400000">
            <a:off x="1348077" y="4804619"/>
            <a:ext cx="569384"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رابط مستقيم 83"/>
          <p:cNvCxnSpPr>
            <a:stCxn id="65" idx="2"/>
            <a:endCxn id="66" idx="0"/>
          </p:cNvCxnSpPr>
          <p:nvPr/>
        </p:nvCxnSpPr>
        <p:spPr>
          <a:xfrm>
            <a:off x="3469482" y="4552196"/>
            <a:ext cx="0" cy="567266"/>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رابط مستقيم 85"/>
          <p:cNvCxnSpPr>
            <a:stCxn id="66" idx="2"/>
            <a:endCxn id="69" idx="0"/>
          </p:cNvCxnSpPr>
          <p:nvPr/>
        </p:nvCxnSpPr>
        <p:spPr>
          <a:xfrm rot="5400000">
            <a:off x="3233473" y="5931205"/>
            <a:ext cx="47201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رابط كسهم مستقيم 87"/>
          <p:cNvCxnSpPr>
            <a:stCxn id="4" idx="2"/>
            <a:endCxn id="64" idx="0"/>
          </p:cNvCxnSpPr>
          <p:nvPr/>
        </p:nvCxnSpPr>
        <p:spPr>
          <a:xfrm flipH="1">
            <a:off x="3478092" y="2305414"/>
            <a:ext cx="70990" cy="6993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رابط كسهم مستقيم 89"/>
          <p:cNvCxnSpPr>
            <a:stCxn id="4" idx="2"/>
            <a:endCxn id="18" idx="0"/>
          </p:cNvCxnSpPr>
          <p:nvPr/>
        </p:nvCxnSpPr>
        <p:spPr>
          <a:xfrm>
            <a:off x="3549082" y="2305414"/>
            <a:ext cx="1700385" cy="6778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2" name="رابط كسهم مستقيم 91"/>
          <p:cNvCxnSpPr>
            <a:stCxn id="19" idx="2"/>
            <a:endCxn id="21" idx="0"/>
          </p:cNvCxnSpPr>
          <p:nvPr/>
        </p:nvCxnSpPr>
        <p:spPr>
          <a:xfrm flipH="1">
            <a:off x="4660107" y="4552196"/>
            <a:ext cx="589360" cy="5672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4" name="رابط كسهم مستقيم 93"/>
          <p:cNvCxnSpPr>
            <a:stCxn id="19" idx="2"/>
            <a:endCxn id="22" idx="0"/>
          </p:cNvCxnSpPr>
          <p:nvPr/>
        </p:nvCxnSpPr>
        <p:spPr>
          <a:xfrm>
            <a:off x="5249467" y="4552196"/>
            <a:ext cx="535781" cy="5672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5" name="مخطط انسيابي: معالجة متعاقبة 94"/>
          <p:cNvSpPr/>
          <p:nvPr/>
        </p:nvSpPr>
        <p:spPr>
          <a:xfrm>
            <a:off x="4713685" y="6167214"/>
            <a:ext cx="1071563" cy="575733"/>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عبد الله بن وهب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ثقه</a:t>
            </a:r>
            <a:r>
              <a:rPr lang="ar-SA" sz="1400" dirty="0">
                <a:solidFill>
                  <a:schemeClr val="tx1"/>
                </a:solidFill>
                <a:latin typeface="Traditional Arabic" pitchFamily="18" charset="-78"/>
                <a:cs typeface="Traditional Arabic" pitchFamily="2" charset="-78"/>
              </a:rPr>
              <a:t>)</a:t>
            </a:r>
          </a:p>
        </p:txBody>
      </p:sp>
      <p:cxnSp>
        <p:nvCxnSpPr>
          <p:cNvPr id="97" name="رابط كسهم مستقيم 96"/>
          <p:cNvCxnSpPr>
            <a:stCxn id="21" idx="2"/>
            <a:endCxn id="95" idx="0"/>
          </p:cNvCxnSpPr>
          <p:nvPr/>
        </p:nvCxnSpPr>
        <p:spPr>
          <a:xfrm rot="16200000" flipH="1">
            <a:off x="4718778" y="5636526"/>
            <a:ext cx="472017" cy="589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رابط كسهم مستقيم 98"/>
          <p:cNvCxnSpPr>
            <a:stCxn id="22" idx="2"/>
            <a:endCxn id="95" idx="0"/>
          </p:cNvCxnSpPr>
          <p:nvPr/>
        </p:nvCxnSpPr>
        <p:spPr>
          <a:xfrm rot="5400000">
            <a:off x="5281349" y="5663316"/>
            <a:ext cx="472017" cy="53578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وسيلة شرح بيضاوية 41"/>
          <p:cNvSpPr/>
          <p:nvPr/>
        </p:nvSpPr>
        <p:spPr>
          <a:xfrm>
            <a:off x="5205847" y="1634407"/>
            <a:ext cx="1112229"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4</a:t>
            </a:r>
            <a:endParaRPr lang="en-US" dirty="0">
              <a:cs typeface="B Badr" pitchFamily="2" charset="-78"/>
            </a:endParaRPr>
          </a:p>
        </p:txBody>
      </p:sp>
      <p:sp>
        <p:nvSpPr>
          <p:cNvPr id="43" name="مستطيل 42"/>
          <p:cNvSpPr/>
          <p:nvPr/>
        </p:nvSpPr>
        <p:spPr>
          <a:xfrm>
            <a:off x="-66655" y="849632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060848" y="1043608"/>
            <a:ext cx="2738490" cy="450731"/>
          </a:xfrm>
          <a:prstGeom prst="roundRect">
            <a:avLst/>
          </a:prstGeom>
          <a:solidFill>
            <a:schemeClr val="accent1">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fa-IR"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cs typeface="2  Badr" pitchFamily="2" charset="-78"/>
              </a:rPr>
              <a:t>نكاتي پيرامون اين كتاب:</a:t>
            </a:r>
            <a:endParaRPr lang="en-US"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cs typeface="2  Badr" pitchFamily="2" charset="-78"/>
            </a:endParaRPr>
          </a:p>
        </p:txBody>
      </p:sp>
      <p:sp>
        <p:nvSpPr>
          <p:cNvPr id="3" name="مستطيل مستدير الزوايا 2"/>
          <p:cNvSpPr/>
          <p:nvPr/>
        </p:nvSpPr>
        <p:spPr>
          <a:xfrm>
            <a:off x="1179558" y="1780091"/>
            <a:ext cx="4232702" cy="1333509"/>
          </a:xfrm>
          <a:prstGeom prst="roundRect">
            <a:avLst/>
          </a:prstGeom>
          <a:solidFill>
            <a:schemeClr val="accent1">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اين كتاب را با تذكراتي آغاز نموده‌ام كه يك طالب علم بايد قبل از مطالعه‌ي كتاب به آن توجه كند!، زيرا بهترين روش براي درك مطالب يك كتاب، دقّت در قواعدي بوده كه مؤلف براي نوشتن آن كتاب در نظر گرفته است!.</a:t>
            </a:r>
            <a:endParaRPr lang="en-US" sz="1400" dirty="0">
              <a:solidFill>
                <a:schemeClr val="tx1"/>
              </a:solidFill>
              <a:cs typeface="B Badr" pitchFamily="2" charset="-78"/>
            </a:endParaRPr>
          </a:p>
        </p:txBody>
      </p:sp>
      <p:sp>
        <p:nvSpPr>
          <p:cNvPr id="4" name="مستطيل مستدير الزوايا 3"/>
          <p:cNvSpPr/>
          <p:nvPr/>
        </p:nvSpPr>
        <p:spPr>
          <a:xfrm>
            <a:off x="5358681" y="1970592"/>
            <a:ext cx="375050" cy="952507"/>
          </a:xfrm>
          <a:prstGeom prst="roundRect">
            <a:avLst/>
          </a:prstGeom>
          <a:solidFill>
            <a:schemeClr val="accent4">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مستطيل 4"/>
          <p:cNvSpPr/>
          <p:nvPr/>
        </p:nvSpPr>
        <p:spPr>
          <a:xfrm rot="16200000">
            <a:off x="5071022" y="2246791"/>
            <a:ext cx="952507" cy="400110"/>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fa-IR" sz="2000" b="1" cap="none" spc="0" dirty="0" smtClean="0">
                <a:ln>
                  <a:prstDash val="solid"/>
                </a:ln>
                <a:solidFill>
                  <a:schemeClr val="accent3">
                    <a:lumMod val="60000"/>
                    <a:lumOff val="40000"/>
                  </a:schemeClr>
                </a:solidFill>
                <a:effectLst>
                  <a:outerShdw blurRad="38100" dist="38100" dir="2700000" algn="tl">
                    <a:srgbClr val="000000">
                      <a:alpha val="43137"/>
                    </a:srgbClr>
                  </a:outerShdw>
                </a:effectLst>
              </a:rPr>
              <a:t>مقدمه</a:t>
            </a:r>
            <a:endParaRPr lang="ar-SA" sz="2000" b="1" cap="none" spc="0" dirty="0">
              <a:ln>
                <a:prstDash val="solid"/>
              </a:ln>
              <a:solidFill>
                <a:schemeClr val="accent3">
                  <a:lumMod val="60000"/>
                  <a:lumOff val="40000"/>
                </a:schemeClr>
              </a:solidFill>
              <a:effectLst>
                <a:outerShdw blurRad="38100" dist="38100" dir="2700000" algn="tl">
                  <a:srgbClr val="000000">
                    <a:alpha val="43137"/>
                  </a:srgbClr>
                </a:outerShdw>
              </a:effectLst>
            </a:endParaRPr>
          </a:p>
        </p:txBody>
      </p:sp>
      <p:sp>
        <p:nvSpPr>
          <p:cNvPr id="6" name="مستطيل مستدير الزوايا 5"/>
          <p:cNvSpPr/>
          <p:nvPr/>
        </p:nvSpPr>
        <p:spPr>
          <a:xfrm>
            <a:off x="1179558" y="3399354"/>
            <a:ext cx="4232702" cy="1619261"/>
          </a:xfrm>
          <a:prstGeom prst="roundRect">
            <a:avLst/>
          </a:prstGeom>
          <a:solidFill>
            <a:schemeClr val="accent1">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احاديث اين كتاب را تخريج كرده و حال راويان را از لحاظ علم جرح و تعديل بيان نموده‌ام! و براي هر رتبه‌اي از راويان رنگي را انتخاب كرده‌ام؛ به عنوان مثال: نارنجي كمرنگ يا كِرِم براي راوي عادل و ضابط و صورتي كمرنگ براي راوي ضعيف و صورتي پررنگ براي راوي خيلي ضعيف!.</a:t>
            </a:r>
          </a:p>
          <a:p>
            <a:pPr algn="just"/>
            <a:r>
              <a:rPr lang="fa-IR" sz="1400" dirty="0" smtClean="0">
                <a:solidFill>
                  <a:schemeClr val="tx1"/>
                </a:solidFill>
                <a:cs typeface="B Badr" pitchFamily="2" charset="-78"/>
              </a:rPr>
              <a:t>در انتهاي شجره‌ي اسناد نيز به كتابي كه آن حديث را روايت كرده اشاره داشته‌ام و در بعضي موارد به علّت كمبود جا بعضي از راويان كه از علماي ثقات هستند را از انتهاي اسناد حذف نموده‌ام!.  </a:t>
            </a:r>
            <a:endParaRPr lang="en-US" sz="1400" dirty="0">
              <a:solidFill>
                <a:schemeClr val="tx1"/>
              </a:solidFill>
              <a:cs typeface="B Badr" pitchFamily="2" charset="-78"/>
            </a:endParaRPr>
          </a:p>
        </p:txBody>
      </p:sp>
      <p:sp>
        <p:nvSpPr>
          <p:cNvPr id="7" name="مستطيل مستدير الزوايا 6"/>
          <p:cNvSpPr/>
          <p:nvPr/>
        </p:nvSpPr>
        <p:spPr>
          <a:xfrm>
            <a:off x="5362165" y="3685104"/>
            <a:ext cx="375050" cy="952507"/>
          </a:xfrm>
          <a:prstGeom prst="roundRect">
            <a:avLst/>
          </a:prstGeom>
          <a:solidFill>
            <a:schemeClr val="accent4">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مستطيل 7"/>
          <p:cNvSpPr/>
          <p:nvPr/>
        </p:nvSpPr>
        <p:spPr>
          <a:xfrm rot="16200000">
            <a:off x="5074506" y="3976692"/>
            <a:ext cx="952507" cy="369332"/>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fa-IR" b="1" cap="none" spc="0" dirty="0" smtClean="0">
                <a:ln>
                  <a:prstDash val="solid"/>
                </a:ln>
                <a:solidFill>
                  <a:schemeClr val="accent3">
                    <a:lumMod val="60000"/>
                    <a:lumOff val="40000"/>
                  </a:schemeClr>
                </a:solidFill>
                <a:effectLst>
                  <a:outerShdw blurRad="38100" dist="38100" dir="2700000" algn="tl">
                    <a:srgbClr val="000000">
                      <a:alpha val="43137"/>
                    </a:srgbClr>
                  </a:outerShdw>
                </a:effectLst>
              </a:rPr>
              <a:t>احاديث</a:t>
            </a:r>
            <a:endParaRPr lang="ar-SA" b="1" cap="none" spc="0" dirty="0">
              <a:ln>
                <a:prstDash val="solid"/>
              </a:ln>
              <a:solidFill>
                <a:schemeClr val="accent3">
                  <a:lumMod val="60000"/>
                  <a:lumOff val="40000"/>
                </a:schemeClr>
              </a:solidFill>
              <a:effectLst>
                <a:outerShdw blurRad="38100" dist="38100" dir="2700000" algn="tl">
                  <a:srgbClr val="000000">
                    <a:alpha val="43137"/>
                  </a:srgbClr>
                </a:outerShdw>
              </a:effectLst>
            </a:endParaRPr>
          </a:p>
        </p:txBody>
      </p:sp>
      <p:sp>
        <p:nvSpPr>
          <p:cNvPr id="9" name="مستطيل مستدير الزوايا 8"/>
          <p:cNvSpPr/>
          <p:nvPr/>
        </p:nvSpPr>
        <p:spPr>
          <a:xfrm>
            <a:off x="1179558" y="5209115"/>
            <a:ext cx="4232702" cy="1333509"/>
          </a:xfrm>
          <a:prstGeom prst="roundRect">
            <a:avLst/>
          </a:prstGeom>
          <a:solidFill>
            <a:schemeClr val="accent1">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هرگاه متون روايت متفاوت باشند، بعد از بيان حديث به متون پرداخته‌ام و آن را كامل با اسناد ذكر كرده‌ام و در انتهاي آن به كساني كه آن حديث را روايت كرده‌اند نيز اشاره كرده‌ام، و در صورتي كه حديث ضعيف باشد، متن آن را ترجمه نكرده‌ام!.</a:t>
            </a:r>
            <a:endParaRPr lang="en-US" sz="1400" dirty="0">
              <a:solidFill>
                <a:schemeClr val="tx1"/>
              </a:solidFill>
              <a:cs typeface="B Badr" pitchFamily="2" charset="-78"/>
            </a:endParaRPr>
          </a:p>
        </p:txBody>
      </p:sp>
      <p:sp>
        <p:nvSpPr>
          <p:cNvPr id="10" name="مستطيل مستدير الزوايا 9"/>
          <p:cNvSpPr/>
          <p:nvPr/>
        </p:nvSpPr>
        <p:spPr>
          <a:xfrm>
            <a:off x="5358681" y="5399616"/>
            <a:ext cx="375050" cy="952507"/>
          </a:xfrm>
          <a:prstGeom prst="roundRect">
            <a:avLst/>
          </a:prstGeom>
          <a:solidFill>
            <a:schemeClr val="accent4">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مستطيل 10"/>
          <p:cNvSpPr/>
          <p:nvPr/>
        </p:nvSpPr>
        <p:spPr>
          <a:xfrm rot="16200000">
            <a:off x="5071022" y="5675815"/>
            <a:ext cx="952507" cy="400110"/>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fa-IR" sz="2000" b="1" cap="none" spc="0" dirty="0" smtClean="0">
                <a:ln>
                  <a:prstDash val="solid"/>
                </a:ln>
                <a:solidFill>
                  <a:schemeClr val="accent3">
                    <a:lumMod val="60000"/>
                    <a:lumOff val="40000"/>
                  </a:schemeClr>
                </a:solidFill>
                <a:effectLst>
                  <a:outerShdw blurRad="38100" dist="38100" dir="2700000" algn="tl">
                    <a:srgbClr val="000000">
                      <a:alpha val="43137"/>
                    </a:srgbClr>
                  </a:outerShdw>
                </a:effectLst>
              </a:rPr>
              <a:t>متون</a:t>
            </a:r>
            <a:endParaRPr lang="ar-SA" sz="2000" b="1" cap="none" spc="0" dirty="0">
              <a:ln>
                <a:prstDash val="solid"/>
              </a:ln>
              <a:solidFill>
                <a:schemeClr val="accent3">
                  <a:lumMod val="60000"/>
                  <a:lumOff val="40000"/>
                </a:schemeClr>
              </a:solidFill>
              <a:effectLst>
                <a:outerShdw blurRad="38100" dist="38100" dir="2700000" algn="tl">
                  <a:srgbClr val="000000">
                    <a:alpha val="43137"/>
                  </a:srgbClr>
                </a:outerShdw>
              </a:effectLst>
            </a:endParaRPr>
          </a:p>
        </p:txBody>
      </p:sp>
      <p:sp>
        <p:nvSpPr>
          <p:cNvPr id="12" name="مستطيل مستدير الزوايا 11"/>
          <p:cNvSpPr/>
          <p:nvPr/>
        </p:nvSpPr>
        <p:spPr>
          <a:xfrm>
            <a:off x="1179558" y="6733127"/>
            <a:ext cx="4232702" cy="1333509"/>
          </a:xfrm>
          <a:prstGeom prst="roundRect">
            <a:avLst/>
          </a:prstGeom>
          <a:solidFill>
            <a:schemeClr val="accent1">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بعد از هر حديث به اعتراضاتي كه بر حديث وارد شده از لحاظ اسناد و متن اشاره داشته‌ام و در صورت لزوم به قواعدي كه براي فهم درست از حديث نياز است، اشاره داشته‌ام!.</a:t>
            </a:r>
          </a:p>
          <a:p>
            <a:pPr algn="just"/>
            <a:r>
              <a:rPr lang="fa-IR" sz="1400" dirty="0" smtClean="0">
                <a:solidFill>
                  <a:schemeClr val="tx1"/>
                </a:solidFill>
                <a:cs typeface="B Badr" pitchFamily="2" charset="-78"/>
              </a:rPr>
              <a:t>در انتهاي بحث نيز به روايات ضعيف و اجماع و اقوال ائمه‌ي چهارگانه‌ي اهل سنت پرداخته‌ام!.</a:t>
            </a:r>
          </a:p>
          <a:p>
            <a:pPr algn="just"/>
            <a:r>
              <a:rPr lang="fa-IR" sz="1400" dirty="0" smtClean="0">
                <a:solidFill>
                  <a:schemeClr val="tx1"/>
                </a:solidFill>
                <a:cs typeface="B Badr" pitchFamily="2" charset="-78"/>
              </a:rPr>
              <a:t>در پايان، سخن را با خلاصه‌اي از مطالب كتاب خاتمه داده‌ام!. </a:t>
            </a:r>
            <a:endParaRPr lang="en-US" sz="1400" dirty="0">
              <a:solidFill>
                <a:schemeClr val="tx1"/>
              </a:solidFill>
              <a:cs typeface="B Badr" pitchFamily="2" charset="-78"/>
            </a:endParaRPr>
          </a:p>
        </p:txBody>
      </p:sp>
      <p:sp>
        <p:nvSpPr>
          <p:cNvPr id="13" name="مستطيل مستدير الزوايا 12"/>
          <p:cNvSpPr/>
          <p:nvPr/>
        </p:nvSpPr>
        <p:spPr>
          <a:xfrm>
            <a:off x="5358681" y="6923628"/>
            <a:ext cx="375050" cy="952507"/>
          </a:xfrm>
          <a:prstGeom prst="roundRect">
            <a:avLst/>
          </a:prstGeom>
          <a:solidFill>
            <a:schemeClr val="accent4">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مستطيل 13"/>
          <p:cNvSpPr/>
          <p:nvPr/>
        </p:nvSpPr>
        <p:spPr>
          <a:xfrm rot="16200000">
            <a:off x="4975775" y="7238299"/>
            <a:ext cx="1143009" cy="323165"/>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fa-IR" sz="1500" b="1" cap="none" spc="0" dirty="0" smtClean="0">
                <a:ln>
                  <a:prstDash val="solid"/>
                </a:ln>
                <a:solidFill>
                  <a:schemeClr val="accent3">
                    <a:lumMod val="60000"/>
                    <a:lumOff val="40000"/>
                  </a:schemeClr>
                </a:solidFill>
                <a:effectLst>
                  <a:outerShdw blurRad="38100" dist="38100" dir="2700000" algn="tl">
                    <a:srgbClr val="000000">
                      <a:alpha val="43137"/>
                    </a:srgbClr>
                  </a:outerShdw>
                </a:effectLst>
              </a:rPr>
              <a:t>اعتراضات</a:t>
            </a:r>
            <a:endParaRPr lang="ar-SA" sz="1500" b="1" cap="none" spc="0" dirty="0">
              <a:ln>
                <a:prstDash val="solid"/>
              </a:ln>
              <a:solidFill>
                <a:schemeClr val="accent3">
                  <a:lumMod val="60000"/>
                  <a:lumOff val="40000"/>
                </a:schemeClr>
              </a:solidFill>
              <a:effectLst>
                <a:outerShdw blurRad="38100" dist="38100" dir="2700000" algn="tl">
                  <a:srgbClr val="000000">
                    <a:alpha val="43137"/>
                  </a:srgbClr>
                </a:outerShdw>
              </a:effectLst>
            </a:endParaRPr>
          </a:p>
        </p:txBody>
      </p:sp>
      <p:sp>
        <p:nvSpPr>
          <p:cNvPr id="15" name="مستطيل 14"/>
          <p:cNvSpPr/>
          <p:nvPr/>
        </p:nvSpPr>
        <p:spPr>
          <a:xfrm>
            <a:off x="116632" y="8316416"/>
            <a:ext cx="486054" cy="923330"/>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ar-SA"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1</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مستطيل 55"/>
          <p:cNvSpPr/>
          <p:nvPr/>
        </p:nvSpPr>
        <p:spPr>
          <a:xfrm>
            <a:off x="2475142" y="8152314"/>
            <a:ext cx="11251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50000"/>
                  </a:schemeClr>
                </a:solidFill>
                <a:latin typeface="islam" pitchFamily="2" charset="2"/>
                <a:cs typeface="B Badr" pitchFamily="2" charset="-78"/>
              </a:rPr>
              <a:t>تلبيس ابليس ح ش 115</a:t>
            </a:r>
            <a:endParaRPr lang="en-US" sz="1200" dirty="0">
              <a:solidFill>
                <a:schemeClr val="accent1">
                  <a:lumMod val="50000"/>
                </a:schemeClr>
              </a:solidFill>
              <a:cs typeface="B Badr" pitchFamily="2" charset="-78"/>
            </a:endParaRPr>
          </a:p>
        </p:txBody>
      </p:sp>
      <p:sp>
        <p:nvSpPr>
          <p:cNvPr id="58" name="مستطيل 57"/>
          <p:cNvSpPr/>
          <p:nvPr/>
        </p:nvSpPr>
        <p:spPr>
          <a:xfrm>
            <a:off x="3874641" y="8095829"/>
            <a:ext cx="11251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50000"/>
                  </a:schemeClr>
                </a:solidFill>
                <a:latin typeface="islam" pitchFamily="2" charset="2"/>
                <a:cs typeface="B Badr" pitchFamily="2" charset="-78"/>
              </a:rPr>
              <a:t>فوائد تمام ح ش 93</a:t>
            </a:r>
            <a:endParaRPr lang="en-US" sz="1200" dirty="0">
              <a:solidFill>
                <a:schemeClr val="accent1">
                  <a:lumMod val="50000"/>
                </a:schemeClr>
              </a:solidFill>
              <a:cs typeface="B Badr" pitchFamily="2" charset="-78"/>
            </a:endParaRPr>
          </a:p>
        </p:txBody>
      </p:sp>
      <p:sp>
        <p:nvSpPr>
          <p:cNvPr id="59" name="وسيلة شرح مستطيلة مستديرة الزوايا 58"/>
          <p:cNvSpPr/>
          <p:nvPr/>
        </p:nvSpPr>
        <p:spPr>
          <a:xfrm>
            <a:off x="476672" y="539552"/>
            <a:ext cx="5904656" cy="613872"/>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a:cs typeface="Traditional Arabic" pitchFamily="2" charset="-78"/>
              </a:rPr>
              <a:t>عَنِ ابْنِ عَبَّاسٍ ، أَنّ رَسُولَ اللَّهِ </a:t>
            </a:r>
            <a:r>
              <a:rPr lang="en-US" sz="1600" b="1" dirty="0">
                <a:solidFill>
                  <a:schemeClr val="tx1"/>
                </a:solidFill>
                <a:latin typeface="islam" pitchFamily="2" charset="2"/>
                <a:cs typeface="Traditional Arabic" pitchFamily="2" charset="-78"/>
              </a:rPr>
              <a:t>r</a:t>
            </a:r>
            <a:r>
              <a:rPr lang="ar-AE" sz="1600" b="1" dirty="0">
                <a:cs typeface="Traditional Arabic" pitchFamily="2" charset="-78"/>
              </a:rPr>
              <a:t> </a:t>
            </a:r>
            <a:r>
              <a:rPr lang="ar-SA" sz="1600" b="1" dirty="0">
                <a:cs typeface="Traditional Arabic" pitchFamily="2" charset="-78"/>
              </a:rPr>
              <a:t>قَالَ : " بُعِثْتُ بِهَدْمِ الْمِزْمَارِ ، وَالطَّبْلِ "</a:t>
            </a:r>
          </a:p>
        </p:txBody>
      </p:sp>
      <p:sp>
        <p:nvSpPr>
          <p:cNvPr id="61" name="مخطط انسيابي: معالجة متعاقبة 60"/>
          <p:cNvSpPr/>
          <p:nvPr/>
        </p:nvSpPr>
        <p:spPr>
          <a:xfrm>
            <a:off x="3168254" y="1428753"/>
            <a:ext cx="1079897"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b="1" dirty="0">
                <a:solidFill>
                  <a:schemeClr val="tx1"/>
                </a:solidFill>
                <a:cs typeface="Traditional Arabic" pitchFamily="2" charset="-78"/>
              </a:rPr>
              <a:t>عبد</a:t>
            </a:r>
            <a:r>
              <a:rPr lang="ar-AE" sz="1600" b="1" dirty="0">
                <a:solidFill>
                  <a:schemeClr val="tx1"/>
                </a:solidFill>
                <a:cs typeface="Traditional Arabic" pitchFamily="2" charset="-78"/>
              </a:rPr>
              <a:t> الله </a:t>
            </a:r>
            <a:r>
              <a:rPr lang="ar-SA" sz="1600" b="1" dirty="0">
                <a:solidFill>
                  <a:schemeClr val="tx1"/>
                </a:solidFill>
                <a:cs typeface="Traditional Arabic" pitchFamily="2" charset="-78"/>
              </a:rPr>
              <a:t>بْنِ عَبَّاس</a:t>
            </a:r>
            <a:r>
              <a:rPr lang="ar-AE" sz="1600" b="1" dirty="0">
                <a:solidFill>
                  <a:schemeClr val="tx1"/>
                </a:solidFill>
                <a:cs typeface="Traditional Arabic" pitchFamily="2" charset="-78"/>
              </a:rPr>
              <a:t> </a:t>
            </a:r>
            <a:r>
              <a:rPr lang="ar-SA" sz="1400" b="1" dirty="0">
                <a:solidFill>
                  <a:schemeClr val="tx1"/>
                </a:solidFill>
                <a:latin typeface="Traditional Arabic" pitchFamily="18" charset="-78"/>
                <a:cs typeface="Traditional Arabic" pitchFamily="2" charset="-78"/>
              </a:rPr>
              <a:t>(صحابي)</a:t>
            </a:r>
          </a:p>
        </p:txBody>
      </p:sp>
      <p:sp>
        <p:nvSpPr>
          <p:cNvPr id="63" name="مخطط انسيابي: معالجة متعاقبة 62"/>
          <p:cNvSpPr/>
          <p:nvPr/>
        </p:nvSpPr>
        <p:spPr>
          <a:xfrm>
            <a:off x="2525317" y="3619500"/>
            <a:ext cx="1071563"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مالك بْن نحام </a:t>
            </a:r>
            <a:r>
              <a:rPr lang="fa-IR" sz="1600" dirty="0">
                <a:solidFill>
                  <a:schemeClr val="tx1"/>
                </a:solidFill>
                <a:cs typeface="Traditional Arabic" pitchFamily="2" charset="-78"/>
              </a:rPr>
              <a:t>(مخضرم)</a:t>
            </a:r>
            <a:endParaRPr lang="ar-SA" sz="1600" dirty="0">
              <a:solidFill>
                <a:schemeClr val="tx1"/>
              </a:solidFill>
              <a:latin typeface="Traditional Arabic" pitchFamily="18" charset="-78"/>
              <a:cs typeface="Traditional Arabic" pitchFamily="2" charset="-78"/>
            </a:endParaRPr>
          </a:p>
        </p:txBody>
      </p:sp>
      <p:sp>
        <p:nvSpPr>
          <p:cNvPr id="65" name="مخطط انسيابي: معالجة متعاقبة 64"/>
          <p:cNvSpPr/>
          <p:nvPr/>
        </p:nvSpPr>
        <p:spPr>
          <a:xfrm>
            <a:off x="2525317" y="4572001"/>
            <a:ext cx="1071563"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جُبَيْرِ بْنِ نُفَيْرٍ</a:t>
            </a:r>
            <a:endParaRPr lang="ar-SA" sz="1600" dirty="0" smtClean="0">
              <a:solidFill>
                <a:schemeClr val="tx1"/>
              </a:solidFill>
              <a:latin typeface="Traditional Arabic" pitchFamily="18" charset="-78"/>
              <a:cs typeface="Traditional Arabic" pitchFamily="2" charset="-78"/>
            </a:endParaRPr>
          </a:p>
          <a:p>
            <a:pPr algn="ctr">
              <a:defRPr/>
            </a:pP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(ثقه)</a:t>
            </a:r>
            <a:endParaRPr lang="ar-SA" sz="1600" dirty="0">
              <a:solidFill>
                <a:schemeClr val="tx1"/>
              </a:solidFill>
              <a:latin typeface="Traditional Arabic" pitchFamily="18" charset="-78"/>
              <a:cs typeface="Traditional Arabic" pitchFamily="2" charset="-78"/>
            </a:endParaRPr>
          </a:p>
        </p:txBody>
      </p:sp>
      <p:sp>
        <p:nvSpPr>
          <p:cNvPr id="67" name="وسيلة شرح مستطيلة مستديرة الزوايا 66"/>
          <p:cNvSpPr/>
          <p:nvPr/>
        </p:nvSpPr>
        <p:spPr>
          <a:xfrm>
            <a:off x="548680" y="971600"/>
            <a:ext cx="2381394" cy="1619261"/>
          </a:xfrm>
          <a:prstGeom prst="wedgeRoundRectCallout">
            <a:avLst>
              <a:gd name="adj1" fmla="val 55072"/>
              <a:gd name="adj2" fmla="val -43790"/>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cs typeface="B Badr" pitchFamily="2" charset="-78"/>
              </a:rPr>
              <a:t>عبد الله </a:t>
            </a:r>
            <a:r>
              <a:rPr lang="ar-SA" sz="1600" dirty="0" smtClean="0">
                <a:cs typeface="B Badr" pitchFamily="2" charset="-78"/>
              </a:rPr>
              <a:t>بْنِ عَبَّاس</a:t>
            </a:r>
            <a:r>
              <a:rPr lang="fa-IR" sz="1600" dirty="0" smtClean="0">
                <a:cs typeface="B Badr" pitchFamily="2" charset="-78"/>
              </a:rPr>
              <a:t> </a:t>
            </a:r>
            <a:r>
              <a:rPr lang="fa-IR" sz="1600" dirty="0" smtClean="0">
                <a:cs typeface="CTraditional Arabic" pitchFamily="2" charset="-78"/>
              </a:rPr>
              <a:t>ب </a:t>
            </a:r>
            <a:r>
              <a:rPr lang="fa-IR" sz="1600" dirty="0" smtClean="0">
                <a:cs typeface="B Badr" pitchFamily="2" charset="-78"/>
              </a:rPr>
              <a:t>گويد: </a:t>
            </a:r>
            <a:r>
              <a:rPr lang="fa-IR" sz="1600" dirty="0">
                <a:cs typeface="B Badr" pitchFamily="2" charset="-78"/>
              </a:rPr>
              <a:t>رسول الله </a:t>
            </a:r>
            <a:r>
              <a:rPr lang="en-US" sz="1600" dirty="0">
                <a:solidFill>
                  <a:schemeClr val="tx1"/>
                </a:solidFill>
                <a:latin typeface="islam" pitchFamily="2" charset="2"/>
                <a:cs typeface="Traditional Arabic" pitchFamily="2" charset="-78"/>
              </a:rPr>
              <a:t>r</a:t>
            </a:r>
            <a:r>
              <a:rPr lang="fa-IR" sz="1600" dirty="0">
                <a:cs typeface="B Badr" pitchFamily="2" charset="-78"/>
              </a:rPr>
              <a:t> </a:t>
            </a:r>
            <a:r>
              <a:rPr lang="fa-IR" sz="1600" dirty="0" smtClean="0">
                <a:cs typeface="B Badr" pitchFamily="2" charset="-78"/>
              </a:rPr>
              <a:t>‌فرمود: </a:t>
            </a:r>
            <a:r>
              <a:rPr lang="fa-IR" sz="1600" dirty="0">
                <a:cs typeface="B Badr" pitchFamily="2" charset="-78"/>
              </a:rPr>
              <a:t>براي از بين بردن </a:t>
            </a:r>
            <a:r>
              <a:rPr lang="fa-IR" sz="1600" dirty="0" smtClean="0">
                <a:cs typeface="B Badr" pitchFamily="2" charset="-78"/>
              </a:rPr>
              <a:t>نَي (يا فلوت) و </a:t>
            </a:r>
            <a:r>
              <a:rPr lang="fa-IR" sz="1600" dirty="0">
                <a:cs typeface="B Badr" pitchFamily="2" charset="-78"/>
              </a:rPr>
              <a:t>طبل فرستاده شده‌ام!</a:t>
            </a:r>
            <a:endParaRPr lang="ar-SA" sz="1600" dirty="0">
              <a:cs typeface="B Badr" pitchFamily="2" charset="-78"/>
            </a:endParaRPr>
          </a:p>
        </p:txBody>
      </p:sp>
      <p:sp>
        <p:nvSpPr>
          <p:cNvPr id="69" name="مخطط انسيابي: معالجة متعاقبة 68"/>
          <p:cNvSpPr/>
          <p:nvPr/>
        </p:nvSpPr>
        <p:spPr>
          <a:xfrm>
            <a:off x="3168254" y="2571752"/>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en-US" sz="1600" dirty="0">
                <a:solidFill>
                  <a:schemeClr val="tx1"/>
                </a:solidFill>
                <a:cs typeface="Traditional Arabic" pitchFamily="2" charset="-78"/>
              </a:rPr>
              <a:t> </a:t>
            </a:r>
            <a:r>
              <a:rPr lang="ar-SA" sz="1600" dirty="0">
                <a:solidFill>
                  <a:schemeClr val="tx1"/>
                </a:solidFill>
                <a:cs typeface="Traditional Arabic" pitchFamily="2" charset="-78"/>
              </a:rPr>
              <a:t>عِكْرِمَةَ</a:t>
            </a:r>
            <a:r>
              <a:rPr lang="fa-IR" sz="1600" dirty="0">
                <a:solidFill>
                  <a:schemeClr val="tx1"/>
                </a:solidFill>
                <a:cs typeface="Traditional Arabic" pitchFamily="2" charset="-78"/>
              </a:rPr>
              <a:t> </a:t>
            </a:r>
            <a:r>
              <a:rPr lang="ar-SA" sz="1600" dirty="0">
                <a:solidFill>
                  <a:schemeClr val="tx1"/>
                </a:solidFill>
                <a:latin typeface="Traditional Arabic" pitchFamily="18" charset="-78"/>
                <a:cs typeface="Traditional Arabic" pitchFamily="2" charset="-78"/>
              </a:rPr>
              <a:t>(ثقة)</a:t>
            </a:r>
          </a:p>
        </p:txBody>
      </p:sp>
      <p:cxnSp>
        <p:nvCxnSpPr>
          <p:cNvPr id="71" name="رابط كسهم مستقيم 70"/>
          <p:cNvCxnSpPr>
            <a:stCxn id="61" idx="2"/>
            <a:endCxn id="69" idx="0"/>
          </p:cNvCxnSpPr>
          <p:nvPr/>
        </p:nvCxnSpPr>
        <p:spPr>
          <a:xfrm rot="5400000">
            <a:off x="3469813" y="2333958"/>
            <a:ext cx="472017" cy="35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مخطط انسيابي: معالجة متعاقبة 71"/>
          <p:cNvSpPr/>
          <p:nvPr/>
        </p:nvSpPr>
        <p:spPr>
          <a:xfrm>
            <a:off x="2525317" y="5524502"/>
            <a:ext cx="1071563" cy="66675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err="1" smtClean="0">
                <a:solidFill>
                  <a:schemeClr val="tx1"/>
                </a:solidFill>
                <a:cs typeface="Traditional Arabic" pitchFamily="2" charset="-78"/>
              </a:rPr>
              <a:t>مَكْحُولٍ</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a:defRPr/>
            </a:pPr>
            <a:r>
              <a:rPr lang="fa-IR" sz="1200" dirty="0" smtClean="0">
                <a:solidFill>
                  <a:schemeClr val="tx1"/>
                </a:solidFill>
                <a:latin typeface="Traditional Arabic" pitchFamily="18" charset="-78"/>
                <a:cs typeface="Traditional Arabic" pitchFamily="2" charset="-78"/>
              </a:rPr>
              <a:t>(ثقه فقيه كثير الارسال)</a:t>
            </a:r>
            <a:endParaRPr lang="ar-SA" sz="1200" dirty="0">
              <a:solidFill>
                <a:schemeClr val="tx1"/>
              </a:solidFill>
              <a:latin typeface="Traditional Arabic" pitchFamily="18" charset="-78"/>
              <a:cs typeface="Traditional Arabic" pitchFamily="2" charset="-78"/>
            </a:endParaRPr>
          </a:p>
        </p:txBody>
      </p:sp>
      <p:sp>
        <p:nvSpPr>
          <p:cNvPr id="73" name="مخطط انسيابي: معالجة متعاقبة 72"/>
          <p:cNvSpPr/>
          <p:nvPr/>
        </p:nvSpPr>
        <p:spPr>
          <a:xfrm>
            <a:off x="2525317" y="6572252"/>
            <a:ext cx="1071563" cy="6667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ثَابِتِ بْنِ ثَوْبَانَ</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(ثقه)</a:t>
            </a:r>
            <a:endParaRPr lang="ar-SA" sz="1600" dirty="0">
              <a:solidFill>
                <a:schemeClr val="tx1"/>
              </a:solidFill>
              <a:latin typeface="Traditional Arabic" pitchFamily="18" charset="-78"/>
              <a:cs typeface="Traditional Arabic" pitchFamily="2" charset="-78"/>
            </a:endParaRPr>
          </a:p>
        </p:txBody>
      </p:sp>
      <p:cxnSp>
        <p:nvCxnSpPr>
          <p:cNvPr id="74" name="رابط مستقيم 73"/>
          <p:cNvCxnSpPr>
            <a:stCxn id="72" idx="2"/>
            <a:endCxn id="73" idx="0"/>
          </p:cNvCxnSpPr>
          <p:nvPr/>
        </p:nvCxnSpPr>
        <p:spPr>
          <a:xfrm rot="5400000">
            <a:off x="2870002" y="6383271"/>
            <a:ext cx="381000" cy="1191"/>
          </a:xfrm>
          <a:prstGeom prst="line">
            <a:avLst/>
          </a:prstGeom>
        </p:spPr>
        <p:style>
          <a:lnRef idx="1">
            <a:schemeClr val="accent1"/>
          </a:lnRef>
          <a:fillRef idx="0">
            <a:schemeClr val="accent1"/>
          </a:fillRef>
          <a:effectRef idx="0">
            <a:schemeClr val="accent1"/>
          </a:effectRef>
          <a:fontRef idx="minor">
            <a:schemeClr val="tx1"/>
          </a:fontRef>
        </p:style>
      </p:cxnSp>
      <p:sp>
        <p:nvSpPr>
          <p:cNvPr id="75" name="مخطط انسيابي: معالجة متعاقبة 74"/>
          <p:cNvSpPr/>
          <p:nvPr/>
        </p:nvSpPr>
        <p:spPr>
          <a:xfrm>
            <a:off x="3918348" y="3619502"/>
            <a:ext cx="1071563" cy="66675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الثِّقَةِ</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(مبهم)</a:t>
            </a:r>
            <a:endParaRPr lang="ar-SA" sz="1600" dirty="0">
              <a:solidFill>
                <a:schemeClr val="tx1"/>
              </a:solidFill>
              <a:latin typeface="Traditional Arabic" pitchFamily="18" charset="-78"/>
              <a:cs typeface="Traditional Arabic" pitchFamily="2" charset="-78"/>
            </a:endParaRPr>
          </a:p>
        </p:txBody>
      </p:sp>
      <p:sp>
        <p:nvSpPr>
          <p:cNvPr id="76" name="مخطط انسيابي: معالجة متعاقبة 75"/>
          <p:cNvSpPr/>
          <p:nvPr/>
        </p:nvSpPr>
        <p:spPr>
          <a:xfrm>
            <a:off x="3918348" y="4572000"/>
            <a:ext cx="1071563"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جُبَيْرِ بْنِ نُفَيْرٍ</a:t>
            </a:r>
            <a:r>
              <a:rPr lang="fa-IR" sz="1600" dirty="0">
                <a:solidFill>
                  <a:schemeClr val="tx1"/>
                </a:solidFill>
                <a:cs typeface="Traditional Arabic" pitchFamily="2" charset="-78"/>
              </a:rPr>
              <a:t> </a:t>
            </a:r>
            <a:r>
              <a:rPr lang="fa-IR" sz="1600" dirty="0">
                <a:solidFill>
                  <a:schemeClr val="tx1"/>
                </a:solidFill>
                <a:latin typeface="Traditional Arabic" pitchFamily="18" charset="-78"/>
                <a:cs typeface="Traditional Arabic" pitchFamily="2" charset="-78"/>
              </a:rPr>
              <a:t>(ثقه)</a:t>
            </a:r>
            <a:endParaRPr lang="ar-SA" sz="1600" dirty="0">
              <a:solidFill>
                <a:schemeClr val="tx1"/>
              </a:solidFill>
              <a:latin typeface="Traditional Arabic" pitchFamily="18" charset="-78"/>
              <a:cs typeface="Traditional Arabic" pitchFamily="2" charset="-78"/>
            </a:endParaRPr>
          </a:p>
        </p:txBody>
      </p:sp>
      <p:sp>
        <p:nvSpPr>
          <p:cNvPr id="77" name="مخطط انسيابي: معالجة متعاقبة 76"/>
          <p:cNvSpPr/>
          <p:nvPr/>
        </p:nvSpPr>
        <p:spPr>
          <a:xfrm>
            <a:off x="3918348" y="5524501"/>
            <a:ext cx="1071563" cy="66475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err="1" smtClean="0">
                <a:solidFill>
                  <a:schemeClr val="tx1"/>
                </a:solidFill>
                <a:cs typeface="Traditional Arabic" pitchFamily="2" charset="-78"/>
              </a:rPr>
              <a:t>مَكْحُولٍ</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a:defRPr/>
            </a:pPr>
            <a:r>
              <a:rPr lang="fa-IR" sz="1200" dirty="0" smtClean="0">
                <a:solidFill>
                  <a:schemeClr val="tx1"/>
                </a:solidFill>
                <a:latin typeface="Traditional Arabic" pitchFamily="18" charset="-78"/>
                <a:cs typeface="Traditional Arabic" pitchFamily="2" charset="-78"/>
              </a:rPr>
              <a:t>(ثقه فقيه كثير الارسال)</a:t>
            </a:r>
            <a:endParaRPr lang="ar-SA" sz="1200" dirty="0">
              <a:solidFill>
                <a:schemeClr val="tx1"/>
              </a:solidFill>
              <a:latin typeface="Traditional Arabic" pitchFamily="18" charset="-78"/>
              <a:cs typeface="Traditional Arabic" pitchFamily="2" charset="-78"/>
            </a:endParaRPr>
          </a:p>
        </p:txBody>
      </p:sp>
      <p:cxnSp>
        <p:nvCxnSpPr>
          <p:cNvPr id="78" name="رابط مستقيم 77"/>
          <p:cNvCxnSpPr>
            <a:stCxn id="76" idx="2"/>
            <a:endCxn id="77" idx="0"/>
          </p:cNvCxnSpPr>
          <p:nvPr/>
        </p:nvCxnSpPr>
        <p:spPr>
          <a:xfrm>
            <a:off x="4454130" y="5147733"/>
            <a:ext cx="0" cy="376768"/>
          </a:xfrm>
          <a:prstGeom prst="line">
            <a:avLst/>
          </a:prstGeom>
        </p:spPr>
        <p:style>
          <a:lnRef idx="1">
            <a:schemeClr val="accent1"/>
          </a:lnRef>
          <a:fillRef idx="0">
            <a:schemeClr val="accent1"/>
          </a:fillRef>
          <a:effectRef idx="0">
            <a:schemeClr val="accent1"/>
          </a:effectRef>
          <a:fontRef idx="minor">
            <a:schemeClr val="tx1"/>
          </a:fontRef>
        </p:style>
      </p:cxnSp>
      <p:sp>
        <p:nvSpPr>
          <p:cNvPr id="79" name="مخطط انسيابي: معالجة متعاقبة 78"/>
          <p:cNvSpPr/>
          <p:nvPr/>
        </p:nvSpPr>
        <p:spPr>
          <a:xfrm>
            <a:off x="3918348" y="6572252"/>
            <a:ext cx="1071563" cy="6667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ثَابِتِ بْنِ ثَوْبَانَ</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(ثقه)</a:t>
            </a:r>
            <a:endParaRPr lang="ar-SA" sz="1600" dirty="0">
              <a:solidFill>
                <a:schemeClr val="tx1"/>
              </a:solidFill>
              <a:latin typeface="Traditional Arabic" pitchFamily="18" charset="-78"/>
              <a:cs typeface="Traditional Arabic" pitchFamily="2" charset="-78"/>
            </a:endParaRPr>
          </a:p>
        </p:txBody>
      </p:sp>
      <p:sp>
        <p:nvSpPr>
          <p:cNvPr id="80" name="مخطط انسيابي: معالجة متعاقبة 79"/>
          <p:cNvSpPr/>
          <p:nvPr/>
        </p:nvSpPr>
        <p:spPr>
          <a:xfrm>
            <a:off x="3928219" y="7524328"/>
            <a:ext cx="1071563" cy="66674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الرَّحْمَنِ بْنُ ثَابِتِ</a:t>
            </a:r>
            <a:r>
              <a:rPr lang="fa-IR" sz="16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 يخطئ )</a:t>
            </a:r>
            <a:endParaRPr lang="ar-SA" sz="1400" dirty="0">
              <a:solidFill>
                <a:schemeClr val="tx1"/>
              </a:solidFill>
              <a:latin typeface="Traditional Arabic" pitchFamily="18" charset="-78"/>
              <a:cs typeface="Traditional Arabic" pitchFamily="2" charset="-78"/>
            </a:endParaRPr>
          </a:p>
        </p:txBody>
      </p:sp>
      <p:cxnSp>
        <p:nvCxnSpPr>
          <p:cNvPr id="81" name="رابط مستقيم 80"/>
          <p:cNvCxnSpPr>
            <a:stCxn id="77" idx="2"/>
            <a:endCxn id="79" idx="0"/>
          </p:cNvCxnSpPr>
          <p:nvPr/>
        </p:nvCxnSpPr>
        <p:spPr>
          <a:xfrm>
            <a:off x="4454130" y="6189260"/>
            <a:ext cx="0" cy="382992"/>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رابط مستقيم 81"/>
          <p:cNvCxnSpPr>
            <a:stCxn id="79" idx="2"/>
            <a:endCxn id="80" idx="0"/>
          </p:cNvCxnSpPr>
          <p:nvPr/>
        </p:nvCxnSpPr>
        <p:spPr>
          <a:xfrm>
            <a:off x="4454130" y="7239001"/>
            <a:ext cx="9871" cy="285327"/>
          </a:xfrm>
          <a:prstGeom prst="line">
            <a:avLst/>
          </a:prstGeom>
        </p:spPr>
        <p:style>
          <a:lnRef idx="1">
            <a:schemeClr val="accent1"/>
          </a:lnRef>
          <a:fillRef idx="0">
            <a:schemeClr val="accent1"/>
          </a:fillRef>
          <a:effectRef idx="0">
            <a:schemeClr val="accent1"/>
          </a:effectRef>
          <a:fontRef idx="minor">
            <a:schemeClr val="tx1"/>
          </a:fontRef>
        </p:style>
      </p:cxnSp>
      <p:sp>
        <p:nvSpPr>
          <p:cNvPr id="83" name="مخطط انسيابي: معالجة متعاقبة 82"/>
          <p:cNvSpPr/>
          <p:nvPr/>
        </p:nvSpPr>
        <p:spPr>
          <a:xfrm>
            <a:off x="2535188" y="7524328"/>
            <a:ext cx="1071563" cy="66674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الرَّحْمَنِ بْنُ ثَابِتِ</a:t>
            </a:r>
            <a:r>
              <a:rPr lang="fa-IR" sz="16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 يخطئ)</a:t>
            </a:r>
            <a:endParaRPr lang="ar-SA" sz="1400" dirty="0">
              <a:solidFill>
                <a:schemeClr val="tx1"/>
              </a:solidFill>
              <a:latin typeface="Traditional Arabic" pitchFamily="18" charset="-78"/>
              <a:cs typeface="Traditional Arabic" pitchFamily="2" charset="-78"/>
            </a:endParaRPr>
          </a:p>
        </p:txBody>
      </p:sp>
      <p:cxnSp>
        <p:nvCxnSpPr>
          <p:cNvPr id="84" name="رابط كسهم مستقيم 83"/>
          <p:cNvCxnSpPr>
            <a:stCxn id="69" idx="2"/>
            <a:endCxn id="63" idx="0"/>
          </p:cNvCxnSpPr>
          <p:nvPr/>
        </p:nvCxnSpPr>
        <p:spPr>
          <a:xfrm rot="5400000">
            <a:off x="3146558" y="3062024"/>
            <a:ext cx="472016" cy="642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رابط كسهم مستقيم 84"/>
          <p:cNvCxnSpPr>
            <a:stCxn id="69" idx="2"/>
            <a:endCxn id="75" idx="0"/>
          </p:cNvCxnSpPr>
          <p:nvPr/>
        </p:nvCxnSpPr>
        <p:spPr>
          <a:xfrm rot="16200000" flipH="1">
            <a:off x="3843074" y="3008446"/>
            <a:ext cx="472016" cy="7500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رابط مستقيم 85"/>
          <p:cNvCxnSpPr>
            <a:stCxn id="63" idx="2"/>
            <a:endCxn id="65" idx="0"/>
          </p:cNvCxnSpPr>
          <p:nvPr/>
        </p:nvCxnSpPr>
        <p:spPr>
          <a:xfrm rot="5400000">
            <a:off x="2871061" y="4384082"/>
            <a:ext cx="378884"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رابط مستقيم 86"/>
          <p:cNvCxnSpPr>
            <a:stCxn id="75" idx="2"/>
            <a:endCxn id="76" idx="0"/>
          </p:cNvCxnSpPr>
          <p:nvPr/>
        </p:nvCxnSpPr>
        <p:spPr>
          <a:xfrm rot="5400000">
            <a:off x="4311850" y="4428530"/>
            <a:ext cx="285749" cy="1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رابط مستقيم 87"/>
          <p:cNvCxnSpPr>
            <a:stCxn id="73" idx="2"/>
            <a:endCxn id="83" idx="0"/>
          </p:cNvCxnSpPr>
          <p:nvPr/>
        </p:nvCxnSpPr>
        <p:spPr>
          <a:xfrm>
            <a:off x="3061099" y="7239001"/>
            <a:ext cx="9871" cy="285327"/>
          </a:xfrm>
          <a:prstGeom prst="line">
            <a:avLst/>
          </a:prstGeom>
        </p:spPr>
        <p:style>
          <a:lnRef idx="1">
            <a:schemeClr val="accent1"/>
          </a:lnRef>
          <a:fillRef idx="0">
            <a:schemeClr val="accent1"/>
          </a:fillRef>
          <a:effectRef idx="0">
            <a:schemeClr val="accent1"/>
          </a:effectRef>
          <a:fontRef idx="minor">
            <a:schemeClr val="tx1"/>
          </a:fontRef>
        </p:style>
      </p:cxnSp>
      <p:sp>
        <p:nvSpPr>
          <p:cNvPr id="89" name="وسيلة شرح بيضاوية 88"/>
          <p:cNvSpPr/>
          <p:nvPr/>
        </p:nvSpPr>
        <p:spPr>
          <a:xfrm>
            <a:off x="5085184" y="1331640"/>
            <a:ext cx="1254536"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5</a:t>
            </a:r>
            <a:endParaRPr lang="en-US" dirty="0">
              <a:cs typeface="B Badr" pitchFamily="2" charset="-78"/>
            </a:endParaRPr>
          </a:p>
        </p:txBody>
      </p:sp>
      <p:sp>
        <p:nvSpPr>
          <p:cNvPr id="29" name="مستطيل 28"/>
          <p:cNvSpPr/>
          <p:nvPr/>
        </p:nvSpPr>
        <p:spPr>
          <a:xfrm>
            <a:off x="6090760" y="8493478"/>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28</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cxnSp>
        <p:nvCxnSpPr>
          <p:cNvPr id="30" name="رابط مستقيم 29"/>
          <p:cNvCxnSpPr/>
          <p:nvPr/>
        </p:nvCxnSpPr>
        <p:spPr>
          <a:xfrm>
            <a:off x="3068960" y="5148064"/>
            <a:ext cx="0" cy="37676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مستطيل 88"/>
          <p:cNvSpPr/>
          <p:nvPr/>
        </p:nvSpPr>
        <p:spPr>
          <a:xfrm>
            <a:off x="928708" y="5218494"/>
            <a:ext cx="1125140" cy="47625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ابوبكر شافعي 1/22/2</a:t>
            </a:r>
            <a:endParaRPr lang="en-US" sz="1200" dirty="0">
              <a:solidFill>
                <a:schemeClr val="accent1">
                  <a:lumMod val="75000"/>
                </a:schemeClr>
              </a:solidFill>
              <a:cs typeface="B Badr" pitchFamily="2" charset="-78"/>
            </a:endParaRPr>
          </a:p>
        </p:txBody>
      </p:sp>
      <p:sp>
        <p:nvSpPr>
          <p:cNvPr id="53" name="مستطيل 52"/>
          <p:cNvSpPr/>
          <p:nvPr/>
        </p:nvSpPr>
        <p:spPr>
          <a:xfrm>
            <a:off x="2196696" y="5238756"/>
            <a:ext cx="1125140" cy="47625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هيثمي كشف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744</a:t>
            </a:r>
            <a:endParaRPr lang="en-US" sz="1200" dirty="0">
              <a:solidFill>
                <a:schemeClr val="accent1">
                  <a:lumMod val="75000"/>
                </a:schemeClr>
              </a:solidFill>
              <a:cs typeface="B Badr" pitchFamily="2" charset="-78"/>
            </a:endParaRPr>
          </a:p>
        </p:txBody>
      </p:sp>
      <p:sp>
        <p:nvSpPr>
          <p:cNvPr id="28" name="مستطيل 27"/>
          <p:cNvSpPr/>
          <p:nvPr/>
        </p:nvSpPr>
        <p:spPr>
          <a:xfrm>
            <a:off x="4982777" y="8382029"/>
            <a:ext cx="1125140"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مقدسي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1990</a:t>
            </a:r>
            <a:endParaRPr lang="en-US" sz="1200" dirty="0">
              <a:solidFill>
                <a:schemeClr val="accent3">
                  <a:lumMod val="50000"/>
                </a:schemeClr>
              </a:solidFill>
              <a:cs typeface="B Badr" pitchFamily="2" charset="-78"/>
            </a:endParaRPr>
          </a:p>
        </p:txBody>
      </p:sp>
      <p:sp>
        <p:nvSpPr>
          <p:cNvPr id="29" name="مستطيل 28"/>
          <p:cNvSpPr/>
          <p:nvPr/>
        </p:nvSpPr>
        <p:spPr>
          <a:xfrm>
            <a:off x="952000" y="7221486"/>
            <a:ext cx="1125140" cy="4762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القشيري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86</a:t>
            </a:r>
            <a:endParaRPr lang="en-US" sz="1200" dirty="0">
              <a:solidFill>
                <a:schemeClr val="accent3">
                  <a:lumMod val="50000"/>
                </a:schemeClr>
              </a:solidFill>
              <a:cs typeface="B Badr" pitchFamily="2" charset="-78"/>
            </a:endParaRPr>
          </a:p>
        </p:txBody>
      </p:sp>
      <p:sp>
        <p:nvSpPr>
          <p:cNvPr id="3" name="وسيلة شرح مستطيلة مستديرة الزوايا 2"/>
          <p:cNvSpPr/>
          <p:nvPr/>
        </p:nvSpPr>
        <p:spPr>
          <a:xfrm>
            <a:off x="476672" y="467544"/>
            <a:ext cx="5832648" cy="586261"/>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a:solidFill>
                  <a:schemeClr val="tx1"/>
                </a:solidFill>
                <a:cs typeface="Traditional Arabic" pitchFamily="2" charset="-78"/>
              </a:rPr>
              <a:t>قَالَ رَسُولُ اللَّهِ </a:t>
            </a:r>
            <a:r>
              <a:rPr lang="en-US" sz="1600" dirty="0" smtClean="0">
                <a:solidFill>
                  <a:schemeClr val="tx1"/>
                </a:solidFill>
                <a:latin typeface="islam" pitchFamily="2" charset="2"/>
                <a:cs typeface="Traditional Arabic" pitchFamily="2" charset="-78"/>
              </a:rPr>
              <a:t>r</a:t>
            </a:r>
            <a:r>
              <a:rPr lang="ar-SA" sz="1600" b="1" dirty="0" smtClean="0">
                <a:solidFill>
                  <a:schemeClr val="tx1"/>
                </a:solidFill>
                <a:cs typeface="Traditional Arabic" pitchFamily="2" charset="-78"/>
              </a:rPr>
              <a:t>: </a:t>
            </a:r>
            <a:r>
              <a:rPr lang="ar-SA" sz="1600" b="1" dirty="0">
                <a:solidFill>
                  <a:schemeClr val="tx1"/>
                </a:solidFill>
                <a:cs typeface="Traditional Arabic" pitchFamily="2" charset="-78"/>
              </a:rPr>
              <a:t>" صَوْتَانِ مَلْعُونَانِ فِي الدُّنْيَا وَالآخِرَةِ : مِزْمَارٌ عِنْدَ نِعْمَةٍ، وَرَنَّةٌ عِنْدَ مُصِيبَةٍ " .</a:t>
            </a:r>
            <a:endParaRPr lang="en-US" sz="1600" b="1" dirty="0">
              <a:solidFill>
                <a:schemeClr val="tx1"/>
              </a:solidFill>
              <a:cs typeface="Traditional Arabic" pitchFamily="2" charset="-78"/>
            </a:endParaRPr>
          </a:p>
        </p:txBody>
      </p:sp>
      <p:sp>
        <p:nvSpPr>
          <p:cNvPr id="4" name="مخطط انسيابي: معالجة متعاقبة 3"/>
          <p:cNvSpPr/>
          <p:nvPr/>
        </p:nvSpPr>
        <p:spPr>
          <a:xfrm>
            <a:off x="2946798" y="1428753"/>
            <a:ext cx="1079897"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b="1" dirty="0">
                <a:solidFill>
                  <a:schemeClr val="tx1"/>
                </a:solidFill>
                <a:cs typeface="Traditional Arabic" pitchFamily="2" charset="-78"/>
              </a:rPr>
              <a:t>أَنَسِ بْنِ </a:t>
            </a:r>
            <a:r>
              <a:rPr lang="ar-SA" sz="1600" b="1" dirty="0" smtClean="0">
                <a:solidFill>
                  <a:schemeClr val="tx1"/>
                </a:solidFill>
                <a:cs typeface="Traditional Arabic" pitchFamily="2" charset="-78"/>
              </a:rPr>
              <a:t>مَالِك</a:t>
            </a:r>
            <a:r>
              <a:rPr lang="fa-IR" sz="1600" b="1" dirty="0" smtClean="0">
                <a:solidFill>
                  <a:schemeClr val="tx1"/>
                </a:solidFill>
                <a:cs typeface="Traditional Arabic" pitchFamily="2" charset="-78"/>
              </a:rPr>
              <a:t> </a:t>
            </a:r>
            <a:r>
              <a:rPr lang="ar-SA" sz="1600" b="1" dirty="0">
                <a:solidFill>
                  <a:schemeClr val="tx1"/>
                </a:solidFill>
                <a:latin typeface="Traditional Arabic" pitchFamily="18" charset="-78"/>
                <a:cs typeface="Traditional Arabic" pitchFamily="2" charset="-78"/>
              </a:rPr>
              <a:t>(صحابي)</a:t>
            </a:r>
          </a:p>
        </p:txBody>
      </p:sp>
      <p:sp>
        <p:nvSpPr>
          <p:cNvPr id="6" name="مخطط انسيابي: معالجة متعاقبة 5"/>
          <p:cNvSpPr/>
          <p:nvPr/>
        </p:nvSpPr>
        <p:spPr>
          <a:xfrm>
            <a:off x="964390" y="4667253"/>
            <a:ext cx="1071563"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يُونُسَ الْكَرِيمِيُّ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7" name="وسيلة شرح مستطيلة مستديرة الزوايا 6"/>
          <p:cNvSpPr/>
          <p:nvPr/>
        </p:nvSpPr>
        <p:spPr>
          <a:xfrm>
            <a:off x="548680" y="971600"/>
            <a:ext cx="2016224" cy="1957896"/>
          </a:xfrm>
          <a:prstGeom prst="wedgeRoundRectCallout">
            <a:avLst>
              <a:gd name="adj1" fmla="val 57417"/>
              <a:gd name="adj2" fmla="val -40027"/>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ar-SA" sz="1600" dirty="0" smtClean="0">
                <a:solidFill>
                  <a:schemeClr val="tx1"/>
                </a:solidFill>
                <a:cs typeface="B Badr" pitchFamily="2" charset="-78"/>
              </a:rPr>
              <a:t>أَنَسِ بْنِ مَالِك</a:t>
            </a:r>
            <a:r>
              <a:rPr lang="fa-IR" sz="1600" dirty="0" smtClean="0">
                <a:solidFill>
                  <a:schemeClr val="tx1"/>
                </a:solidFill>
                <a:cs typeface="B Badr" pitchFamily="2" charset="-78"/>
              </a:rPr>
              <a:t> </a:t>
            </a:r>
            <a:r>
              <a:rPr lang="ar-SA" sz="1600" dirty="0" smtClean="0">
                <a:solidFill>
                  <a:schemeClr val="tx1"/>
                </a:solidFill>
                <a:cs typeface="CTraditional Arabic" pitchFamily="2" charset="-78"/>
              </a:rPr>
              <a:t>ا</a:t>
            </a:r>
            <a:r>
              <a:rPr lang="ar-SA" sz="1600" dirty="0" smtClean="0">
                <a:solidFill>
                  <a:schemeClr val="tx1"/>
                </a:solidFill>
              </a:rPr>
              <a:t> </a:t>
            </a:r>
            <a:r>
              <a:rPr lang="fa-IR" sz="1600" dirty="0" smtClean="0">
                <a:solidFill>
                  <a:schemeClr val="tx1"/>
                </a:solidFill>
                <a:cs typeface="B Badr" pitchFamily="2" charset="-78"/>
              </a:rPr>
              <a:t>گويد: </a:t>
            </a:r>
            <a:r>
              <a:rPr lang="ar-SA" sz="1600" dirty="0" smtClean="0">
                <a:solidFill>
                  <a:schemeClr val="tx1"/>
                </a:solidFill>
                <a:cs typeface="B Badr" pitchFamily="2" charset="-78"/>
              </a:rPr>
              <a:t>رَسُولُ اللَّه </a:t>
            </a:r>
            <a:r>
              <a:rPr lang="en-US" sz="1600" dirty="0" smtClean="0">
                <a:solidFill>
                  <a:schemeClr val="tx1"/>
                </a:solidFill>
                <a:latin typeface="islam" pitchFamily="2" charset="2"/>
                <a:cs typeface="B Badr" pitchFamily="2" charset="-78"/>
              </a:rPr>
              <a:t>r</a:t>
            </a:r>
            <a:r>
              <a:rPr lang="ar-SA" sz="1600" dirty="0" smtClean="0">
                <a:solidFill>
                  <a:schemeClr val="tx1"/>
                </a:solidFill>
                <a:cs typeface="B Badr" pitchFamily="2" charset="-78"/>
              </a:rPr>
              <a:t> </a:t>
            </a:r>
            <a:r>
              <a:rPr lang="fa-IR" sz="1600" dirty="0" smtClean="0">
                <a:solidFill>
                  <a:schemeClr val="tx1"/>
                </a:solidFill>
                <a:cs typeface="B Badr" pitchFamily="2" charset="-78"/>
              </a:rPr>
              <a:t>فرمود</a:t>
            </a:r>
            <a:r>
              <a:rPr lang="fa-IR" sz="1600" dirty="0" smtClean="0">
                <a:cs typeface="B Badr" pitchFamily="2" charset="-78"/>
              </a:rPr>
              <a:t>: </a:t>
            </a:r>
            <a:r>
              <a:rPr lang="fa-IR" sz="1600" dirty="0">
                <a:cs typeface="B Badr" pitchFamily="2" charset="-78"/>
              </a:rPr>
              <a:t>دو صدا در دنيا و آخرت ملعون است: صداي آهنگ به هنگام نعمت و خوشحالي و فرياد زدن به هنگام مصيبت!!</a:t>
            </a:r>
            <a:endParaRPr lang="ar-SA" sz="1600" dirty="0">
              <a:cs typeface="B Badr" pitchFamily="2" charset="-78"/>
            </a:endParaRPr>
          </a:p>
        </p:txBody>
      </p:sp>
      <p:sp>
        <p:nvSpPr>
          <p:cNvPr id="8" name="مخطط انسيابي: معالجة متعاقبة 7"/>
          <p:cNvSpPr/>
          <p:nvPr/>
        </p:nvSpPr>
        <p:spPr>
          <a:xfrm>
            <a:off x="2946798" y="2381252"/>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شَبِيبِ بْنِ بِشْرَ</a:t>
            </a:r>
            <a:r>
              <a:rPr lang="fa-IR" sz="1600" dirty="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(صدوق يخطئ)</a:t>
            </a:r>
            <a:endParaRPr lang="ar-SA" sz="1600" dirty="0">
              <a:solidFill>
                <a:schemeClr val="tx1"/>
              </a:solidFill>
              <a:latin typeface="Traditional Arabic" pitchFamily="18" charset="-78"/>
              <a:cs typeface="Traditional Arabic" pitchFamily="2" charset="-78"/>
            </a:endParaRPr>
          </a:p>
        </p:txBody>
      </p:sp>
      <p:cxnSp>
        <p:nvCxnSpPr>
          <p:cNvPr id="9" name="رابط كسهم مستقيم 8"/>
          <p:cNvCxnSpPr>
            <a:stCxn id="4" idx="2"/>
            <a:endCxn id="8" idx="0"/>
          </p:cNvCxnSpPr>
          <p:nvPr/>
        </p:nvCxnSpPr>
        <p:spPr>
          <a:xfrm rot="5400000">
            <a:off x="3343607" y="2238707"/>
            <a:ext cx="281517" cy="35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مخطط انسيابي: معالجة متعاقبة 9"/>
          <p:cNvSpPr/>
          <p:nvPr/>
        </p:nvSpPr>
        <p:spPr>
          <a:xfrm>
            <a:off x="964390" y="5619752"/>
            <a:ext cx="1071563" cy="6667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عُبَيْد</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11" name="مخطط انسيابي: معالجة متعاقبة 10"/>
          <p:cNvSpPr/>
          <p:nvPr/>
        </p:nvSpPr>
        <p:spPr>
          <a:xfrm>
            <a:off x="971456" y="6674398"/>
            <a:ext cx="1071563" cy="6667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أَحْمَدَ الأَهْوَازِيُّ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cxnSp>
        <p:nvCxnSpPr>
          <p:cNvPr id="12" name="رابط مستقيم 11"/>
          <p:cNvCxnSpPr>
            <a:stCxn id="10" idx="2"/>
            <a:endCxn id="11" idx="0"/>
          </p:cNvCxnSpPr>
          <p:nvPr/>
        </p:nvCxnSpPr>
        <p:spPr>
          <a:xfrm>
            <a:off x="1500172" y="6286501"/>
            <a:ext cx="7066" cy="387897"/>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مخطط انسيابي: معالجة متعاقبة 12"/>
          <p:cNvSpPr/>
          <p:nvPr/>
        </p:nvSpPr>
        <p:spPr>
          <a:xfrm>
            <a:off x="2946794" y="3333743"/>
            <a:ext cx="1071563" cy="6667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عَاصِمٍ</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a:defRPr/>
            </a:pPr>
            <a:r>
              <a:rPr lang="fa-IR" sz="1600" dirty="0" smtClean="0">
                <a:solidFill>
                  <a:schemeClr val="tx1"/>
                </a:solidFill>
                <a:latin typeface="Traditional Arabic" pitchFamily="18" charset="-78"/>
                <a:cs typeface="Traditional Arabic" pitchFamily="2" charset="-78"/>
              </a:rPr>
              <a:t>(ثقه ثبت)</a:t>
            </a:r>
            <a:endParaRPr lang="ar-SA" sz="16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3696893" y="4667252"/>
            <a:ext cx="1071563"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عمرو بن أبي عاصم</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cxnSp>
        <p:nvCxnSpPr>
          <p:cNvPr id="23" name="رابط كسهم مستقيم 22"/>
          <p:cNvCxnSpPr>
            <a:stCxn id="8" idx="2"/>
            <a:endCxn id="13" idx="0"/>
          </p:cNvCxnSpPr>
          <p:nvPr/>
        </p:nvCxnSpPr>
        <p:spPr>
          <a:xfrm rot="5400000">
            <a:off x="3294199" y="3145363"/>
            <a:ext cx="376757" cy="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وسيلة شرح بيضاوية 26"/>
          <p:cNvSpPr/>
          <p:nvPr/>
        </p:nvSpPr>
        <p:spPr>
          <a:xfrm>
            <a:off x="5085184" y="1259632"/>
            <a:ext cx="1152128"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6</a:t>
            </a:r>
            <a:endParaRPr lang="en-US" dirty="0">
              <a:cs typeface="B Badr" pitchFamily="2" charset="-78"/>
            </a:endParaRPr>
          </a:p>
        </p:txBody>
      </p:sp>
      <p:sp>
        <p:nvSpPr>
          <p:cNvPr id="30" name="مخطط انسيابي: معالجة متعاقبة 29"/>
          <p:cNvSpPr/>
          <p:nvPr/>
        </p:nvSpPr>
        <p:spPr>
          <a:xfrm>
            <a:off x="4982777" y="4667252"/>
            <a:ext cx="1071563"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أَبُو </a:t>
            </a:r>
            <a:r>
              <a:rPr lang="ar-SA" sz="1400" dirty="0" smtClean="0">
                <a:solidFill>
                  <a:schemeClr val="tx1"/>
                </a:solidFill>
                <a:cs typeface="Traditional Arabic" pitchFamily="2" charset="-78"/>
              </a:rPr>
              <a:t>أُمَيَّةَ</a:t>
            </a:r>
            <a:r>
              <a:rPr lang="fa-IR" sz="1400" dirty="0" smtClean="0">
                <a:solidFill>
                  <a:schemeClr val="tx1"/>
                </a:solidFill>
                <a:cs typeface="Traditional Arabic" pitchFamily="2" charset="-78"/>
              </a:rPr>
              <a:t> الخزاعي (ثقه)</a:t>
            </a:r>
            <a:endParaRPr lang="ar-SA" sz="1400" dirty="0">
              <a:solidFill>
                <a:schemeClr val="tx1"/>
              </a:solidFill>
              <a:latin typeface="Traditional Arabic" pitchFamily="18" charset="-78"/>
              <a:cs typeface="Traditional Arabic" pitchFamily="2" charset="-78"/>
            </a:endParaRPr>
          </a:p>
        </p:txBody>
      </p:sp>
      <p:sp>
        <p:nvSpPr>
          <p:cNvPr id="31" name="مخطط انسيابي: معالجة متعاقبة 30"/>
          <p:cNvSpPr/>
          <p:nvPr/>
        </p:nvSpPr>
        <p:spPr>
          <a:xfrm>
            <a:off x="4982777" y="5619753"/>
            <a:ext cx="1071563"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أَبُو عَمْرِو بْنُ حَكِيمٍ</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cxnSp>
        <p:nvCxnSpPr>
          <p:cNvPr id="32" name="رابط مستقيم 31"/>
          <p:cNvCxnSpPr>
            <a:stCxn id="30" idx="2"/>
            <a:endCxn id="31" idx="0"/>
          </p:cNvCxnSpPr>
          <p:nvPr/>
        </p:nvCxnSpPr>
        <p:spPr>
          <a:xfrm rot="5400000">
            <a:off x="5330771" y="5432890"/>
            <a:ext cx="376767" cy="1191"/>
          </a:xfrm>
          <a:prstGeom prst="line">
            <a:avLst/>
          </a:prstGeom>
        </p:spPr>
        <p:style>
          <a:lnRef idx="1">
            <a:schemeClr val="accent1"/>
          </a:lnRef>
          <a:fillRef idx="0">
            <a:schemeClr val="accent1"/>
          </a:fillRef>
          <a:effectRef idx="0">
            <a:schemeClr val="accent1"/>
          </a:effectRef>
          <a:fontRef idx="minor">
            <a:schemeClr val="tx1"/>
          </a:fontRef>
        </p:style>
      </p:cxnSp>
      <p:sp>
        <p:nvSpPr>
          <p:cNvPr id="33" name="مخطط انسيابي: معالجة متعاقبة 32"/>
          <p:cNvSpPr/>
          <p:nvPr/>
        </p:nvSpPr>
        <p:spPr>
          <a:xfrm>
            <a:off x="4982777" y="6667502"/>
            <a:ext cx="1071563" cy="66675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مُحَمَّدِ بْنِ مَيْلَةَ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(مقبول)</a:t>
            </a:r>
            <a:endParaRPr lang="ar-SA" sz="1400" dirty="0">
              <a:solidFill>
                <a:schemeClr val="tx1"/>
              </a:solidFill>
              <a:latin typeface="Traditional Arabic" pitchFamily="18" charset="-78"/>
              <a:cs typeface="Traditional Arabic" pitchFamily="2" charset="-78"/>
            </a:endParaRPr>
          </a:p>
        </p:txBody>
      </p:sp>
      <p:sp>
        <p:nvSpPr>
          <p:cNvPr id="34" name="مخطط انسيابي: معالجة متعاقبة 33"/>
          <p:cNvSpPr/>
          <p:nvPr/>
        </p:nvSpPr>
        <p:spPr>
          <a:xfrm>
            <a:off x="4982777" y="7810502"/>
            <a:ext cx="1071563" cy="6667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أَحْمَدَ السِّمْسَارُ</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cxnSp>
        <p:nvCxnSpPr>
          <p:cNvPr id="35" name="رابط مستقيم 34"/>
          <p:cNvCxnSpPr>
            <a:stCxn id="31" idx="2"/>
            <a:endCxn id="33" idx="0"/>
          </p:cNvCxnSpPr>
          <p:nvPr/>
        </p:nvCxnSpPr>
        <p:spPr>
          <a:xfrm rot="5400000">
            <a:off x="5284203" y="6434074"/>
            <a:ext cx="469900"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رابط مستقيم 35"/>
          <p:cNvCxnSpPr>
            <a:stCxn id="33" idx="2"/>
            <a:endCxn id="34" idx="0"/>
          </p:cNvCxnSpPr>
          <p:nvPr/>
        </p:nvCxnSpPr>
        <p:spPr>
          <a:xfrm rot="5400000">
            <a:off x="5281029" y="7573898"/>
            <a:ext cx="476251" cy="1191"/>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2" name="رابط كسهم مستقيم 51"/>
          <p:cNvCxnSpPr>
            <a:stCxn id="13" idx="2"/>
            <a:endCxn id="6" idx="0"/>
          </p:cNvCxnSpPr>
          <p:nvPr/>
        </p:nvCxnSpPr>
        <p:spPr>
          <a:xfrm rot="5400000">
            <a:off x="2157995" y="3342670"/>
            <a:ext cx="666759" cy="19824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رابط كسهم مستقيم 53"/>
          <p:cNvCxnSpPr>
            <a:stCxn id="13" idx="2"/>
            <a:endCxn id="14" idx="0"/>
          </p:cNvCxnSpPr>
          <p:nvPr/>
        </p:nvCxnSpPr>
        <p:spPr>
          <a:xfrm rot="16200000" flipH="1">
            <a:off x="3524247" y="3958821"/>
            <a:ext cx="666759" cy="7500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رابط كسهم مستقيم 55"/>
          <p:cNvCxnSpPr>
            <a:stCxn id="13" idx="2"/>
            <a:endCxn id="30" idx="0"/>
          </p:cNvCxnSpPr>
          <p:nvPr/>
        </p:nvCxnSpPr>
        <p:spPr>
          <a:xfrm rot="16200000" flipH="1">
            <a:off x="4167189" y="3315879"/>
            <a:ext cx="666759" cy="20359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رابط مستقيم 57"/>
          <p:cNvCxnSpPr>
            <a:stCxn id="6" idx="2"/>
            <a:endCxn id="10" idx="0"/>
          </p:cNvCxnSpPr>
          <p:nvPr/>
        </p:nvCxnSpPr>
        <p:spPr>
          <a:xfrm rot="5400000">
            <a:off x="1313308" y="5432890"/>
            <a:ext cx="372533" cy="1191"/>
          </a:xfrm>
          <a:prstGeom prst="line">
            <a:avLst/>
          </a:prstGeom>
        </p:spPr>
        <p:style>
          <a:lnRef idx="1">
            <a:schemeClr val="accent1"/>
          </a:lnRef>
          <a:fillRef idx="0">
            <a:schemeClr val="accent1"/>
          </a:fillRef>
          <a:effectRef idx="0">
            <a:schemeClr val="accent1"/>
          </a:effectRef>
          <a:fontRef idx="minor">
            <a:schemeClr val="tx1"/>
          </a:fontRef>
        </p:style>
      </p:cxnSp>
      <p:sp>
        <p:nvSpPr>
          <p:cNvPr id="37" name="مستطيل 36"/>
          <p:cNvSpPr/>
          <p:nvPr/>
        </p:nvSpPr>
        <p:spPr>
          <a:xfrm>
            <a:off x="3643312" y="8477259"/>
            <a:ext cx="1125140" cy="2857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مقدسي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1991</a:t>
            </a:r>
            <a:endParaRPr lang="en-US" sz="1200" dirty="0">
              <a:solidFill>
                <a:schemeClr val="accent3">
                  <a:lumMod val="50000"/>
                </a:schemeClr>
              </a:solidFill>
              <a:cs typeface="B Badr" pitchFamily="2" charset="-78"/>
            </a:endParaRPr>
          </a:p>
        </p:txBody>
      </p:sp>
      <p:sp>
        <p:nvSpPr>
          <p:cNvPr id="38" name="مخطط انسيابي: معالجة متعاقبة 37"/>
          <p:cNvSpPr/>
          <p:nvPr/>
        </p:nvSpPr>
        <p:spPr>
          <a:xfrm>
            <a:off x="3696890" y="5619760"/>
            <a:ext cx="1071563"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احمد بن </a:t>
            </a:r>
            <a:r>
              <a:rPr lang="ar-SA" sz="1400" dirty="0" smtClean="0">
                <a:solidFill>
                  <a:schemeClr val="tx1"/>
                </a:solidFill>
                <a:cs typeface="Traditional Arabic" pitchFamily="2" charset="-78"/>
              </a:rPr>
              <a:t>عمرو بن أبي عاصم</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39" name="مخطط انسيابي: معالجة متعاقبة 38"/>
          <p:cNvSpPr/>
          <p:nvPr/>
        </p:nvSpPr>
        <p:spPr>
          <a:xfrm>
            <a:off x="3696890" y="6667509"/>
            <a:ext cx="1071563" cy="6667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عبد الله بن محمد الخشاب</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sp>
        <p:nvSpPr>
          <p:cNvPr id="40" name="مخطط انسيابي: معالجة متعاقبة 39"/>
          <p:cNvSpPr/>
          <p:nvPr/>
        </p:nvSpPr>
        <p:spPr>
          <a:xfrm>
            <a:off x="3696890" y="7810509"/>
            <a:ext cx="1071563" cy="6667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الحسن بن محمد الكاتب</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cxnSp>
        <p:nvCxnSpPr>
          <p:cNvPr id="41" name="رابط مستقيم 40"/>
          <p:cNvCxnSpPr>
            <a:stCxn id="38" idx="2"/>
            <a:endCxn id="39" idx="0"/>
          </p:cNvCxnSpPr>
          <p:nvPr/>
        </p:nvCxnSpPr>
        <p:spPr>
          <a:xfrm rot="5400000">
            <a:off x="3998316" y="6434079"/>
            <a:ext cx="469900"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رابط مستقيم 41"/>
          <p:cNvCxnSpPr>
            <a:stCxn id="39" idx="2"/>
            <a:endCxn id="40" idx="0"/>
          </p:cNvCxnSpPr>
          <p:nvPr/>
        </p:nvCxnSpPr>
        <p:spPr>
          <a:xfrm rot="5400000">
            <a:off x="3995141" y="7573903"/>
            <a:ext cx="476251" cy="1191"/>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6" name="مخطط انسيابي: معالجة متعاقبة 45"/>
          <p:cNvSpPr/>
          <p:nvPr/>
        </p:nvSpPr>
        <p:spPr>
          <a:xfrm>
            <a:off x="2250274" y="4667253"/>
            <a:ext cx="1071563"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lumMod val="95000"/>
                    <a:lumOff val="5000"/>
                  </a:schemeClr>
                </a:solidFill>
                <a:cs typeface="Traditional Arabic" pitchFamily="2" charset="-78"/>
              </a:rPr>
              <a:t>عَمْرُو بْنُ عَلِيّ</a:t>
            </a:r>
            <a:r>
              <a:rPr lang="fa-IR" sz="1400" dirty="0" smtClean="0">
                <a:solidFill>
                  <a:schemeClr val="tx1">
                    <a:lumMod val="95000"/>
                    <a:lumOff val="5000"/>
                  </a:schemeClr>
                </a:solidFill>
                <a:cs typeface="Traditional Arabic" pitchFamily="2" charset="-78"/>
              </a:rPr>
              <a:t> الفلاس </a:t>
            </a:r>
          </a:p>
          <a:p>
            <a:pPr algn="ctr">
              <a:defRPr/>
            </a:pPr>
            <a:r>
              <a:rPr lang="fa-IR" sz="1200" dirty="0" smtClean="0">
                <a:solidFill>
                  <a:schemeClr val="tx1">
                    <a:lumMod val="95000"/>
                    <a:lumOff val="5000"/>
                  </a:schemeClr>
                </a:solidFill>
                <a:latin typeface="Traditional Arabic" pitchFamily="18" charset="-78"/>
                <a:cs typeface="Traditional Arabic" pitchFamily="2" charset="-78"/>
              </a:rPr>
              <a:t>(ثقه حافظ)</a:t>
            </a:r>
            <a:endParaRPr lang="ar-SA" sz="1200" dirty="0">
              <a:solidFill>
                <a:schemeClr val="tx1">
                  <a:lumMod val="95000"/>
                  <a:lumOff val="5000"/>
                </a:schemeClr>
              </a:solidFill>
              <a:latin typeface="Traditional Arabic" pitchFamily="18" charset="-78"/>
              <a:cs typeface="Traditional Arabic" pitchFamily="2" charset="-78"/>
            </a:endParaRPr>
          </a:p>
        </p:txBody>
      </p:sp>
      <p:cxnSp>
        <p:nvCxnSpPr>
          <p:cNvPr id="44" name="رابط كسهم مستقيم 43"/>
          <p:cNvCxnSpPr>
            <a:stCxn id="13" idx="2"/>
            <a:endCxn id="46" idx="0"/>
          </p:cNvCxnSpPr>
          <p:nvPr/>
        </p:nvCxnSpPr>
        <p:spPr>
          <a:xfrm rot="5400000">
            <a:off x="2800937" y="3985612"/>
            <a:ext cx="666759" cy="6965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مستطيل 42"/>
          <p:cNvSpPr/>
          <p:nvPr/>
        </p:nvSpPr>
        <p:spPr>
          <a:xfrm>
            <a:off x="-53655" y="8509317"/>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مستطيل 68"/>
          <p:cNvSpPr/>
          <p:nvPr/>
        </p:nvSpPr>
        <p:spPr>
          <a:xfrm>
            <a:off x="640895" y="5485617"/>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طيالسي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1778</a:t>
            </a:r>
            <a:endParaRPr lang="en-US" sz="1200" dirty="0">
              <a:solidFill>
                <a:schemeClr val="accent3">
                  <a:lumMod val="50000"/>
                </a:schemeClr>
              </a:solidFill>
              <a:cs typeface="B Badr" pitchFamily="2" charset="-78"/>
            </a:endParaRPr>
          </a:p>
        </p:txBody>
      </p:sp>
      <p:sp>
        <p:nvSpPr>
          <p:cNvPr id="39" name="مستطيل 38"/>
          <p:cNvSpPr/>
          <p:nvPr/>
        </p:nvSpPr>
        <p:spPr>
          <a:xfrm>
            <a:off x="623662" y="8509875"/>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احمد ح ش 15408</a:t>
            </a:r>
            <a:endParaRPr lang="en-US" sz="1200" dirty="0">
              <a:solidFill>
                <a:schemeClr val="accent3">
                  <a:lumMod val="50000"/>
                </a:schemeClr>
              </a:solidFill>
              <a:cs typeface="B Badr" pitchFamily="2" charset="-78"/>
            </a:endParaRPr>
          </a:p>
        </p:txBody>
      </p:sp>
      <p:sp>
        <p:nvSpPr>
          <p:cNvPr id="59" name="مستطيل 58"/>
          <p:cNvSpPr/>
          <p:nvPr/>
        </p:nvSpPr>
        <p:spPr>
          <a:xfrm>
            <a:off x="1647264" y="7689746"/>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بزار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917</a:t>
            </a:r>
            <a:endParaRPr lang="en-US" sz="1200" dirty="0">
              <a:solidFill>
                <a:schemeClr val="accent3">
                  <a:lumMod val="50000"/>
                </a:schemeClr>
              </a:solidFill>
              <a:cs typeface="B Badr" pitchFamily="2" charset="-78"/>
            </a:endParaRPr>
          </a:p>
        </p:txBody>
      </p:sp>
      <p:sp>
        <p:nvSpPr>
          <p:cNvPr id="57" name="مستطيل 56"/>
          <p:cNvSpPr/>
          <p:nvPr/>
        </p:nvSpPr>
        <p:spPr>
          <a:xfrm>
            <a:off x="2564922" y="8030089"/>
            <a:ext cx="1071570"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ابن‌ابي‌شيبه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11882</a:t>
            </a:r>
            <a:endParaRPr lang="en-US" sz="1200" dirty="0">
              <a:solidFill>
                <a:schemeClr val="accent3">
                  <a:lumMod val="50000"/>
                </a:schemeClr>
              </a:solidFill>
              <a:cs typeface="B Badr" pitchFamily="2" charset="-78"/>
            </a:endParaRPr>
          </a:p>
        </p:txBody>
      </p:sp>
      <p:sp>
        <p:nvSpPr>
          <p:cNvPr id="43" name="مستطيل 42"/>
          <p:cNvSpPr/>
          <p:nvPr/>
        </p:nvSpPr>
        <p:spPr>
          <a:xfrm>
            <a:off x="2637373" y="5413434"/>
            <a:ext cx="1017992"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عبد بن‌حميد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1013</a:t>
            </a:r>
            <a:endParaRPr lang="en-US" sz="1200" dirty="0">
              <a:solidFill>
                <a:schemeClr val="accent3">
                  <a:lumMod val="50000"/>
                </a:schemeClr>
              </a:solidFill>
              <a:cs typeface="B Badr" pitchFamily="2" charset="-78"/>
            </a:endParaRPr>
          </a:p>
        </p:txBody>
      </p:sp>
      <p:sp>
        <p:nvSpPr>
          <p:cNvPr id="47" name="مستطيل 46"/>
          <p:cNvSpPr/>
          <p:nvPr/>
        </p:nvSpPr>
        <p:spPr>
          <a:xfrm>
            <a:off x="3603082" y="5441637"/>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طبقات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312</a:t>
            </a:r>
            <a:endParaRPr lang="en-US" sz="1200" dirty="0">
              <a:solidFill>
                <a:schemeClr val="accent3">
                  <a:lumMod val="50000"/>
                </a:schemeClr>
              </a:solidFill>
              <a:cs typeface="B Badr" pitchFamily="2" charset="-78"/>
            </a:endParaRPr>
          </a:p>
        </p:txBody>
      </p:sp>
      <p:sp>
        <p:nvSpPr>
          <p:cNvPr id="55" name="مستطيل 54"/>
          <p:cNvSpPr/>
          <p:nvPr/>
        </p:nvSpPr>
        <p:spPr>
          <a:xfrm>
            <a:off x="3482315" y="8184485"/>
            <a:ext cx="1178727"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مختصر الاحكام طوسي 835</a:t>
            </a:r>
            <a:endParaRPr lang="en-US" sz="1200" dirty="0">
              <a:solidFill>
                <a:schemeClr val="accent3">
                  <a:lumMod val="50000"/>
                </a:schemeClr>
              </a:solidFill>
              <a:cs typeface="B Badr" pitchFamily="2" charset="-78"/>
            </a:endParaRPr>
          </a:p>
        </p:txBody>
      </p:sp>
      <p:sp>
        <p:nvSpPr>
          <p:cNvPr id="54" name="مستطيل 53"/>
          <p:cNvSpPr/>
          <p:nvPr/>
        </p:nvSpPr>
        <p:spPr>
          <a:xfrm>
            <a:off x="4646983" y="8469602"/>
            <a:ext cx="896541" cy="4336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حاكم ح </a:t>
            </a:r>
            <a:r>
              <a:rPr lang="fa-IR" sz="1200" dirty="0">
                <a:solidFill>
                  <a:schemeClr val="accent3">
                    <a:lumMod val="50000"/>
                  </a:schemeClr>
                </a:solidFill>
                <a:latin typeface="islam" pitchFamily="2" charset="2"/>
                <a:cs typeface="B Badr" pitchFamily="2" charset="-78"/>
              </a:rPr>
              <a:t>ش </a:t>
            </a:r>
            <a:r>
              <a:rPr lang="fa-IR" sz="1200" dirty="0" smtClean="0">
                <a:solidFill>
                  <a:schemeClr val="accent3">
                    <a:lumMod val="50000"/>
                  </a:schemeClr>
                </a:solidFill>
                <a:latin typeface="islam" pitchFamily="2" charset="2"/>
                <a:cs typeface="B Badr" pitchFamily="2" charset="-78"/>
              </a:rPr>
              <a:t>6895</a:t>
            </a:r>
            <a:endParaRPr lang="en-US" sz="1200" dirty="0">
              <a:solidFill>
                <a:schemeClr val="accent3">
                  <a:lumMod val="50000"/>
                </a:schemeClr>
              </a:solidFill>
              <a:cs typeface="B Badr" pitchFamily="2" charset="-78"/>
            </a:endParaRPr>
          </a:p>
        </p:txBody>
      </p:sp>
      <p:sp>
        <p:nvSpPr>
          <p:cNvPr id="49" name="مستطيل 48"/>
          <p:cNvSpPr/>
          <p:nvPr/>
        </p:nvSpPr>
        <p:spPr>
          <a:xfrm>
            <a:off x="5624457" y="6222383"/>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ترمذي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924</a:t>
            </a:r>
            <a:endParaRPr lang="en-US" sz="1200" dirty="0">
              <a:solidFill>
                <a:schemeClr val="accent3">
                  <a:lumMod val="50000"/>
                </a:schemeClr>
              </a:solidFill>
              <a:cs typeface="B Badr" pitchFamily="2" charset="-78"/>
            </a:endParaRPr>
          </a:p>
        </p:txBody>
      </p:sp>
      <p:sp>
        <p:nvSpPr>
          <p:cNvPr id="3" name="وسيلة شرح مستطيلة مستديرة الزوايا 2"/>
          <p:cNvSpPr/>
          <p:nvPr/>
        </p:nvSpPr>
        <p:spPr>
          <a:xfrm>
            <a:off x="571922" y="380971"/>
            <a:ext cx="5832648" cy="1047757"/>
          </a:xfrm>
          <a:prstGeom prst="wedgeRoundRectCallout">
            <a:avLst>
              <a:gd name="adj1" fmla="val 20444"/>
              <a:gd name="adj2" fmla="val 7184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جَابِرٍ، قَالَ: ”خَرَجَ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إِلَى النَّخْلِ وَمَعَهُ عَبْدُ الرَّحْمَنِ بْنُ عَوْفٍ، فَانْتَهَى إِلَى ابْنِهِ إِبْرَاهِيمَ وَهُوَ يَجُودُ بِنَفْسِهِ، فَوَضَعَ الصَّبِيَّ فِي حِجْرِهِ، فَبَكَى، فَقَالَ لَهُ عَبْدُ الرَّحْمَنِ: يَا رَسُولَ اللَّهِ، تَنْهَانَا عَنِ الْبُكَاءِ؟ قَالَ</a:t>
            </a:r>
            <a:r>
              <a:rPr lang="ar-SA" sz="1600" b="1" dirty="0" smtClean="0">
                <a:cs typeface="Traditional Arabic" pitchFamily="2" charset="-78"/>
              </a:rPr>
              <a:t>: لَمْ أَنْهَ عَنِ الْبُكَاءِ، إِنَّمَا نَهَيْتُ عَنْ صَوْتَيْنِ فَاجِرَيْنِ: صَوْتِ مِزْمَارٍ عِنْدَ نِعْمَةٍ مِزْمَارِ شَيْطَانٍ وَلَعِبٍ، وَصَوْتٍ عِنْدَ مُصِيبَةٍ شَقِّ الْجُيُوبِ، وَرَنَّةِ شَيْطَانٍ، وَإِنَّمَا هَذِهِ رَحْمَةٌ </a:t>
            </a:r>
            <a:r>
              <a:rPr lang="ar-SA" sz="1600" dirty="0" smtClean="0">
                <a:cs typeface="Traditional Arabic" pitchFamily="2" charset="-78"/>
              </a:rPr>
              <a:t>"</a:t>
            </a:r>
            <a:r>
              <a:rPr lang="ar-SA" sz="1600" dirty="0" smtClean="0">
                <a:solidFill>
                  <a:schemeClr val="tx1"/>
                </a:solidFill>
                <a:cs typeface="Traditional Arabic" pitchFamily="2" charset="-78"/>
              </a:rPr>
              <a:t>.</a:t>
            </a:r>
            <a:endParaRPr lang="en-US" sz="1600" dirty="0">
              <a:solidFill>
                <a:schemeClr val="tx1"/>
              </a:solidFill>
              <a:cs typeface="Traditional Arabic" pitchFamily="2" charset="-78"/>
            </a:endParaRPr>
          </a:p>
        </p:txBody>
      </p:sp>
      <p:sp>
        <p:nvSpPr>
          <p:cNvPr id="4" name="مخطط انسيابي: معالجة متعاقبة 3"/>
          <p:cNvSpPr/>
          <p:nvPr/>
        </p:nvSpPr>
        <p:spPr>
          <a:xfrm>
            <a:off x="3092202" y="1714500"/>
            <a:ext cx="1008112" cy="670984"/>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b="1" dirty="0">
                <a:solidFill>
                  <a:schemeClr val="tx1"/>
                </a:solidFill>
                <a:cs typeface="Traditional Arabic" pitchFamily="2" charset="-78"/>
              </a:rPr>
              <a:t>جَابِرِ بْنِ عَبْدِ اللَّهِ</a:t>
            </a:r>
            <a:r>
              <a:rPr lang="fa-IR" b="1" dirty="0">
                <a:solidFill>
                  <a:schemeClr val="tx1"/>
                </a:solidFill>
                <a:cs typeface="Traditional Arabic" pitchFamily="2" charset="-78"/>
              </a:rPr>
              <a:t> </a:t>
            </a:r>
            <a:r>
              <a:rPr lang="ar-SA" sz="1200" b="1" dirty="0">
                <a:solidFill>
                  <a:schemeClr val="tx1"/>
                </a:solidFill>
                <a:latin typeface="Traditional Arabic" pitchFamily="18" charset="-78"/>
                <a:cs typeface="Traditional Arabic" pitchFamily="2" charset="-78"/>
              </a:rPr>
              <a:t>(صحابي)</a:t>
            </a:r>
          </a:p>
        </p:txBody>
      </p:sp>
      <p:sp>
        <p:nvSpPr>
          <p:cNvPr id="5" name="مخطط انسيابي: معالجة متعاقبة 4"/>
          <p:cNvSpPr/>
          <p:nvPr/>
        </p:nvSpPr>
        <p:spPr>
          <a:xfrm>
            <a:off x="640917" y="4968422"/>
            <a:ext cx="910828" cy="577849"/>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أَبُو عَوَانَةَ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ثيت)</a:t>
            </a:r>
            <a:endParaRPr lang="ar-SA" sz="1400" dirty="0">
              <a:solidFill>
                <a:schemeClr val="tx1"/>
              </a:solidFill>
              <a:latin typeface="Traditional Arabic" pitchFamily="18" charset="-78"/>
              <a:cs typeface="Traditional Arabic" pitchFamily="2" charset="-78"/>
            </a:endParaRPr>
          </a:p>
        </p:txBody>
      </p:sp>
      <p:sp>
        <p:nvSpPr>
          <p:cNvPr id="6" name="وسيلة شرح مستطيلة مستديرة الزوايا 5"/>
          <p:cNvSpPr/>
          <p:nvPr/>
        </p:nvSpPr>
        <p:spPr>
          <a:xfrm>
            <a:off x="427906" y="1394611"/>
            <a:ext cx="2592288" cy="3295881"/>
          </a:xfrm>
          <a:prstGeom prst="wedgeRoundRectCallout">
            <a:avLst>
              <a:gd name="adj1" fmla="val 53624"/>
              <a:gd name="adj2" fmla="val -4602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400" dirty="0" smtClean="0">
                <a:cs typeface="B Badr" pitchFamily="2" charset="-78"/>
              </a:rPr>
              <a:t>جابر</a:t>
            </a:r>
            <a:r>
              <a:rPr lang="fa-IR" sz="1400" dirty="0" smtClean="0">
                <a:cs typeface="CTraditional Arabic" pitchFamily="2" charset="-78"/>
              </a:rPr>
              <a:t> ا </a:t>
            </a:r>
            <a:r>
              <a:rPr lang="fa-IR" sz="1400" dirty="0" smtClean="0">
                <a:cs typeface="B Badr" pitchFamily="2" charset="-78"/>
              </a:rPr>
              <a:t>گويد: رسول الله </a:t>
            </a:r>
            <a:r>
              <a:rPr lang="en-US" sz="1400" dirty="0" smtClean="0">
                <a:solidFill>
                  <a:schemeClr val="tx1"/>
                </a:solidFill>
                <a:latin typeface="islam" pitchFamily="2" charset="2"/>
                <a:cs typeface="B Badr" pitchFamily="2" charset="-78"/>
              </a:rPr>
              <a:t>r</a:t>
            </a:r>
            <a:r>
              <a:rPr lang="fa-IR" sz="1400" dirty="0" smtClean="0">
                <a:cs typeface="B Badr" pitchFamily="2" charset="-78"/>
              </a:rPr>
              <a:t>  همراه عبدالرحمن بن عوف </a:t>
            </a:r>
            <a:r>
              <a:rPr lang="fa-IR" sz="1400" dirty="0" smtClean="0">
                <a:cs typeface="CTraditional Arabic" pitchFamily="2" charset="-78"/>
              </a:rPr>
              <a:t>ا</a:t>
            </a:r>
            <a:r>
              <a:rPr lang="fa-IR" sz="1400" dirty="0" smtClean="0">
                <a:cs typeface="B Badr" pitchFamily="2" charset="-78"/>
              </a:rPr>
              <a:t> به نخلستان رفتند و به ابراهيم فرزند رسول‌الله </a:t>
            </a:r>
            <a:r>
              <a:rPr lang="en-US" sz="1400" dirty="0" smtClean="0">
                <a:solidFill>
                  <a:schemeClr val="tx1"/>
                </a:solidFill>
                <a:latin typeface="islam" pitchFamily="2" charset="2"/>
                <a:cs typeface="B Badr" pitchFamily="2" charset="-78"/>
              </a:rPr>
              <a:t>r</a:t>
            </a:r>
            <a:r>
              <a:rPr lang="fa-IR" sz="1400" dirty="0" smtClean="0">
                <a:cs typeface="B Badr" pitchFamily="2" charset="-78"/>
              </a:rPr>
              <a:t> رسيدند در حالي كه جان مي‌داد! پس رسول‌الله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او را روي پاهاي خود گذاشت و اشك ريخت! عبد الرحمن به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گفت: اي رسول الله مگر ما را از گريه كردن نهي نكرده‌اي؟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فرمود: ”من از گريه كردن نهي نكرده‌ام! بلكه من از دو صداي فاجر و پست نهي كرده‌ام: صداي </a:t>
            </a:r>
            <a:r>
              <a:rPr lang="fa-IR" sz="1400" dirty="0" smtClean="0">
                <a:cs typeface="B Badr" pitchFamily="2" charset="-78"/>
              </a:rPr>
              <a:t>آهنگ وموسيقي به هنگام نعمت و خوشحالي و آن هم آواز شيطاني و بازي!! و صداي فرياد زدن به هنگام مصيبت و</a:t>
            </a:r>
            <a:r>
              <a:rPr lang="ar-SA" sz="1400" dirty="0" smtClean="0">
                <a:cs typeface="B Badr" pitchFamily="2" charset="-78"/>
              </a:rPr>
              <a:t> </a:t>
            </a:r>
            <a:r>
              <a:rPr lang="fa-IR" sz="1400" dirty="0" smtClean="0">
                <a:cs typeface="B Badr" pitchFamily="2" charset="-78"/>
              </a:rPr>
              <a:t>پاره كردن گريبان وپيراهن! وامّا اين رحمتي بيش نيست!</a:t>
            </a:r>
            <a:r>
              <a:rPr lang="ar-SA" sz="1400" dirty="0" err="1" smtClean="0">
                <a:cs typeface="B Badr" pitchFamily="2" charset="-78"/>
              </a:rPr>
              <a:t>“.</a:t>
            </a:r>
            <a:endParaRPr lang="ar-SA" sz="1400" dirty="0">
              <a:cs typeface="B Badr" pitchFamily="2" charset="-78"/>
            </a:endParaRPr>
          </a:p>
        </p:txBody>
      </p:sp>
      <p:sp>
        <p:nvSpPr>
          <p:cNvPr id="7" name="مخطط انسيابي: معالجة متعاقبة 6"/>
          <p:cNvSpPr/>
          <p:nvPr/>
        </p:nvSpPr>
        <p:spPr>
          <a:xfrm>
            <a:off x="3092202" y="2667000"/>
            <a:ext cx="1008112"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عَطَاء</a:t>
            </a:r>
            <a:r>
              <a:rPr lang="fa-IR" sz="1400" dirty="0">
                <a:solidFill>
                  <a:schemeClr val="tx1"/>
                </a:solidFill>
                <a:cs typeface="Traditional Arabic" pitchFamily="2" charset="-78"/>
              </a:rPr>
              <a:t> بن أبي رباح </a:t>
            </a:r>
            <a:r>
              <a:rPr lang="ar-SA" sz="1200" dirty="0" smtClean="0">
                <a:solidFill>
                  <a:schemeClr val="tx1"/>
                </a:solidFill>
                <a:latin typeface="Traditional Arabic" pitchFamily="18" charset="-78"/>
                <a:cs typeface="Traditional Arabic" pitchFamily="2" charset="-78"/>
              </a:rPr>
              <a:t>(</a:t>
            </a:r>
            <a:r>
              <a:rPr lang="fa-IR" sz="1200" dirty="0" smtClean="0">
                <a:solidFill>
                  <a:schemeClr val="tx1"/>
                </a:solidFill>
                <a:latin typeface="Traditional Arabic" pitchFamily="18" charset="-78"/>
                <a:cs typeface="Traditional Arabic" pitchFamily="2" charset="-78"/>
              </a:rPr>
              <a:t>امام </a:t>
            </a:r>
            <a:r>
              <a:rPr lang="ar-SA" sz="1200" dirty="0" smtClean="0">
                <a:solidFill>
                  <a:schemeClr val="tx1"/>
                </a:solidFill>
                <a:latin typeface="Traditional Arabic" pitchFamily="18" charset="-78"/>
                <a:cs typeface="Traditional Arabic" pitchFamily="2" charset="-78"/>
              </a:rPr>
              <a:t>ثقة</a:t>
            </a:r>
            <a:r>
              <a:rPr lang="fa-IR" sz="1200" dirty="0" smtClean="0">
                <a:solidFill>
                  <a:schemeClr val="tx1"/>
                </a:solidFill>
                <a:latin typeface="Traditional Arabic" pitchFamily="18" charset="-78"/>
                <a:cs typeface="Traditional Arabic" pitchFamily="2" charset="-78"/>
              </a:rPr>
              <a:t> ثبت</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cxnSp>
        <p:nvCxnSpPr>
          <p:cNvPr id="8" name="رابط كسهم مستقيم 7"/>
          <p:cNvCxnSpPr>
            <a:stCxn id="4" idx="2"/>
            <a:endCxn id="7" idx="0"/>
          </p:cNvCxnSpPr>
          <p:nvPr/>
        </p:nvCxnSpPr>
        <p:spPr>
          <a:xfrm>
            <a:off x="3596258" y="2385484"/>
            <a:ext cx="0" cy="2815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مخطط انسيابي: معالجة متعاقبة 8"/>
          <p:cNvSpPr/>
          <p:nvPr/>
        </p:nvSpPr>
        <p:spPr>
          <a:xfrm>
            <a:off x="2665264" y="7498804"/>
            <a:ext cx="910828" cy="571922"/>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هَاشِمٍ</a:t>
            </a:r>
            <a:r>
              <a:rPr lang="fa-IR" sz="1400" dirty="0" smtClean="0">
                <a:solidFill>
                  <a:schemeClr val="tx1"/>
                </a:solidFill>
                <a:cs typeface="Traditional Arabic" pitchFamily="2" charset="-78"/>
              </a:rPr>
              <a:t> </a:t>
            </a:r>
            <a:r>
              <a:rPr lang="fa-IR" sz="1200" dirty="0" smtClean="0">
                <a:solidFill>
                  <a:schemeClr val="tx1"/>
                </a:solidFill>
                <a:latin typeface="Traditional Arabic" pitchFamily="18" charset="-78"/>
                <a:cs typeface="Traditional Arabic" pitchFamily="2" charset="-78"/>
              </a:rPr>
              <a:t>(صدوق يتشيع)</a:t>
            </a:r>
            <a:endParaRPr lang="ar-SA" sz="12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2667000" y="4806701"/>
            <a:ext cx="910828" cy="666749"/>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عُبَيْدُ اللَّهِ بْنُ مُوسَى</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يتشيع)</a:t>
            </a:r>
            <a:endParaRPr lang="ar-SA" sz="1400" dirty="0">
              <a:solidFill>
                <a:schemeClr val="tx1"/>
              </a:solidFill>
              <a:latin typeface="Traditional Arabic" pitchFamily="18" charset="-78"/>
              <a:cs typeface="Traditional Arabic" pitchFamily="2" charset="-78"/>
            </a:endParaRPr>
          </a:p>
        </p:txBody>
      </p:sp>
      <p:sp>
        <p:nvSpPr>
          <p:cNvPr id="12" name="مخطط انسيابي: معالجة متعاقبة 11"/>
          <p:cNvSpPr/>
          <p:nvPr/>
        </p:nvSpPr>
        <p:spPr>
          <a:xfrm>
            <a:off x="3101256" y="3768695"/>
            <a:ext cx="1008112" cy="6667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مُحَمَّدِ بْنِ عَبْدِ الرَّحْمَنِ بْنِ أَبِي لَيْلَى</a:t>
            </a:r>
            <a:r>
              <a:rPr lang="fa-IR" sz="1200" dirty="0" smtClean="0">
                <a:solidFill>
                  <a:schemeClr val="tx1"/>
                </a:solidFill>
                <a:cs typeface="Traditional Arabic" pitchFamily="2" charset="-78"/>
              </a:rPr>
              <a:t> </a:t>
            </a:r>
            <a:r>
              <a:rPr lang="fa-IR" sz="900" dirty="0" smtClean="0">
                <a:solidFill>
                  <a:schemeClr val="tx1"/>
                </a:solidFill>
                <a:latin typeface="Traditional Arabic" pitchFamily="18" charset="-78"/>
                <a:cs typeface="Traditional Arabic" pitchFamily="2" charset="-78"/>
              </a:rPr>
              <a:t>(ابن حجر: صدوق سيئ الحفظ جدا)</a:t>
            </a:r>
            <a:endParaRPr lang="ar-SA" sz="900" dirty="0">
              <a:solidFill>
                <a:schemeClr val="tx1"/>
              </a:solidFill>
              <a:latin typeface="Traditional Arabic" pitchFamily="18" charset="-78"/>
              <a:cs typeface="Traditional Arabic" pitchFamily="2" charset="-78"/>
            </a:endParaRPr>
          </a:p>
        </p:txBody>
      </p:sp>
      <p:sp>
        <p:nvSpPr>
          <p:cNvPr id="13" name="مخطط انسيابي: معالجة متعاقبة 12"/>
          <p:cNvSpPr/>
          <p:nvPr/>
        </p:nvSpPr>
        <p:spPr>
          <a:xfrm>
            <a:off x="1700857" y="6356225"/>
            <a:ext cx="857250" cy="575733"/>
          </a:xfrm>
          <a:prstGeom prst="flowChartAlternateProcess">
            <a:avLst/>
          </a:prstGeom>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النَّضْرُ بْنُ </a:t>
            </a:r>
            <a:r>
              <a:rPr lang="ar-SA" sz="1400" dirty="0" smtClean="0">
                <a:solidFill>
                  <a:schemeClr val="tx1"/>
                </a:solidFill>
                <a:cs typeface="Traditional Arabic" pitchFamily="2" charset="-78"/>
              </a:rPr>
              <a:t>إِسْمَاعِيل</a:t>
            </a:r>
            <a:r>
              <a:rPr lang="fa-IR" sz="1400" dirty="0" smtClean="0">
                <a:solidFill>
                  <a:schemeClr val="tx1"/>
                </a:solidFill>
                <a:cs typeface="Traditional Arabic" pitchFamily="2" charset="-78"/>
              </a:rPr>
              <a:t> </a:t>
            </a:r>
            <a:r>
              <a:rPr lang="fa-IR" sz="1200" dirty="0" smtClean="0">
                <a:solidFill>
                  <a:schemeClr val="tx1"/>
                </a:solidFill>
                <a:cs typeface="Traditional Arabic" pitchFamily="2" charset="-78"/>
              </a:rPr>
              <a:t>(مقبول)</a:t>
            </a:r>
            <a:endParaRPr lang="ar-SA" sz="1200" dirty="0">
              <a:solidFill>
                <a:schemeClr val="tx1"/>
              </a:solidFill>
              <a:latin typeface="Traditional Arabic" pitchFamily="18" charset="-78"/>
              <a:cs typeface="Traditional Arabic" pitchFamily="2" charset="-78"/>
            </a:endParaRPr>
          </a:p>
        </p:txBody>
      </p:sp>
      <p:cxnSp>
        <p:nvCxnSpPr>
          <p:cNvPr id="14" name="رابط كسهم مستقيم 13"/>
          <p:cNvCxnSpPr>
            <a:stCxn id="7" idx="2"/>
            <a:endCxn id="12" idx="0"/>
          </p:cNvCxnSpPr>
          <p:nvPr/>
        </p:nvCxnSpPr>
        <p:spPr>
          <a:xfrm>
            <a:off x="3596258" y="3242733"/>
            <a:ext cx="9054" cy="5259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وسيلة شرح بيضاوية 14"/>
          <p:cNvSpPr/>
          <p:nvPr/>
        </p:nvSpPr>
        <p:spPr>
          <a:xfrm>
            <a:off x="5131607" y="1714480"/>
            <a:ext cx="1200956"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7</a:t>
            </a:r>
            <a:endParaRPr lang="en-US" dirty="0">
              <a:cs typeface="B Badr" pitchFamily="2" charset="-78"/>
            </a:endParaRPr>
          </a:p>
        </p:txBody>
      </p:sp>
      <p:sp>
        <p:nvSpPr>
          <p:cNvPr id="16" name="مخطط انسيابي: معالجة متعاقبة 15"/>
          <p:cNvSpPr/>
          <p:nvPr/>
        </p:nvSpPr>
        <p:spPr>
          <a:xfrm>
            <a:off x="640896" y="5839039"/>
            <a:ext cx="910828"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شَيْبَانُ</a:t>
            </a:r>
            <a:r>
              <a:rPr lang="fa-IR" sz="1400" dirty="0" smtClean="0">
                <a:solidFill>
                  <a:schemeClr val="tx1"/>
                </a:solidFill>
                <a:cs typeface="Traditional Arabic" pitchFamily="2" charset="-78"/>
              </a:rPr>
              <a:t> (صدوق يهم)</a:t>
            </a:r>
            <a:endParaRPr lang="ar-SA" sz="14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4676378" y="5626596"/>
            <a:ext cx="910829"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إِسْرَائِيلُ بْنُ يُونُسَ</a:t>
            </a:r>
            <a:r>
              <a:rPr lang="fa-IR" sz="1400" dirty="0" smtClean="0">
                <a:solidFill>
                  <a:schemeClr val="tx1"/>
                </a:solidFill>
                <a:cs typeface="Traditional Arabic" pitchFamily="2" charset="-78"/>
              </a:rPr>
              <a:t> السبيعي </a:t>
            </a:r>
            <a:r>
              <a:rPr lang="fa-IR" sz="1200" dirty="0" smtClean="0">
                <a:solidFill>
                  <a:schemeClr val="tx1"/>
                </a:solidFill>
                <a:latin typeface="Traditional Arabic" pitchFamily="18" charset="-78"/>
                <a:cs typeface="Traditional Arabic" pitchFamily="2" charset="-78"/>
              </a:rPr>
              <a:t>(ثقه)</a:t>
            </a:r>
            <a:endParaRPr lang="ar-SA" sz="12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5651738" y="4970760"/>
            <a:ext cx="910828" cy="5715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عِيسَى بْنُ يُونُسَ</a:t>
            </a:r>
            <a:r>
              <a:rPr lang="fa-IR" sz="1400" dirty="0" smtClean="0">
                <a:solidFill>
                  <a:schemeClr val="tx1"/>
                </a:solidFill>
                <a:cs typeface="Traditional Arabic" pitchFamily="2" charset="-78"/>
              </a:rPr>
              <a:t> السبيعي</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20" name="مخطط انسيابي: معالجة متعاقبة 19"/>
          <p:cNvSpPr/>
          <p:nvPr/>
        </p:nvSpPr>
        <p:spPr>
          <a:xfrm>
            <a:off x="3711971" y="6674347"/>
            <a:ext cx="857250" cy="6667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الْقَاسِمُ بْنُ مَالِكٍ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cxnSp>
        <p:nvCxnSpPr>
          <p:cNvPr id="29" name="رابط كسهم مستقيم 28"/>
          <p:cNvCxnSpPr>
            <a:endCxn id="10" idx="0"/>
          </p:cNvCxnSpPr>
          <p:nvPr/>
        </p:nvCxnSpPr>
        <p:spPr>
          <a:xfrm flipH="1">
            <a:off x="3122414" y="4451226"/>
            <a:ext cx="516694" cy="3554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رابط كسهم مستقيم 35"/>
          <p:cNvCxnSpPr/>
          <p:nvPr/>
        </p:nvCxnSpPr>
        <p:spPr>
          <a:xfrm>
            <a:off x="3639108" y="4451226"/>
            <a:ext cx="1302060" cy="1927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رابط كسهم مستقيم 37"/>
          <p:cNvCxnSpPr/>
          <p:nvPr/>
        </p:nvCxnSpPr>
        <p:spPr>
          <a:xfrm flipH="1">
            <a:off x="2372122" y="4451226"/>
            <a:ext cx="1266986" cy="2392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رابط كسهم مستقيم 39"/>
          <p:cNvCxnSpPr>
            <a:endCxn id="5" idx="0"/>
          </p:cNvCxnSpPr>
          <p:nvPr/>
        </p:nvCxnSpPr>
        <p:spPr>
          <a:xfrm flipH="1">
            <a:off x="1096331" y="4690492"/>
            <a:ext cx="1275791" cy="2779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رابط كسهم مستقيم 41"/>
          <p:cNvCxnSpPr>
            <a:endCxn id="13" idx="0"/>
          </p:cNvCxnSpPr>
          <p:nvPr/>
        </p:nvCxnSpPr>
        <p:spPr>
          <a:xfrm flipH="1">
            <a:off x="2129482" y="4690492"/>
            <a:ext cx="242640" cy="16657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رابط كسهم مستقيم 43"/>
          <p:cNvCxnSpPr>
            <a:endCxn id="9" idx="0"/>
          </p:cNvCxnSpPr>
          <p:nvPr/>
        </p:nvCxnSpPr>
        <p:spPr>
          <a:xfrm>
            <a:off x="2372122" y="4690494"/>
            <a:ext cx="748556" cy="28083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رابط كسهم مستقيم 45"/>
          <p:cNvCxnSpPr>
            <a:endCxn id="19" idx="0"/>
          </p:cNvCxnSpPr>
          <p:nvPr/>
        </p:nvCxnSpPr>
        <p:spPr>
          <a:xfrm>
            <a:off x="4941168" y="4644008"/>
            <a:ext cx="1165984" cy="326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رابط كسهم مستقيم 49"/>
          <p:cNvCxnSpPr>
            <a:endCxn id="20" idx="0"/>
          </p:cNvCxnSpPr>
          <p:nvPr/>
        </p:nvCxnSpPr>
        <p:spPr>
          <a:xfrm flipH="1">
            <a:off x="4140596" y="4644008"/>
            <a:ext cx="800572" cy="203033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 name="مخطط انسيابي: معالجة متعاقبة 50"/>
          <p:cNvSpPr/>
          <p:nvPr/>
        </p:nvSpPr>
        <p:spPr>
          <a:xfrm>
            <a:off x="5653140" y="5656232"/>
            <a:ext cx="910828"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عَلِيُّ بْنُ </a:t>
            </a:r>
            <a:r>
              <a:rPr lang="ar-SA" sz="1400" dirty="0" smtClean="0">
                <a:solidFill>
                  <a:schemeClr val="tx1"/>
                </a:solidFill>
                <a:cs typeface="Traditional Arabic" pitchFamily="2" charset="-78"/>
              </a:rPr>
              <a:t>خَشْرَمٍ</a:t>
            </a:r>
            <a:r>
              <a:rPr lang="fa-IR" sz="1400" dirty="0" smtClean="0">
                <a:solidFill>
                  <a:schemeClr val="tx1"/>
                </a:solidFill>
                <a:cs typeface="Traditional Arabic" pitchFamily="2" charset="-78"/>
              </a:rPr>
              <a:t> (ثقه)</a:t>
            </a:r>
            <a:r>
              <a:rPr lang="ar-SA" sz="1400" dirty="0" smtClean="0">
                <a:solidFill>
                  <a:schemeClr val="tx1"/>
                </a:solidFill>
                <a:cs typeface="Traditional Arabic" pitchFamily="2" charset="-78"/>
              </a:rPr>
              <a:t> </a:t>
            </a:r>
            <a:endParaRPr lang="ar-SA" sz="1400" dirty="0">
              <a:solidFill>
                <a:schemeClr val="tx1"/>
              </a:solidFill>
              <a:latin typeface="Traditional Arabic" pitchFamily="18" charset="-78"/>
              <a:cs typeface="Traditional Arabic" pitchFamily="2" charset="-78"/>
            </a:endParaRPr>
          </a:p>
        </p:txBody>
      </p:sp>
      <p:sp>
        <p:nvSpPr>
          <p:cNvPr id="52" name="مخطط انسيابي: معالجة متعاقبة 51"/>
          <p:cNvSpPr/>
          <p:nvPr/>
        </p:nvSpPr>
        <p:spPr>
          <a:xfrm>
            <a:off x="4676386" y="6388611"/>
            <a:ext cx="910829"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عَبْدُ اللَّهِ بْنُ </a:t>
            </a:r>
            <a:r>
              <a:rPr lang="ar-SA" sz="1400" dirty="0" smtClean="0">
                <a:solidFill>
                  <a:schemeClr val="tx1"/>
                </a:solidFill>
                <a:cs typeface="Traditional Arabic" pitchFamily="2" charset="-78"/>
              </a:rPr>
              <a:t>مُوسَى</a:t>
            </a:r>
            <a:r>
              <a:rPr lang="fa-IR" sz="1400" dirty="0" smtClean="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fontAlgn="auto">
              <a:spcBef>
                <a:spcPts val="0"/>
              </a:spcBef>
              <a:spcAft>
                <a:spcPts val="0"/>
              </a:spcAft>
              <a:defRPr/>
            </a:pPr>
            <a:r>
              <a:rPr lang="fa-IR" sz="1200" dirty="0" smtClean="0">
                <a:solidFill>
                  <a:schemeClr val="tx1"/>
                </a:solidFill>
                <a:cs typeface="Traditional Arabic" pitchFamily="2" charset="-78"/>
              </a:rPr>
              <a:t>(ثقه يتشيع)</a:t>
            </a:r>
            <a:endParaRPr lang="ar-SA" sz="1200" dirty="0">
              <a:solidFill>
                <a:schemeClr val="tx1"/>
              </a:solidFill>
              <a:latin typeface="Traditional Arabic" pitchFamily="18" charset="-78"/>
              <a:cs typeface="Traditional Arabic" pitchFamily="2" charset="-78"/>
            </a:endParaRPr>
          </a:p>
        </p:txBody>
      </p:sp>
      <p:sp>
        <p:nvSpPr>
          <p:cNvPr id="53" name="مخطط انسيابي: معالجة متعاقبة 52"/>
          <p:cNvSpPr/>
          <p:nvPr/>
        </p:nvSpPr>
        <p:spPr>
          <a:xfrm>
            <a:off x="3714352" y="7626847"/>
            <a:ext cx="85725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زِيَادُ بْنُ </a:t>
            </a:r>
            <a:r>
              <a:rPr lang="ar-SA" sz="1400" dirty="0" smtClean="0">
                <a:solidFill>
                  <a:schemeClr val="tx1"/>
                </a:solidFill>
                <a:cs typeface="Traditional Arabic" pitchFamily="2" charset="-78"/>
              </a:rPr>
              <a:t>أَيُّوبَ</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56" name="مخطط انسيابي: معالجة متعاقبة 55"/>
          <p:cNvSpPr/>
          <p:nvPr/>
        </p:nvSpPr>
        <p:spPr>
          <a:xfrm>
            <a:off x="1700857" y="7213477"/>
            <a:ext cx="85725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الْحَسَنُ بْنُ </a:t>
            </a:r>
            <a:r>
              <a:rPr lang="ar-SA" sz="1400" dirty="0" smtClean="0">
                <a:solidFill>
                  <a:schemeClr val="tx1"/>
                </a:solidFill>
                <a:cs typeface="Traditional Arabic" pitchFamily="2" charset="-78"/>
              </a:rPr>
              <a:t>عَرَفَةَ</a:t>
            </a:r>
            <a:r>
              <a:rPr lang="fa-IR" sz="1400" dirty="0" smtClean="0">
                <a:solidFill>
                  <a:schemeClr val="tx1"/>
                </a:solidFill>
                <a:cs typeface="Traditional Arabic" pitchFamily="2" charset="-78"/>
              </a:rPr>
              <a:t> </a:t>
            </a:r>
            <a:r>
              <a:rPr lang="fa-IR" sz="1200" dirty="0" smtClean="0">
                <a:solidFill>
                  <a:schemeClr val="tx1"/>
                </a:solidFill>
                <a:cs typeface="Traditional Arabic" pitchFamily="2" charset="-78"/>
              </a:rPr>
              <a:t>(صدوق)</a:t>
            </a:r>
            <a:endParaRPr lang="ar-SA" sz="1200" dirty="0">
              <a:solidFill>
                <a:schemeClr val="tx1"/>
              </a:solidFill>
              <a:latin typeface="Traditional Arabic" pitchFamily="18" charset="-78"/>
              <a:cs typeface="Traditional Arabic" pitchFamily="2" charset="-78"/>
            </a:endParaRPr>
          </a:p>
        </p:txBody>
      </p:sp>
      <p:sp>
        <p:nvSpPr>
          <p:cNvPr id="58" name="مخطط انسيابي: معالجة متعاقبة 57"/>
          <p:cNvSpPr/>
          <p:nvPr/>
        </p:nvSpPr>
        <p:spPr>
          <a:xfrm>
            <a:off x="3623071" y="4806701"/>
            <a:ext cx="910829" cy="666749"/>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عَبْدُ اللَّهِ بْنُ نُمَيْرٍ</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(دارقطني:ثقه)</a:t>
            </a:r>
            <a:endParaRPr lang="ar-SA" sz="1400" dirty="0">
              <a:solidFill>
                <a:schemeClr val="tx1"/>
              </a:solidFill>
              <a:latin typeface="Traditional Arabic" pitchFamily="18" charset="-78"/>
              <a:cs typeface="Traditional Arabic" pitchFamily="2" charset="-78"/>
            </a:endParaRPr>
          </a:p>
        </p:txBody>
      </p:sp>
      <p:cxnSp>
        <p:nvCxnSpPr>
          <p:cNvPr id="62" name="رابط كسهم مستقيم 61"/>
          <p:cNvCxnSpPr>
            <a:endCxn id="58" idx="0"/>
          </p:cNvCxnSpPr>
          <p:nvPr/>
        </p:nvCxnSpPr>
        <p:spPr>
          <a:xfrm>
            <a:off x="3639108" y="4451226"/>
            <a:ext cx="439378" cy="3554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رابط كسهم مستقيم 66"/>
          <p:cNvCxnSpPr/>
          <p:nvPr/>
        </p:nvCxnSpPr>
        <p:spPr>
          <a:xfrm>
            <a:off x="4941168" y="4644008"/>
            <a:ext cx="214187" cy="9712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رابط مستقيم 33"/>
          <p:cNvCxnSpPr>
            <a:stCxn id="5" idx="2"/>
            <a:endCxn id="16" idx="0"/>
          </p:cNvCxnSpPr>
          <p:nvPr/>
        </p:nvCxnSpPr>
        <p:spPr>
          <a:xfrm flipH="1">
            <a:off x="1096310" y="5546271"/>
            <a:ext cx="21" cy="29276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رابط مستقيم 36"/>
          <p:cNvCxnSpPr>
            <a:stCxn id="13" idx="2"/>
            <a:endCxn id="56" idx="0"/>
          </p:cNvCxnSpPr>
          <p:nvPr/>
        </p:nvCxnSpPr>
        <p:spPr>
          <a:xfrm rot="5400000">
            <a:off x="1989320" y="7074239"/>
            <a:ext cx="281516" cy="1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رابط مستقيم 40"/>
          <p:cNvCxnSpPr>
            <a:stCxn id="20" idx="2"/>
            <a:endCxn id="53" idx="0"/>
          </p:cNvCxnSpPr>
          <p:nvPr/>
        </p:nvCxnSpPr>
        <p:spPr>
          <a:xfrm rot="16200000" flipH="1">
            <a:off x="3998912" y="7482782"/>
            <a:ext cx="285751" cy="238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رابط مستقيم 44"/>
          <p:cNvCxnSpPr>
            <a:stCxn id="17" idx="2"/>
            <a:endCxn id="52" idx="0"/>
          </p:cNvCxnSpPr>
          <p:nvPr/>
        </p:nvCxnSpPr>
        <p:spPr>
          <a:xfrm rot="16200000" flipH="1">
            <a:off x="5039714" y="6296524"/>
            <a:ext cx="184164" cy="8"/>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رابط مستقيم 47"/>
          <p:cNvCxnSpPr>
            <a:stCxn id="19" idx="2"/>
            <a:endCxn id="51" idx="0"/>
          </p:cNvCxnSpPr>
          <p:nvPr/>
        </p:nvCxnSpPr>
        <p:spPr>
          <a:xfrm>
            <a:off x="6107152" y="5542260"/>
            <a:ext cx="1402" cy="113972"/>
          </a:xfrm>
          <a:prstGeom prst="line">
            <a:avLst/>
          </a:prstGeom>
        </p:spPr>
        <p:style>
          <a:lnRef idx="1">
            <a:schemeClr val="accent1"/>
          </a:lnRef>
          <a:fillRef idx="0">
            <a:schemeClr val="accent1"/>
          </a:fillRef>
          <a:effectRef idx="0">
            <a:schemeClr val="accent1"/>
          </a:effectRef>
          <a:fontRef idx="minor">
            <a:schemeClr val="tx1"/>
          </a:fontRef>
        </p:style>
      </p:cxnSp>
      <p:sp>
        <p:nvSpPr>
          <p:cNvPr id="60" name="مخطط انسيابي: معالجة متعاقبة 59"/>
          <p:cNvSpPr/>
          <p:nvPr/>
        </p:nvSpPr>
        <p:spPr>
          <a:xfrm>
            <a:off x="4676386" y="7150616"/>
            <a:ext cx="910829"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أحمد بن مهران ابن خالد </a:t>
            </a:r>
            <a:r>
              <a:rPr lang="fa-IR" sz="1200" dirty="0" smtClean="0">
                <a:solidFill>
                  <a:schemeClr val="tx1"/>
                </a:solidFill>
                <a:latin typeface="Traditional Arabic" pitchFamily="18" charset="-78"/>
                <a:cs typeface="Traditional Arabic" pitchFamily="2" charset="-78"/>
              </a:rPr>
              <a:t>(صدوق)</a:t>
            </a:r>
            <a:endParaRPr lang="ar-SA" sz="1200" dirty="0">
              <a:solidFill>
                <a:schemeClr val="tx1"/>
              </a:solidFill>
              <a:latin typeface="Traditional Arabic" pitchFamily="18" charset="-78"/>
              <a:cs typeface="Traditional Arabic" pitchFamily="2" charset="-78"/>
            </a:endParaRPr>
          </a:p>
        </p:txBody>
      </p:sp>
      <p:sp>
        <p:nvSpPr>
          <p:cNvPr id="61" name="مخطط انسيابي: معالجة متعاقبة 60"/>
          <p:cNvSpPr/>
          <p:nvPr/>
        </p:nvSpPr>
        <p:spPr>
          <a:xfrm>
            <a:off x="4676386" y="7912615"/>
            <a:ext cx="910829"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محمد بن عبد الله الصفار </a:t>
            </a:r>
            <a:r>
              <a:rPr lang="fa-IR" sz="1200" dirty="0" smtClean="0">
                <a:solidFill>
                  <a:schemeClr val="tx1"/>
                </a:solidFill>
                <a:cs typeface="Traditional Arabic" pitchFamily="2" charset="-78"/>
              </a:rPr>
              <a:t>(ثقه)</a:t>
            </a:r>
            <a:endParaRPr lang="ar-SA" sz="1200" dirty="0">
              <a:solidFill>
                <a:schemeClr val="tx1"/>
              </a:solidFill>
              <a:latin typeface="Traditional Arabic" pitchFamily="18" charset="-78"/>
              <a:cs typeface="Traditional Arabic" pitchFamily="2" charset="-78"/>
            </a:endParaRPr>
          </a:p>
        </p:txBody>
      </p:sp>
      <p:cxnSp>
        <p:nvCxnSpPr>
          <p:cNvPr id="63" name="رابط مستقيم 62"/>
          <p:cNvCxnSpPr>
            <a:stCxn id="60" idx="2"/>
            <a:endCxn id="61" idx="0"/>
          </p:cNvCxnSpPr>
          <p:nvPr/>
        </p:nvCxnSpPr>
        <p:spPr>
          <a:xfrm rot="5400000">
            <a:off x="5039726" y="7821005"/>
            <a:ext cx="184149" cy="1191"/>
          </a:xfrm>
          <a:prstGeom prst="line">
            <a:avLst/>
          </a:prstGeom>
        </p:spPr>
        <p:style>
          <a:lnRef idx="1">
            <a:schemeClr val="accent1"/>
          </a:lnRef>
          <a:fillRef idx="0">
            <a:schemeClr val="accent1"/>
          </a:fillRef>
          <a:effectRef idx="0">
            <a:schemeClr val="accent1"/>
          </a:effectRef>
          <a:fontRef idx="minor">
            <a:schemeClr val="tx1"/>
          </a:fontRef>
        </p:style>
      </p:cxnSp>
      <p:sp>
        <p:nvSpPr>
          <p:cNvPr id="71" name="مخطط انسيابي: معالجة متعاقبة 70"/>
          <p:cNvSpPr/>
          <p:nvPr/>
        </p:nvSpPr>
        <p:spPr>
          <a:xfrm>
            <a:off x="627248" y="6546172"/>
            <a:ext cx="910828"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مُحَمَّدُ بْنُ الْفَضْلِ ابْنِ جَابِر </a:t>
            </a:r>
            <a:r>
              <a:rPr lang="fa-IR" sz="1000" dirty="0" smtClean="0">
                <a:solidFill>
                  <a:schemeClr val="tx1"/>
                </a:solidFill>
                <a:latin typeface="Traditional Arabic" pitchFamily="18" charset="-78"/>
                <a:cs typeface="Traditional Arabic" pitchFamily="2" charset="-78"/>
              </a:rPr>
              <a:t>(دارقطني: صدوق)</a:t>
            </a:r>
            <a:endParaRPr lang="ar-SA" sz="1000" dirty="0">
              <a:solidFill>
                <a:schemeClr val="tx1"/>
              </a:solidFill>
              <a:latin typeface="Traditional Arabic" pitchFamily="18" charset="-78"/>
              <a:cs typeface="Traditional Arabic" pitchFamily="2" charset="-78"/>
            </a:endParaRPr>
          </a:p>
        </p:txBody>
      </p:sp>
      <p:sp>
        <p:nvSpPr>
          <p:cNvPr id="72" name="مخطط انسيابي: معالجة متعاقبة 71"/>
          <p:cNvSpPr/>
          <p:nvPr/>
        </p:nvSpPr>
        <p:spPr>
          <a:xfrm>
            <a:off x="627248" y="7253300"/>
            <a:ext cx="910828"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أَحْمَدُ بْنُ عُبَيْدٍ الصَّفَّارُ</a:t>
            </a:r>
          </a:p>
          <a:p>
            <a:pPr algn="ctr" fontAlgn="auto">
              <a:spcBef>
                <a:spcPts val="0"/>
              </a:spcBef>
              <a:spcAft>
                <a:spcPts val="0"/>
              </a:spcAft>
              <a:defRPr/>
            </a:pPr>
            <a:r>
              <a:rPr lang="ar-SA" sz="1100" dirty="0" smtClean="0">
                <a:solidFill>
                  <a:schemeClr val="tx1"/>
                </a:solidFill>
                <a:cs typeface="Traditional Arabic" pitchFamily="2" charset="-78"/>
              </a:rPr>
              <a:t> </a:t>
            </a:r>
            <a:r>
              <a:rPr lang="fa-IR" sz="1100" dirty="0" smtClean="0">
                <a:solidFill>
                  <a:schemeClr val="tx1"/>
                </a:solidFill>
                <a:cs typeface="Traditional Arabic" pitchFamily="2" charset="-78"/>
              </a:rPr>
              <a:t>(ثقه ثبت)</a:t>
            </a:r>
            <a:endParaRPr lang="ar-SA" sz="1100" dirty="0">
              <a:solidFill>
                <a:schemeClr val="tx1"/>
              </a:solidFill>
              <a:latin typeface="Traditional Arabic" pitchFamily="18" charset="-78"/>
              <a:cs typeface="Traditional Arabic" pitchFamily="2" charset="-78"/>
            </a:endParaRPr>
          </a:p>
        </p:txBody>
      </p:sp>
      <p:cxnSp>
        <p:nvCxnSpPr>
          <p:cNvPr id="73" name="رابط مستقيم 72"/>
          <p:cNvCxnSpPr>
            <a:stCxn id="71" idx="2"/>
            <a:endCxn id="72" idx="0"/>
          </p:cNvCxnSpPr>
          <p:nvPr/>
        </p:nvCxnSpPr>
        <p:spPr>
          <a:xfrm>
            <a:off x="1082662" y="7124021"/>
            <a:ext cx="0" cy="129279"/>
          </a:xfrm>
          <a:prstGeom prst="line">
            <a:avLst/>
          </a:prstGeom>
        </p:spPr>
        <p:style>
          <a:lnRef idx="1">
            <a:schemeClr val="accent1"/>
          </a:lnRef>
          <a:fillRef idx="0">
            <a:schemeClr val="accent1"/>
          </a:fillRef>
          <a:effectRef idx="0">
            <a:schemeClr val="accent1"/>
          </a:effectRef>
          <a:fontRef idx="minor">
            <a:schemeClr val="tx1"/>
          </a:fontRef>
        </p:style>
      </p:cxnSp>
      <p:sp>
        <p:nvSpPr>
          <p:cNvPr id="75" name="مخطط انسيابي: معالجة متعاقبة 74"/>
          <p:cNvSpPr/>
          <p:nvPr/>
        </p:nvSpPr>
        <p:spPr>
          <a:xfrm>
            <a:off x="620424" y="7946785"/>
            <a:ext cx="910828"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أَحْمَدَ بْنِ عَبْدَانَ</a:t>
            </a:r>
            <a:r>
              <a:rPr lang="fa-IR" sz="1400" dirty="0" smtClean="0">
                <a:solidFill>
                  <a:schemeClr val="tx1"/>
                </a:solidFill>
                <a:cs typeface="Traditional Arabic" pitchFamily="2" charset="-78"/>
              </a:rPr>
              <a:t> </a:t>
            </a:r>
            <a:r>
              <a:rPr lang="fa-IR" sz="1100" dirty="0" smtClean="0">
                <a:solidFill>
                  <a:schemeClr val="tx1"/>
                </a:solidFill>
                <a:latin typeface="Traditional Arabic" pitchFamily="18" charset="-78"/>
                <a:cs typeface="Traditional Arabic" pitchFamily="2" charset="-78"/>
              </a:rPr>
              <a:t>(ثقه)</a:t>
            </a:r>
            <a:endParaRPr lang="ar-SA" sz="1100" dirty="0">
              <a:solidFill>
                <a:schemeClr val="tx1"/>
              </a:solidFill>
              <a:latin typeface="Traditional Arabic" pitchFamily="18" charset="-78"/>
              <a:cs typeface="Traditional Arabic" pitchFamily="2" charset="-78"/>
            </a:endParaRPr>
          </a:p>
        </p:txBody>
      </p:sp>
      <p:cxnSp>
        <p:nvCxnSpPr>
          <p:cNvPr id="83" name="رابط مستقيم 82"/>
          <p:cNvCxnSpPr>
            <a:stCxn id="16" idx="2"/>
            <a:endCxn id="71" idx="0"/>
          </p:cNvCxnSpPr>
          <p:nvPr/>
        </p:nvCxnSpPr>
        <p:spPr>
          <a:xfrm flipH="1">
            <a:off x="1082662" y="6414772"/>
            <a:ext cx="13648" cy="131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رابط مستقيم 84"/>
          <p:cNvCxnSpPr>
            <a:stCxn id="72" idx="2"/>
            <a:endCxn id="75" idx="0"/>
          </p:cNvCxnSpPr>
          <p:nvPr/>
        </p:nvCxnSpPr>
        <p:spPr>
          <a:xfrm flipH="1">
            <a:off x="1075838" y="7829033"/>
            <a:ext cx="6824" cy="117752"/>
          </a:xfrm>
          <a:prstGeom prst="line">
            <a:avLst/>
          </a:prstGeom>
        </p:spPr>
        <p:style>
          <a:lnRef idx="1">
            <a:schemeClr val="accent1"/>
          </a:lnRef>
          <a:fillRef idx="0">
            <a:schemeClr val="accent1"/>
          </a:fillRef>
          <a:effectRef idx="0">
            <a:schemeClr val="accent1"/>
          </a:effectRef>
          <a:fontRef idx="minor">
            <a:schemeClr val="tx1"/>
          </a:fontRef>
        </p:style>
      </p:cxnSp>
      <p:sp>
        <p:nvSpPr>
          <p:cNvPr id="64" name="مستطيل 63"/>
          <p:cNvSpPr/>
          <p:nvPr/>
        </p:nvSpPr>
        <p:spPr>
          <a:xfrm>
            <a:off x="6192092" y="8497822"/>
            <a:ext cx="70517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30</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مستطيل 38"/>
          <p:cNvSpPr/>
          <p:nvPr/>
        </p:nvSpPr>
        <p:spPr>
          <a:xfrm>
            <a:off x="482205" y="7486651"/>
            <a:ext cx="1125140" cy="571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بيهقي كبير ح ش 14132 </a:t>
            </a:r>
          </a:p>
          <a:p>
            <a:pPr algn="ctr">
              <a:defRPr/>
            </a:pPr>
            <a:r>
              <a:rPr lang="fa-IR" sz="1200" dirty="0">
                <a:solidFill>
                  <a:schemeClr val="accent3">
                    <a:lumMod val="50000"/>
                  </a:schemeClr>
                </a:solidFill>
                <a:latin typeface="islam" pitchFamily="2" charset="2"/>
                <a:cs typeface="B Badr" pitchFamily="2" charset="-78"/>
              </a:rPr>
              <a:t>طبراني كبير 14132</a:t>
            </a:r>
            <a:endParaRPr lang="en-US" sz="1200" dirty="0">
              <a:solidFill>
                <a:schemeClr val="accent3">
                  <a:lumMod val="50000"/>
                </a:schemeClr>
              </a:solidFill>
              <a:cs typeface="B Badr" pitchFamily="2" charset="-78"/>
            </a:endParaRPr>
          </a:p>
        </p:txBody>
      </p:sp>
      <p:sp>
        <p:nvSpPr>
          <p:cNvPr id="40" name="مستطيل 39"/>
          <p:cNvSpPr/>
          <p:nvPr/>
        </p:nvSpPr>
        <p:spPr>
          <a:xfrm>
            <a:off x="1607345" y="6343651"/>
            <a:ext cx="1125141"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نسائي صغري ح ش 3348 كبري 5376</a:t>
            </a:r>
            <a:endParaRPr lang="en-US" sz="1200" dirty="0">
              <a:solidFill>
                <a:schemeClr val="accent3">
                  <a:lumMod val="50000"/>
                </a:schemeClr>
              </a:solidFill>
              <a:cs typeface="B Badr" pitchFamily="2" charset="-78"/>
            </a:endParaRPr>
          </a:p>
        </p:txBody>
      </p:sp>
      <p:sp>
        <p:nvSpPr>
          <p:cNvPr id="41" name="مستطيل 40"/>
          <p:cNvSpPr/>
          <p:nvPr/>
        </p:nvSpPr>
        <p:spPr>
          <a:xfrm>
            <a:off x="2794015" y="7542312"/>
            <a:ext cx="11251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طبراني كبير ح ش 14131</a:t>
            </a:r>
            <a:endParaRPr lang="en-US" sz="1200" dirty="0">
              <a:solidFill>
                <a:schemeClr val="accent3">
                  <a:lumMod val="50000"/>
                </a:schemeClr>
              </a:solidFill>
              <a:cs typeface="B Badr" pitchFamily="2" charset="-78"/>
            </a:endParaRPr>
          </a:p>
        </p:txBody>
      </p:sp>
      <p:sp>
        <p:nvSpPr>
          <p:cNvPr id="42" name="مستطيل 41"/>
          <p:cNvSpPr/>
          <p:nvPr/>
        </p:nvSpPr>
        <p:spPr>
          <a:xfrm>
            <a:off x="4221088" y="8320238"/>
            <a:ext cx="11251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3">
                    <a:lumMod val="50000"/>
                  </a:schemeClr>
                </a:solidFill>
                <a:latin typeface="islam" pitchFamily="2" charset="2"/>
                <a:cs typeface="B Badr" pitchFamily="2" charset="-78"/>
              </a:rPr>
              <a:t>حاكم ح ش 319</a:t>
            </a:r>
            <a:endParaRPr lang="en-US" sz="1200" dirty="0">
              <a:solidFill>
                <a:schemeClr val="accent3">
                  <a:lumMod val="50000"/>
                </a:schemeClr>
              </a:solidFill>
              <a:cs typeface="B Badr" pitchFamily="2" charset="-78"/>
            </a:endParaRPr>
          </a:p>
        </p:txBody>
      </p:sp>
      <p:sp>
        <p:nvSpPr>
          <p:cNvPr id="3" name="وسيلة شرح مستطيلة مستديرة الزوايا 2"/>
          <p:cNvSpPr/>
          <p:nvPr/>
        </p:nvSpPr>
        <p:spPr>
          <a:xfrm>
            <a:off x="404664" y="438120"/>
            <a:ext cx="5904656" cy="901904"/>
          </a:xfrm>
          <a:prstGeom prst="wedgeRoundRectCallout">
            <a:avLst>
              <a:gd name="adj1" fmla="val 11257"/>
              <a:gd name="adj2" fmla="val 69668"/>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a:cs typeface="Traditional Arabic" pitchFamily="2" charset="-78"/>
              </a:rPr>
              <a:t>عَنْ عَامِرِ بْنِ سَعْدٍ الْبَجَلِيِّ ، قَالَ : دَخَلْتُ عَلَى أَبِي مَسْعُودٍ ، وَأُبَيِّ بْنِ كَعْبٍ، وَثَابِتِ بْنِ زَيْدٍ، وَجَوَارِي يَضْرِبْنَ بِدُفٍّ لَهُنَّ وَتُغَنِّينَ، فَقُلْتُ : أَتُقِرُّونَ بِذَا وَأَنْتُمْ أَصْحَابُ مُحَمَّدٍ </a:t>
            </a:r>
            <a:r>
              <a:rPr lang="en-US" sz="1600" dirty="0">
                <a:solidFill>
                  <a:schemeClr val="tx1"/>
                </a:solidFill>
                <a:latin typeface="islam" pitchFamily="2" charset="2"/>
                <a:cs typeface="Traditional Arabic" pitchFamily="2" charset="-78"/>
              </a:rPr>
              <a:t>r</a:t>
            </a:r>
            <a:r>
              <a:rPr lang="en-US" sz="1600" dirty="0">
                <a:cs typeface="Traditional Arabic" pitchFamily="2" charset="-78"/>
              </a:rPr>
              <a:t> </a:t>
            </a:r>
            <a:r>
              <a:rPr lang="fa-IR" sz="1600" dirty="0">
                <a:cs typeface="Traditional Arabic" pitchFamily="2" charset="-78"/>
              </a:rPr>
              <a:t> </a:t>
            </a:r>
            <a:r>
              <a:rPr lang="ar-SA" sz="1600" dirty="0">
                <a:cs typeface="Traditional Arabic" pitchFamily="2" charset="-78"/>
              </a:rPr>
              <a:t>قَالَ : " </a:t>
            </a:r>
            <a:r>
              <a:rPr lang="ar-SA" sz="1600" b="1" dirty="0">
                <a:cs typeface="Traditional Arabic" pitchFamily="2" charset="-78"/>
              </a:rPr>
              <a:t>إِنَّهُ قَدْ رَخَّصَ لَنَا فِي الْعُرْسِ ، وَالْبُكَاءِ عَلَى الْمَيِّتِ فِي غَيْرِ نَوْحٍ </a:t>
            </a:r>
            <a:r>
              <a:rPr lang="ar-SA" sz="1600" dirty="0">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 name="مخطط انسيابي: معالجة متعاقبة 3"/>
          <p:cNvSpPr/>
          <p:nvPr/>
        </p:nvSpPr>
        <p:spPr>
          <a:xfrm>
            <a:off x="3482579" y="1581153"/>
            <a:ext cx="1079897"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أَ</a:t>
            </a:r>
            <a:r>
              <a:rPr lang="fa-IR" sz="1600" dirty="0">
                <a:solidFill>
                  <a:schemeClr val="tx1"/>
                </a:solidFill>
                <a:cs typeface="Traditional Arabic" pitchFamily="2" charset="-78"/>
              </a:rPr>
              <a:t>بو م</a:t>
            </a:r>
            <a:r>
              <a:rPr lang="ar-SA" sz="1600" dirty="0" smtClean="0">
                <a:solidFill>
                  <a:schemeClr val="tx1"/>
                </a:solidFill>
                <a:cs typeface="Traditional Arabic" pitchFamily="2" charset="-78"/>
              </a:rPr>
              <a:t>َسْعُود</a:t>
            </a:r>
            <a:r>
              <a:rPr lang="fa-IR" sz="1600" dirty="0" smtClean="0">
                <a:solidFill>
                  <a:schemeClr val="tx1"/>
                </a:solidFill>
                <a:cs typeface="Traditional Arabic" pitchFamily="2" charset="-78"/>
              </a:rPr>
              <a:t> </a:t>
            </a:r>
            <a:r>
              <a:rPr lang="ar-SA" sz="1600" dirty="0">
                <a:solidFill>
                  <a:schemeClr val="tx1"/>
                </a:solidFill>
                <a:latin typeface="Traditional Arabic" pitchFamily="18" charset="-78"/>
                <a:cs typeface="Traditional Arabic" pitchFamily="2" charset="-78"/>
              </a:rPr>
              <a:t>(صحابي)</a:t>
            </a:r>
          </a:p>
        </p:txBody>
      </p:sp>
      <p:sp>
        <p:nvSpPr>
          <p:cNvPr id="5" name="مخطط انسيابي: معالجة متعاقبة 4"/>
          <p:cNvSpPr/>
          <p:nvPr/>
        </p:nvSpPr>
        <p:spPr>
          <a:xfrm>
            <a:off x="2839642" y="3771900"/>
            <a:ext cx="1071563"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أَبِي إِسْحَاقَ</a:t>
            </a:r>
            <a:r>
              <a:rPr lang="fa-IR" sz="1600" dirty="0">
                <a:solidFill>
                  <a:schemeClr val="tx1"/>
                </a:solidFill>
                <a:cs typeface="Traditional Arabic" pitchFamily="2" charset="-78"/>
              </a:rPr>
              <a:t> (ثقه)</a:t>
            </a:r>
            <a:endParaRPr lang="ar-SA" sz="1600" dirty="0">
              <a:solidFill>
                <a:schemeClr val="tx1"/>
              </a:solidFill>
              <a:latin typeface="Traditional Arabic" pitchFamily="18" charset="-78"/>
              <a:cs typeface="Traditional Arabic" pitchFamily="2" charset="-78"/>
            </a:endParaRPr>
          </a:p>
        </p:txBody>
      </p:sp>
      <p:sp>
        <p:nvSpPr>
          <p:cNvPr id="6" name="مخطط انسيابي: معالجة متعاقبة 5"/>
          <p:cNvSpPr/>
          <p:nvPr/>
        </p:nvSpPr>
        <p:spPr>
          <a:xfrm>
            <a:off x="1017986" y="4819653"/>
            <a:ext cx="1232297" cy="57784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شَرِيكٌ</a:t>
            </a:r>
            <a:r>
              <a:rPr lang="fa-IR" sz="1400" dirty="0" smtClean="0">
                <a:solidFill>
                  <a:schemeClr val="tx1"/>
                </a:solidFill>
                <a:cs typeface="Traditional Arabic" pitchFamily="2" charset="-78"/>
              </a:rPr>
              <a:t> </a:t>
            </a:r>
            <a:endParaRPr lang="en-US" sz="1400" dirty="0" smtClean="0">
              <a:solidFill>
                <a:schemeClr val="tx1"/>
              </a:solidFill>
              <a:cs typeface="Traditional Arabic" pitchFamily="2" charset="-78"/>
            </a:endParaRPr>
          </a:p>
          <a:p>
            <a:pPr algn="ctr">
              <a:defRPr/>
            </a:pPr>
            <a:r>
              <a:rPr lang="fa-IR" sz="1100" dirty="0" smtClean="0">
                <a:solidFill>
                  <a:schemeClr val="tx1"/>
                </a:solidFill>
                <a:latin typeface="Traditional Arabic" pitchFamily="18" charset="-78"/>
                <a:cs typeface="Traditional Arabic" pitchFamily="2" charset="-78"/>
              </a:rPr>
              <a:t>(صدوق سيء الحفظ)</a:t>
            </a:r>
          </a:p>
          <a:p>
            <a:pPr algn="ctr">
              <a:defRPr/>
            </a:pPr>
            <a:r>
              <a:rPr lang="fa-IR" sz="1100" dirty="0" smtClean="0">
                <a:solidFill>
                  <a:schemeClr val="tx1"/>
                </a:solidFill>
                <a:latin typeface="Traditional Arabic" pitchFamily="18" charset="-78"/>
                <a:cs typeface="B Badr" pitchFamily="2" charset="-78"/>
              </a:rPr>
              <a:t>ابن ابي شيبه</a:t>
            </a:r>
            <a:r>
              <a:rPr lang="en-US" sz="1100" dirty="0" smtClean="0">
                <a:solidFill>
                  <a:schemeClr val="tx1"/>
                </a:solidFill>
                <a:latin typeface="Traditional Arabic" pitchFamily="18" charset="-78"/>
                <a:cs typeface="B Badr" pitchFamily="2" charset="-78"/>
              </a:rPr>
              <a:t> </a:t>
            </a:r>
            <a:r>
              <a:rPr lang="fa-IR" sz="1100" dirty="0" smtClean="0">
                <a:solidFill>
                  <a:schemeClr val="tx1"/>
                </a:solidFill>
                <a:latin typeface="Traditional Arabic" pitchFamily="18" charset="-78"/>
                <a:cs typeface="B Badr" pitchFamily="2" charset="-78"/>
              </a:rPr>
              <a:t>12354</a:t>
            </a:r>
            <a:endParaRPr lang="ar-SA" sz="1100" dirty="0">
              <a:solidFill>
                <a:schemeClr val="tx1"/>
              </a:solidFill>
              <a:latin typeface="Traditional Arabic" pitchFamily="18" charset="-78"/>
              <a:cs typeface="B Badr" pitchFamily="2" charset="-78"/>
            </a:endParaRPr>
          </a:p>
        </p:txBody>
      </p:sp>
      <p:sp>
        <p:nvSpPr>
          <p:cNvPr id="7" name="وسيلة شرح مستطيلة مستديرة الزوايا 6"/>
          <p:cNvSpPr/>
          <p:nvPr/>
        </p:nvSpPr>
        <p:spPr>
          <a:xfrm>
            <a:off x="404665" y="1051992"/>
            <a:ext cx="2304256" cy="3520008"/>
          </a:xfrm>
          <a:prstGeom prst="wedgeRoundRectCallout">
            <a:avLst>
              <a:gd name="adj1" fmla="val 55562"/>
              <a:gd name="adj2" fmla="val -37632"/>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cs typeface="B Badr" pitchFamily="2" charset="-78"/>
              </a:rPr>
              <a:t>عامر </a:t>
            </a:r>
            <a:r>
              <a:rPr lang="fa-IR" sz="1600" dirty="0">
                <a:cs typeface="B Badr" pitchFamily="2" charset="-78"/>
              </a:rPr>
              <a:t>بن سعد گويد: </a:t>
            </a:r>
            <a:r>
              <a:rPr lang="fa-IR" sz="1600" dirty="0" smtClean="0">
                <a:cs typeface="B Badr" pitchFamily="2" charset="-78"/>
              </a:rPr>
              <a:t>بر ا</a:t>
            </a:r>
            <a:r>
              <a:rPr lang="ar-SA" sz="1600" dirty="0" smtClean="0">
                <a:cs typeface="B Badr" pitchFamily="2" charset="-78"/>
              </a:rPr>
              <a:t>ب</a:t>
            </a:r>
            <a:r>
              <a:rPr lang="fa-IR" sz="1600" dirty="0">
                <a:cs typeface="B Badr" pitchFamily="2" charset="-78"/>
              </a:rPr>
              <a:t>و</a:t>
            </a:r>
            <a:r>
              <a:rPr lang="ar-SA" sz="1600" dirty="0">
                <a:cs typeface="B Badr" pitchFamily="2" charset="-78"/>
              </a:rPr>
              <a:t>مَسْعُود و</a:t>
            </a:r>
            <a:r>
              <a:rPr lang="fa-IR" sz="1600" dirty="0">
                <a:cs typeface="B Badr" pitchFamily="2" charset="-78"/>
              </a:rPr>
              <a:t> </a:t>
            </a:r>
            <a:r>
              <a:rPr lang="ar-SA" sz="1600" dirty="0">
                <a:cs typeface="B Badr" pitchFamily="2" charset="-78"/>
              </a:rPr>
              <a:t>أُبَيِّ بْنِ كَعْب و</a:t>
            </a:r>
            <a:r>
              <a:rPr lang="fa-IR" sz="1600" dirty="0">
                <a:cs typeface="B Badr" pitchFamily="2" charset="-78"/>
              </a:rPr>
              <a:t> </a:t>
            </a:r>
            <a:r>
              <a:rPr lang="ar-SA" sz="1600" dirty="0">
                <a:cs typeface="B Badr" pitchFamily="2" charset="-78"/>
              </a:rPr>
              <a:t>ثَابِتِ بْنِ زَيْد</a:t>
            </a:r>
            <a:r>
              <a:rPr lang="fa-IR" sz="1600" dirty="0">
                <a:cs typeface="B Badr" pitchFamily="2" charset="-78"/>
              </a:rPr>
              <a:t> </a:t>
            </a:r>
            <a:r>
              <a:rPr lang="fa-IR" sz="1600" dirty="0" smtClean="0">
                <a:cs typeface="CTraditional Arabic" pitchFamily="2" charset="-78"/>
              </a:rPr>
              <a:t>ي </a:t>
            </a:r>
            <a:r>
              <a:rPr lang="fa-IR" sz="1600" dirty="0" smtClean="0">
                <a:cs typeface="B Badr" pitchFamily="2" charset="-78"/>
              </a:rPr>
              <a:t>وارد شدم </a:t>
            </a:r>
            <a:r>
              <a:rPr lang="fa-IR" sz="1600" dirty="0">
                <a:cs typeface="B Badr" pitchFamily="2" charset="-78"/>
              </a:rPr>
              <a:t>و كنيزان دُف (يك از ابزارهاي موسيقي كه دايره مانند بوده و يك طرف آن با پوست </a:t>
            </a:r>
            <a:r>
              <a:rPr lang="fa-IR" sz="1600" dirty="0" smtClean="0">
                <a:cs typeface="B Badr" pitchFamily="2" charset="-78"/>
              </a:rPr>
              <a:t>پوشانده </a:t>
            </a:r>
            <a:r>
              <a:rPr lang="fa-IR" sz="1600" dirty="0">
                <a:cs typeface="B Badr" pitchFamily="2" charset="-78"/>
              </a:rPr>
              <a:t>شده است!)  مي‌زدند و آواز مي‌خواندند! گفتم: شما اين كار را تأييد مي‌كنيد در حالي كه صحابه‌ي رسول الله </a:t>
            </a:r>
            <a:r>
              <a:rPr lang="en-US" sz="1600" dirty="0">
                <a:solidFill>
                  <a:schemeClr val="tx1"/>
                </a:solidFill>
                <a:latin typeface="islam" pitchFamily="2" charset="2"/>
              </a:rPr>
              <a:t>r</a:t>
            </a:r>
            <a:r>
              <a:rPr lang="fa-IR" sz="1600" dirty="0">
                <a:solidFill>
                  <a:schemeClr val="tx1"/>
                </a:solidFill>
                <a:latin typeface="islam" pitchFamily="2" charset="2"/>
              </a:rPr>
              <a:t> </a:t>
            </a:r>
            <a:r>
              <a:rPr lang="fa-IR" sz="1600" dirty="0">
                <a:solidFill>
                  <a:schemeClr val="tx1"/>
                </a:solidFill>
                <a:latin typeface="islam" pitchFamily="2" charset="2"/>
                <a:cs typeface="B Badr" pitchFamily="2" charset="-78"/>
              </a:rPr>
              <a:t>هستيد؟ گفت: « </a:t>
            </a:r>
            <a:r>
              <a:rPr lang="fa-IR" sz="1600" dirty="0" smtClean="0">
                <a:solidFill>
                  <a:schemeClr val="tx1"/>
                </a:solidFill>
                <a:latin typeface="islam" pitchFamily="2" charset="2"/>
                <a:cs typeface="B Badr" pitchFamily="2" charset="-78"/>
              </a:rPr>
              <a:t>[دف زدن] براي </a:t>
            </a:r>
            <a:r>
              <a:rPr lang="fa-IR" sz="1600" dirty="0">
                <a:solidFill>
                  <a:schemeClr val="tx1"/>
                </a:solidFill>
                <a:latin typeface="islam" pitchFamily="2" charset="2"/>
                <a:cs typeface="B Badr" pitchFamily="2" charset="-78"/>
              </a:rPr>
              <a:t>عروسي </a:t>
            </a:r>
            <a:r>
              <a:rPr lang="fa-IR" sz="1600" dirty="0" smtClean="0">
                <a:solidFill>
                  <a:schemeClr val="tx1"/>
                </a:solidFill>
                <a:latin typeface="islam" pitchFamily="2" charset="2"/>
                <a:cs typeface="B Badr" pitchFamily="2" charset="-78"/>
              </a:rPr>
              <a:t>و </a:t>
            </a:r>
            <a:r>
              <a:rPr lang="fa-IR" sz="1600" dirty="0">
                <a:solidFill>
                  <a:schemeClr val="tx1"/>
                </a:solidFill>
                <a:latin typeface="islam" pitchFamily="2" charset="2"/>
                <a:cs typeface="B Badr" pitchFamily="2" charset="-78"/>
              </a:rPr>
              <a:t>همچنين گريه كردن بر مرده بدون نوحه‌سرايي! </a:t>
            </a:r>
            <a:r>
              <a:rPr lang="fa-IR" sz="1600" dirty="0" smtClean="0">
                <a:solidFill>
                  <a:schemeClr val="tx1"/>
                </a:solidFill>
                <a:latin typeface="islam" pitchFamily="2" charset="2"/>
                <a:cs typeface="B Badr" pitchFamily="2" charset="-78"/>
              </a:rPr>
              <a:t>به ما اجازه و رخصت داده شده است».</a:t>
            </a:r>
            <a:endParaRPr lang="ar-SA" sz="1600" dirty="0">
              <a:cs typeface="B Badr" pitchFamily="2" charset="-78"/>
            </a:endParaRPr>
          </a:p>
        </p:txBody>
      </p:sp>
      <p:sp>
        <p:nvSpPr>
          <p:cNvPr id="8" name="مخطط انسيابي: معالجة متعاقبة 7"/>
          <p:cNvSpPr/>
          <p:nvPr/>
        </p:nvSpPr>
        <p:spPr>
          <a:xfrm>
            <a:off x="3482579" y="2724152"/>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en-US" sz="1600" dirty="0">
                <a:solidFill>
                  <a:schemeClr val="tx1"/>
                </a:solidFill>
                <a:cs typeface="Traditional Arabic" pitchFamily="2" charset="-78"/>
              </a:rPr>
              <a:t> </a:t>
            </a:r>
            <a:r>
              <a:rPr lang="ar-SA" sz="1600" dirty="0">
                <a:solidFill>
                  <a:schemeClr val="tx1"/>
                </a:solidFill>
                <a:cs typeface="Traditional Arabic" pitchFamily="2" charset="-78"/>
              </a:rPr>
              <a:t>عَامِرِ بْنِ سَعْدٍ الْبَجَلِيِّ</a:t>
            </a:r>
            <a:r>
              <a:rPr lang="fa-IR" sz="1600" dirty="0">
                <a:solidFill>
                  <a:schemeClr val="tx1"/>
                </a:solidFill>
                <a:cs typeface="Traditional Arabic" pitchFamily="2" charset="-78"/>
              </a:rPr>
              <a:t> </a:t>
            </a:r>
            <a:r>
              <a:rPr lang="ar-SA" sz="1600" dirty="0">
                <a:solidFill>
                  <a:schemeClr val="tx1"/>
                </a:solidFill>
                <a:latin typeface="Traditional Arabic" pitchFamily="18" charset="-78"/>
                <a:cs typeface="Traditional Arabic" pitchFamily="2" charset="-78"/>
              </a:rPr>
              <a:t>(ثقة)</a:t>
            </a:r>
          </a:p>
        </p:txBody>
      </p:sp>
      <p:cxnSp>
        <p:nvCxnSpPr>
          <p:cNvPr id="9" name="رابط كسهم مستقيم 8"/>
          <p:cNvCxnSpPr>
            <a:stCxn id="4" idx="2"/>
            <a:endCxn id="8" idx="0"/>
          </p:cNvCxnSpPr>
          <p:nvPr/>
        </p:nvCxnSpPr>
        <p:spPr>
          <a:xfrm rot="5400000">
            <a:off x="3784734" y="2485763"/>
            <a:ext cx="472017" cy="4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مخطط انسيابي: معالجة متعاقبة 15"/>
          <p:cNvSpPr/>
          <p:nvPr/>
        </p:nvSpPr>
        <p:spPr>
          <a:xfrm>
            <a:off x="1660923" y="5867402"/>
            <a:ext cx="1071563"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حُجْرٍ</a:t>
            </a:r>
            <a:r>
              <a:rPr lang="en-US"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(ابن‌حجر:ثقه حافظ)</a:t>
            </a:r>
            <a:endParaRPr lang="ar-SA" sz="14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4232678" y="3771895"/>
            <a:ext cx="1071563"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عُثْمَانَ بْنِ أَبِي زُرْعَةَ</a:t>
            </a:r>
            <a:r>
              <a:rPr lang="fa-IR" sz="1400" dirty="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4232678" y="4819644"/>
            <a:ext cx="1071563"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إِسْرَائِيلُ</a:t>
            </a:r>
            <a:r>
              <a:rPr lang="fa-IR" sz="1400" dirty="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4232678" y="5867393"/>
            <a:ext cx="1071563" cy="57785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يَحْيَى بْنُ عَبْدِ الْحَمِيدِ</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(ضعيف)</a:t>
            </a:r>
            <a:endParaRPr lang="ar-SA" sz="1400" dirty="0">
              <a:solidFill>
                <a:schemeClr val="tx1"/>
              </a:solidFill>
              <a:latin typeface="Traditional Arabic" pitchFamily="18" charset="-78"/>
              <a:cs typeface="Traditional Arabic" pitchFamily="2" charset="-78"/>
            </a:endParaRPr>
          </a:p>
        </p:txBody>
      </p:sp>
      <p:cxnSp>
        <p:nvCxnSpPr>
          <p:cNvPr id="21" name="رابط مستقيم 20"/>
          <p:cNvCxnSpPr>
            <a:stCxn id="18" idx="2"/>
            <a:endCxn id="19" idx="0"/>
          </p:cNvCxnSpPr>
          <p:nvPr/>
        </p:nvCxnSpPr>
        <p:spPr>
          <a:xfrm rot="5400000">
            <a:off x="4531394" y="5631255"/>
            <a:ext cx="474133" cy="2381"/>
          </a:xfrm>
          <a:prstGeom prst="line">
            <a:avLst/>
          </a:prstGeom>
        </p:spPr>
        <p:style>
          <a:lnRef idx="1">
            <a:schemeClr val="accent1"/>
          </a:lnRef>
          <a:fillRef idx="0">
            <a:schemeClr val="accent1"/>
          </a:fillRef>
          <a:effectRef idx="0">
            <a:schemeClr val="accent1"/>
          </a:effectRef>
          <a:fontRef idx="minor">
            <a:schemeClr val="tx1"/>
          </a:fontRef>
        </p:style>
      </p:cxnSp>
      <p:sp>
        <p:nvSpPr>
          <p:cNvPr id="23" name="مخطط انسيابي: معالجة متعاقبة 22"/>
          <p:cNvSpPr/>
          <p:nvPr/>
        </p:nvSpPr>
        <p:spPr>
          <a:xfrm>
            <a:off x="4232678" y="6915144"/>
            <a:ext cx="1071563" cy="6667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نَجْدَةَ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4221088" y="7748736"/>
            <a:ext cx="1071563" cy="666749"/>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عِيسَى بْنِ إِبْرَاهِيمَ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cxnSp>
        <p:nvCxnSpPr>
          <p:cNvPr id="25" name="رابط مستقيم 24"/>
          <p:cNvCxnSpPr>
            <a:stCxn id="19" idx="2"/>
            <a:endCxn id="23" idx="0"/>
          </p:cNvCxnSpPr>
          <p:nvPr/>
        </p:nvCxnSpPr>
        <p:spPr>
          <a:xfrm rot="5400000">
            <a:off x="4533046" y="6680658"/>
            <a:ext cx="472016"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رابط مستقيم 25"/>
          <p:cNvCxnSpPr>
            <a:stCxn id="23" idx="2"/>
            <a:endCxn id="24" idx="0"/>
          </p:cNvCxnSpPr>
          <p:nvPr/>
        </p:nvCxnSpPr>
        <p:spPr>
          <a:xfrm flipH="1">
            <a:off x="4756870" y="7581893"/>
            <a:ext cx="11590" cy="166843"/>
          </a:xfrm>
          <a:prstGeom prst="line">
            <a:avLst/>
          </a:prstGeom>
        </p:spPr>
        <p:style>
          <a:lnRef idx="1">
            <a:schemeClr val="accent1"/>
          </a:lnRef>
          <a:fillRef idx="0">
            <a:schemeClr val="accent1"/>
          </a:fillRef>
          <a:effectRef idx="0">
            <a:schemeClr val="accent1"/>
          </a:effectRef>
          <a:fontRef idx="minor">
            <a:schemeClr val="tx1"/>
          </a:fontRef>
        </p:style>
      </p:cxnSp>
      <p:sp>
        <p:nvSpPr>
          <p:cNvPr id="31" name="مخطط انسيابي: معالجة متعاقبة 30"/>
          <p:cNvSpPr/>
          <p:nvPr/>
        </p:nvSpPr>
        <p:spPr>
          <a:xfrm>
            <a:off x="2839642" y="4819653"/>
            <a:ext cx="1071563"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إِسْرَائِيلُ</a:t>
            </a:r>
            <a:r>
              <a:rPr lang="en-US"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32" name="مخطط انسيابي: معالجة متعاقبة 31"/>
          <p:cNvSpPr/>
          <p:nvPr/>
        </p:nvSpPr>
        <p:spPr>
          <a:xfrm>
            <a:off x="2839642" y="5867402"/>
            <a:ext cx="1071563" cy="5715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عَبْدُ اللَّهِ بْنُ رَجَاءَ</a:t>
            </a:r>
            <a:r>
              <a:rPr lang="en-US"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33" name="مخطط انسيابي: معالجة متعاقبة 32"/>
          <p:cNvSpPr/>
          <p:nvPr/>
        </p:nvSpPr>
        <p:spPr>
          <a:xfrm>
            <a:off x="2839642" y="6915152"/>
            <a:ext cx="1071563" cy="666749"/>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عُثْمَانُ بْنُ عُمَرَ الضَّبِّيُّ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cxnSp>
        <p:nvCxnSpPr>
          <p:cNvPr id="34" name="رابط مستقيم 33"/>
          <p:cNvCxnSpPr>
            <a:stCxn id="31" idx="2"/>
            <a:endCxn id="32" idx="0"/>
          </p:cNvCxnSpPr>
          <p:nvPr/>
        </p:nvCxnSpPr>
        <p:spPr>
          <a:xfrm rot="5400000">
            <a:off x="3139878" y="5633974"/>
            <a:ext cx="469900"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رابط مستقيم 34"/>
          <p:cNvCxnSpPr>
            <a:stCxn id="32" idx="2"/>
            <a:endCxn id="33" idx="0"/>
          </p:cNvCxnSpPr>
          <p:nvPr/>
        </p:nvCxnSpPr>
        <p:spPr>
          <a:xfrm rot="5400000">
            <a:off x="3136703" y="6678547"/>
            <a:ext cx="476249" cy="1191"/>
          </a:xfrm>
          <a:prstGeom prst="line">
            <a:avLst/>
          </a:prstGeom>
        </p:spPr>
        <p:style>
          <a:lnRef idx="1">
            <a:schemeClr val="accent1"/>
          </a:lnRef>
          <a:fillRef idx="0">
            <a:schemeClr val="accent1"/>
          </a:fillRef>
          <a:effectRef idx="0">
            <a:schemeClr val="accent1"/>
          </a:effectRef>
          <a:fontRef idx="minor">
            <a:schemeClr val="tx1"/>
          </a:fontRef>
        </p:style>
      </p:cxnSp>
      <p:sp>
        <p:nvSpPr>
          <p:cNvPr id="43" name="مخطط انسيابي: معالجة متعاقبة 42"/>
          <p:cNvSpPr/>
          <p:nvPr/>
        </p:nvSpPr>
        <p:spPr>
          <a:xfrm>
            <a:off x="482204" y="5867402"/>
            <a:ext cx="1071563" cy="5715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الْهَيْثَمُ بْنُ جَمِيلٍ</a:t>
            </a:r>
            <a:r>
              <a:rPr lang="en-US"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45" name="مخطط انسيابي: معالجة متعاقبة 44"/>
          <p:cNvSpPr/>
          <p:nvPr/>
        </p:nvSpPr>
        <p:spPr>
          <a:xfrm>
            <a:off x="482204" y="6915151"/>
            <a:ext cx="1071563"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مَسْعُودٍ الْمَقْدِسِيُّ</a:t>
            </a:r>
            <a:r>
              <a:rPr lang="en-US" sz="1400" dirty="0" smtClean="0">
                <a:solidFill>
                  <a:schemeClr val="tx1"/>
                </a:solidFill>
                <a:cs typeface="Traditional Arabic" pitchFamily="2" charset="-78"/>
              </a:rPr>
              <a:t> </a:t>
            </a:r>
            <a:r>
              <a:rPr lang="fa-IR" sz="1200" dirty="0" smtClean="0">
                <a:solidFill>
                  <a:schemeClr val="tx1"/>
                </a:solidFill>
                <a:latin typeface="Traditional Arabic" pitchFamily="18" charset="-78"/>
                <a:cs typeface="Traditional Arabic" pitchFamily="2" charset="-78"/>
              </a:rPr>
              <a:t>(صدوق)</a:t>
            </a:r>
            <a:endParaRPr lang="ar-SA" sz="1200" dirty="0">
              <a:solidFill>
                <a:schemeClr val="tx1"/>
              </a:solidFill>
              <a:latin typeface="Traditional Arabic" pitchFamily="18" charset="-78"/>
              <a:cs typeface="Traditional Arabic" pitchFamily="2" charset="-78"/>
            </a:endParaRPr>
          </a:p>
        </p:txBody>
      </p:sp>
      <p:cxnSp>
        <p:nvCxnSpPr>
          <p:cNvPr id="55" name="رابط كسهم مستقيم 54"/>
          <p:cNvCxnSpPr>
            <a:stCxn id="8" idx="2"/>
            <a:endCxn id="5" idx="0"/>
          </p:cNvCxnSpPr>
          <p:nvPr/>
        </p:nvCxnSpPr>
        <p:spPr>
          <a:xfrm rot="5400000">
            <a:off x="3460883" y="3214424"/>
            <a:ext cx="472016" cy="642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رابط كسهم مستقيم 56"/>
          <p:cNvCxnSpPr>
            <a:stCxn id="8" idx="2"/>
            <a:endCxn id="15" idx="0"/>
          </p:cNvCxnSpPr>
          <p:nvPr/>
        </p:nvCxnSpPr>
        <p:spPr>
          <a:xfrm rot="16200000" flipH="1">
            <a:off x="4157407" y="3160840"/>
            <a:ext cx="472009" cy="7500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رابط كسهم مستقيم 58"/>
          <p:cNvCxnSpPr>
            <a:stCxn id="5" idx="2"/>
            <a:endCxn id="31" idx="0"/>
          </p:cNvCxnSpPr>
          <p:nvPr/>
        </p:nvCxnSpPr>
        <p:spPr>
          <a:xfrm rot="16200000" flipH="1">
            <a:off x="3139415" y="4583643"/>
            <a:ext cx="47201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رابط كسهم مستقيم 60"/>
          <p:cNvCxnSpPr>
            <a:stCxn id="5" idx="2"/>
            <a:endCxn id="6" idx="0"/>
          </p:cNvCxnSpPr>
          <p:nvPr/>
        </p:nvCxnSpPr>
        <p:spPr>
          <a:xfrm rot="5400000">
            <a:off x="2268473" y="3712702"/>
            <a:ext cx="472017" cy="17418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رابط كسهم مستقيم 62"/>
          <p:cNvCxnSpPr>
            <a:stCxn id="6" idx="2"/>
            <a:endCxn id="43" idx="0"/>
          </p:cNvCxnSpPr>
          <p:nvPr/>
        </p:nvCxnSpPr>
        <p:spPr>
          <a:xfrm rot="5400000">
            <a:off x="1090812" y="5324676"/>
            <a:ext cx="469900" cy="61555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رابط كسهم مستقيم 64"/>
          <p:cNvCxnSpPr>
            <a:stCxn id="6" idx="2"/>
            <a:endCxn id="16" idx="0"/>
          </p:cNvCxnSpPr>
          <p:nvPr/>
        </p:nvCxnSpPr>
        <p:spPr>
          <a:xfrm rot="16200000" flipH="1">
            <a:off x="1680171" y="5350868"/>
            <a:ext cx="469900" cy="5631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رابط مستقيم 66"/>
          <p:cNvCxnSpPr>
            <a:stCxn id="43" idx="2"/>
            <a:endCxn id="45" idx="0"/>
          </p:cNvCxnSpPr>
          <p:nvPr/>
        </p:nvCxnSpPr>
        <p:spPr>
          <a:xfrm rot="5400000">
            <a:off x="779859" y="6677025"/>
            <a:ext cx="47625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رابط مستقيم 68"/>
          <p:cNvCxnSpPr>
            <a:stCxn id="15" idx="2"/>
            <a:endCxn id="18" idx="0"/>
          </p:cNvCxnSpPr>
          <p:nvPr/>
        </p:nvCxnSpPr>
        <p:spPr>
          <a:xfrm rot="5400000">
            <a:off x="4531989" y="4584099"/>
            <a:ext cx="474133" cy="1191"/>
          </a:xfrm>
          <a:prstGeom prst="line">
            <a:avLst/>
          </a:prstGeom>
        </p:spPr>
        <p:style>
          <a:lnRef idx="1">
            <a:schemeClr val="accent1"/>
          </a:lnRef>
          <a:fillRef idx="0">
            <a:schemeClr val="accent1"/>
          </a:fillRef>
          <a:effectRef idx="0">
            <a:schemeClr val="accent1"/>
          </a:effectRef>
          <a:fontRef idx="minor">
            <a:schemeClr val="tx1"/>
          </a:fontRef>
        </p:style>
      </p:cxnSp>
      <p:sp>
        <p:nvSpPr>
          <p:cNvPr id="70" name="وسيلة شرح بيضاوية 69"/>
          <p:cNvSpPr/>
          <p:nvPr/>
        </p:nvSpPr>
        <p:spPr>
          <a:xfrm>
            <a:off x="5229200" y="1484040"/>
            <a:ext cx="1080120"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8</a:t>
            </a:r>
            <a:endParaRPr lang="en-US" dirty="0">
              <a:cs typeface="B Badr" pitchFamily="2" charset="-78"/>
            </a:endParaRPr>
          </a:p>
        </p:txBody>
      </p:sp>
      <p:sp>
        <p:nvSpPr>
          <p:cNvPr id="38" name="مستطيل 37"/>
          <p:cNvSpPr/>
          <p:nvPr/>
        </p:nvSpPr>
        <p:spPr>
          <a:xfrm>
            <a:off x="-32075" y="8554879"/>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ذو زاوية واحدة مستديرة 2"/>
          <p:cNvSpPr/>
          <p:nvPr/>
        </p:nvSpPr>
        <p:spPr>
          <a:xfrm>
            <a:off x="770562" y="1333480"/>
            <a:ext cx="5411390" cy="4310575"/>
          </a:xfrm>
          <a:prstGeom prst="round1Rect">
            <a:avLst>
              <a:gd name="adj" fmla="val 10079"/>
            </a:avLst>
          </a:prstGeom>
          <a:solidFill>
            <a:schemeClr val="accent4">
              <a:lumMod val="20000"/>
              <a:lumOff val="80000"/>
            </a:schemeClr>
          </a:solidFill>
          <a:ln>
            <a:solidFill>
              <a:schemeClr val="accent3">
                <a:lumMod val="60000"/>
                <a:lumOff val="40000"/>
              </a:schemeClr>
            </a:solidFill>
          </a:ln>
          <a:effectLst>
            <a:outerShdw blurRad="50800" dist="38100" dir="2700000" algn="tl" rotWithShape="0">
              <a:prstClr val="black">
                <a:alpha val="40000"/>
              </a:prstClr>
            </a:outerShdw>
          </a:effectLst>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anchor="ctr"/>
          <a:lstStyle/>
          <a:p>
            <a:pPr indent="216000" algn="just">
              <a:spcBef>
                <a:spcPts val="600"/>
              </a:spcBef>
              <a:defRPr/>
            </a:pPr>
            <a:r>
              <a:rPr lang="fa-IR" sz="1400" b="1" dirty="0">
                <a:solidFill>
                  <a:schemeClr val="tx1"/>
                </a:solidFill>
                <a:cs typeface="B Badr" pitchFamily="2" charset="-78"/>
              </a:rPr>
              <a:t>گويند: </a:t>
            </a:r>
            <a:r>
              <a:rPr lang="fa-IR" sz="1400" dirty="0">
                <a:solidFill>
                  <a:schemeClr val="tx1"/>
                </a:solidFill>
                <a:cs typeface="B Badr" pitchFamily="2" charset="-78"/>
              </a:rPr>
              <a:t>مقصود از كلمه‌ي رخصت و اجازه در اينجا آنچه بر خلاف اصل خودش آمده باشد نيست! زيرا اين كلمه به معناي آسان‌گيري در امور سخت است! مثل فرموده‌ي الله </a:t>
            </a:r>
            <a:r>
              <a:rPr lang="fa-IR" sz="1400" dirty="0" smtClean="0">
                <a:solidFill>
                  <a:schemeClr val="tx1"/>
                </a:solidFill>
                <a:cs typeface="CTraditional Arabic" pitchFamily="2" charset="-78"/>
              </a:rPr>
              <a:t>ـ </a:t>
            </a:r>
            <a:r>
              <a:rPr lang="fa-IR" sz="1400" dirty="0" smtClean="0">
                <a:solidFill>
                  <a:schemeClr val="tx1"/>
                </a:solidFill>
                <a:cs typeface="B Badr" pitchFamily="2" charset="-78"/>
              </a:rPr>
              <a:t>: </a:t>
            </a:r>
            <a:r>
              <a:rPr lang="en-US" sz="1400" b="1" dirty="0">
                <a:solidFill>
                  <a:schemeClr val="tx1"/>
                </a:solidFill>
                <a:latin typeface="islam" pitchFamily="2" charset="2"/>
                <a:cs typeface="B Badr" pitchFamily="2" charset="-78"/>
              </a:rPr>
              <a:t>)</a:t>
            </a:r>
            <a:r>
              <a:rPr lang="ar-AE" sz="1400" dirty="0">
                <a:solidFill>
                  <a:schemeClr val="tx1"/>
                </a:solidFill>
                <a:latin typeface="islam" pitchFamily="2" charset="2"/>
                <a:cs typeface="Traditional Arabic" pitchFamily="2" charset="-78"/>
              </a:rPr>
              <a:t> </a:t>
            </a:r>
            <a:r>
              <a:rPr lang="ar-SA" sz="1200" dirty="0" err="1" smtClean="0">
                <a:solidFill>
                  <a:schemeClr val="tx1"/>
                </a:solidFill>
                <a:latin typeface="QCF_P024" pitchFamily="2" charset="2"/>
                <a:cs typeface="QCF_P024" pitchFamily="2" charset="2"/>
              </a:rPr>
              <a:t>ﮑ  ﮒ  ﮓ  ﮔ  ﮕ   ﮖ</a:t>
            </a:r>
            <a:r>
              <a:rPr lang="en-US" sz="1400" b="1" dirty="0" smtClean="0">
                <a:solidFill>
                  <a:schemeClr val="tx1"/>
                </a:solidFill>
                <a:latin typeface="islam" pitchFamily="2" charset="2"/>
                <a:cs typeface="Traditional Arabic" pitchFamily="2" charset="-78"/>
              </a:rPr>
              <a:t>(</a:t>
            </a:r>
            <a:r>
              <a:rPr lang="fa-IR" sz="1400" b="1" dirty="0" smtClean="0">
                <a:solidFill>
                  <a:schemeClr val="tx1"/>
                </a:solidFill>
                <a:cs typeface="Traditional Arabic" pitchFamily="2" charset="-78"/>
              </a:rPr>
              <a:t> </a:t>
            </a:r>
            <a:r>
              <a:rPr lang="fa-IR" sz="1400" b="1" dirty="0">
                <a:solidFill>
                  <a:schemeClr val="tx1"/>
                </a:solidFill>
                <a:cs typeface="Traditional Arabic" pitchFamily="2" charset="-78"/>
              </a:rPr>
              <a:t>: </a:t>
            </a:r>
            <a:r>
              <a:rPr lang="fa-IR" sz="1400" dirty="0">
                <a:solidFill>
                  <a:schemeClr val="tx1"/>
                </a:solidFill>
                <a:cs typeface="B Badr" pitchFamily="2" charset="-78"/>
              </a:rPr>
              <a:t>«مشكلي نيست كه بر آن دو (صفا و مروه) طواف كند» هرچند كه طواف كردن واجب است و فرموده‌ي الله </a:t>
            </a:r>
            <a:r>
              <a:rPr lang="fa-IR" sz="1400" dirty="0" smtClean="0">
                <a:solidFill>
                  <a:schemeClr val="tx1"/>
                </a:solidFill>
                <a:cs typeface="CTraditional Arabic" pitchFamily="2" charset="-78"/>
              </a:rPr>
              <a:t>ـ </a:t>
            </a:r>
            <a:r>
              <a:rPr lang="fa-IR" sz="1400" b="1" dirty="0" smtClean="0">
                <a:solidFill>
                  <a:schemeClr val="tx1"/>
                </a:solidFill>
                <a:cs typeface="Traditional Arabic" pitchFamily="2" charset="-78"/>
              </a:rPr>
              <a:t>: </a:t>
            </a:r>
            <a:r>
              <a:rPr lang="en-US" sz="1400" b="1" dirty="0">
                <a:solidFill>
                  <a:schemeClr val="tx1"/>
                </a:solidFill>
                <a:latin typeface="islam" pitchFamily="2" charset="2"/>
                <a:cs typeface="B Badr" pitchFamily="2" charset="-78"/>
              </a:rPr>
              <a:t>)</a:t>
            </a:r>
            <a:r>
              <a:rPr lang="fa-IR" sz="1400" b="1" dirty="0">
                <a:solidFill>
                  <a:schemeClr val="tx1"/>
                </a:solidFill>
                <a:cs typeface="Traditional Arabic" pitchFamily="2" charset="-78"/>
              </a:rPr>
              <a:t> </a:t>
            </a:r>
            <a:r>
              <a:rPr lang="ar-SA" sz="1200" dirty="0" err="1" smtClean="0">
                <a:solidFill>
                  <a:schemeClr val="tx1"/>
                </a:solidFill>
                <a:latin typeface="QCF_P550" pitchFamily="2" charset="2"/>
                <a:cs typeface="QCF_P550" pitchFamily="2" charset="2"/>
              </a:rPr>
              <a:t>ﭹ  ﭺ      ﭻ  ﭼ  ﭽ   ﭾ  ﭿ  ﮀ  ﮁ  ﮂ    ﮃ       ﮄ  ﮅ  ﮆ  ﮇ  ﮈ  ﮉﮊ  ﮋ  ﮌ  ﮍ  ﮎ</a:t>
            </a:r>
            <a:r>
              <a:rPr lang="ar-SA" sz="1200" dirty="0" smtClean="0">
                <a:solidFill>
                  <a:schemeClr val="tx1"/>
                </a:solidFill>
                <a:latin typeface="QCF_P550" pitchFamily="2" charset="2"/>
                <a:cs typeface="QCF_P550" pitchFamily="2" charset="2"/>
              </a:rPr>
              <a:t> </a:t>
            </a:r>
            <a:r>
              <a:rPr lang="en-US" sz="1400" b="1" dirty="0" smtClean="0">
                <a:solidFill>
                  <a:schemeClr val="tx1"/>
                </a:solidFill>
                <a:latin typeface="islam" pitchFamily="2" charset="2"/>
                <a:cs typeface="Traditional Arabic" pitchFamily="2" charset="-78"/>
              </a:rPr>
              <a:t>(</a:t>
            </a:r>
            <a:r>
              <a:rPr lang="fa-IR" sz="1400" b="1" dirty="0" smtClean="0">
                <a:solidFill>
                  <a:schemeClr val="tx1"/>
                </a:solidFill>
                <a:cs typeface="Traditional Arabic" pitchFamily="2" charset="-78"/>
              </a:rPr>
              <a:t> </a:t>
            </a:r>
            <a:r>
              <a:rPr lang="fa-IR" sz="1400" b="1" dirty="0">
                <a:solidFill>
                  <a:schemeClr val="tx1"/>
                </a:solidFill>
                <a:cs typeface="B Badr" pitchFamily="2" charset="-78"/>
              </a:rPr>
              <a:t>: </a:t>
            </a:r>
            <a:r>
              <a:rPr lang="fa-IR" sz="1400" dirty="0">
                <a:solidFill>
                  <a:schemeClr val="tx1"/>
                </a:solidFill>
                <a:cs typeface="B Badr" pitchFamily="2" charset="-78"/>
              </a:rPr>
              <a:t>« الله شما را باز نمي‌دارد از اينكه نيكي و بخشش بكنيد به كساني كه به سبب دين با شما نجنگيده‌اند و از شهر و سرزمين‌تان شما را بيرون نرانده‌اند! </a:t>
            </a:r>
            <a:r>
              <a:rPr lang="fa-IR" sz="1400" dirty="0" smtClean="0">
                <a:solidFill>
                  <a:schemeClr val="tx1"/>
                </a:solidFill>
                <a:cs typeface="B Badr" pitchFamily="2" charset="-78"/>
              </a:rPr>
              <a:t>همانا الله </a:t>
            </a:r>
            <a:r>
              <a:rPr lang="fa-IR" sz="1400" dirty="0">
                <a:solidFill>
                  <a:schemeClr val="tx1"/>
                </a:solidFill>
                <a:cs typeface="B Badr" pitchFamily="2" charset="-78"/>
              </a:rPr>
              <a:t>انسان‌هاي عادل و نيكوكار را دوست دارد! » و اين </a:t>
            </a:r>
            <a:r>
              <a:rPr lang="fa-IR" sz="1400" dirty="0" smtClean="0">
                <a:solidFill>
                  <a:schemeClr val="tx1"/>
                </a:solidFill>
                <a:cs typeface="B Badr" pitchFamily="2" charset="-78"/>
              </a:rPr>
              <a:t>بدين سبب بود كه </a:t>
            </a:r>
            <a:r>
              <a:rPr lang="fa-IR" sz="1400" dirty="0">
                <a:solidFill>
                  <a:schemeClr val="tx1"/>
                </a:solidFill>
                <a:cs typeface="B Badr" pitchFamily="2" charset="-78"/>
              </a:rPr>
              <a:t>گمان مي‌شد خوبي به دشمنان اسلام كار پسنديده‌اي نيست!. </a:t>
            </a:r>
          </a:p>
          <a:p>
            <a:pPr indent="216000" algn="just">
              <a:spcBef>
                <a:spcPts val="600"/>
              </a:spcBef>
              <a:defRPr/>
            </a:pPr>
            <a:r>
              <a:rPr lang="fa-IR" sz="1400" b="1" dirty="0">
                <a:solidFill>
                  <a:schemeClr val="tx1"/>
                </a:solidFill>
                <a:cs typeface="B Badr" pitchFamily="2" charset="-78"/>
              </a:rPr>
              <a:t>جواب: </a:t>
            </a:r>
            <a:r>
              <a:rPr lang="fa-IR" sz="1400" b="1" dirty="0" smtClean="0">
                <a:solidFill>
                  <a:schemeClr val="tx1"/>
                </a:solidFill>
                <a:cs typeface="B Badr" pitchFamily="2" charset="-78"/>
              </a:rPr>
              <a:t>اول: </a:t>
            </a:r>
            <a:r>
              <a:rPr lang="fa-IR" sz="1400" dirty="0">
                <a:solidFill>
                  <a:schemeClr val="tx1"/>
                </a:solidFill>
                <a:cs typeface="B Badr" pitchFamily="2" charset="-78"/>
              </a:rPr>
              <a:t>در دو </a:t>
            </a:r>
            <a:r>
              <a:rPr lang="fa-IR" sz="1400" dirty="0" smtClean="0">
                <a:solidFill>
                  <a:schemeClr val="tx1"/>
                </a:solidFill>
                <a:cs typeface="B Badr" pitchFamily="2" charset="-78"/>
              </a:rPr>
              <a:t>آيه‌ي </a:t>
            </a:r>
            <a:r>
              <a:rPr lang="fa-IR" sz="1400" dirty="0">
                <a:solidFill>
                  <a:schemeClr val="tx1"/>
                </a:solidFill>
                <a:cs typeface="B Badr" pitchFamily="2" charset="-78"/>
              </a:rPr>
              <a:t>مذكور بحثي از رخصت و اجازه نيست تا اينكه به آن استدلال شود!</a:t>
            </a:r>
          </a:p>
          <a:p>
            <a:pPr indent="216000" algn="just">
              <a:spcBef>
                <a:spcPts val="600"/>
              </a:spcBef>
              <a:defRPr/>
            </a:pPr>
            <a:r>
              <a:rPr lang="fa-IR" sz="1400" b="1" dirty="0" smtClean="0">
                <a:solidFill>
                  <a:schemeClr val="tx1"/>
                </a:solidFill>
                <a:cs typeface="B Badr" pitchFamily="2" charset="-78"/>
              </a:rPr>
              <a:t>دوم: </a:t>
            </a:r>
            <a:r>
              <a:rPr lang="fa-IR" sz="1400" dirty="0">
                <a:solidFill>
                  <a:schemeClr val="tx1"/>
                </a:solidFill>
                <a:cs typeface="B Badr" pitchFamily="2" charset="-78"/>
              </a:rPr>
              <a:t>كلمه‌ي رخصت در شرع براي كار مباح استفاده نمي‌شود بلكه براي كاري به كار </a:t>
            </a:r>
            <a:r>
              <a:rPr lang="fa-IR" sz="1400" dirty="0" smtClean="0">
                <a:solidFill>
                  <a:schemeClr val="tx1"/>
                </a:solidFill>
                <a:cs typeface="B Badr" pitchFamily="2" charset="-78"/>
              </a:rPr>
              <a:t>برده </a:t>
            </a:r>
            <a:r>
              <a:rPr lang="fa-IR" sz="1400" dirty="0">
                <a:solidFill>
                  <a:schemeClr val="tx1"/>
                </a:solidFill>
                <a:cs typeface="B Badr" pitchFamily="2" charset="-78"/>
              </a:rPr>
              <a:t>مي‌شود كه قبلا حرام بوده است! </a:t>
            </a:r>
            <a:r>
              <a:rPr lang="fa-IR" sz="1400" dirty="0" smtClean="0">
                <a:solidFill>
                  <a:schemeClr val="tx1"/>
                </a:solidFill>
                <a:cs typeface="B Badr" pitchFamily="2" charset="-78"/>
              </a:rPr>
              <a:t>مانند </a:t>
            </a:r>
            <a:r>
              <a:rPr lang="fa-IR" sz="1400" dirty="0">
                <a:solidFill>
                  <a:schemeClr val="tx1"/>
                </a:solidFill>
                <a:cs typeface="B Badr" pitchFamily="2" charset="-78"/>
              </a:rPr>
              <a:t>خوردن گوشت مردار براي كسي كه ترس از اين دارد كه از گرسنگي بميرد! (ميزان الاصول ص 60 و موافقات 1/224 و مستصفي 1/98 و نهايه الوصول 2/694 و احكام 3/347) به عنوان مثال امام غزالي مي‌گويد: (آنچه كه در اصل شرع </a:t>
            </a:r>
            <a:r>
              <a:rPr lang="fa-IR" sz="1400" dirty="0" smtClean="0">
                <a:solidFill>
                  <a:schemeClr val="tx1"/>
                </a:solidFill>
                <a:cs typeface="B Badr" pitchFamily="2" charset="-78"/>
              </a:rPr>
              <a:t>خوردن </a:t>
            </a:r>
            <a:r>
              <a:rPr lang="fa-IR" sz="1400" dirty="0">
                <a:solidFill>
                  <a:schemeClr val="tx1"/>
                </a:solidFill>
                <a:cs typeface="B Badr" pitchFamily="2" charset="-78"/>
              </a:rPr>
              <a:t>و </a:t>
            </a:r>
            <a:r>
              <a:rPr lang="fa-IR" sz="1400" dirty="0" smtClean="0">
                <a:solidFill>
                  <a:schemeClr val="tx1"/>
                </a:solidFill>
                <a:cs typeface="B Badr" pitchFamily="2" charset="-78"/>
              </a:rPr>
              <a:t>آشاميدن آن </a:t>
            </a:r>
            <a:r>
              <a:rPr lang="fa-IR" sz="1400" dirty="0">
                <a:solidFill>
                  <a:schemeClr val="tx1"/>
                </a:solidFill>
                <a:cs typeface="B Badr" pitchFamily="2" charset="-78"/>
              </a:rPr>
              <a:t>مباح و حلال است رخصت ناميده نمي‌شود و خوردن مردار رخصت است!).</a:t>
            </a:r>
          </a:p>
          <a:p>
            <a:pPr indent="216000" algn="just">
              <a:spcBef>
                <a:spcPts val="600"/>
              </a:spcBef>
              <a:defRPr/>
            </a:pPr>
            <a:r>
              <a:rPr lang="fa-IR" sz="1400" b="1" dirty="0" smtClean="0">
                <a:solidFill>
                  <a:schemeClr val="tx1"/>
                </a:solidFill>
                <a:cs typeface="B Badr" pitchFamily="2" charset="-78"/>
              </a:rPr>
              <a:t>سوم: </a:t>
            </a:r>
            <a:r>
              <a:rPr lang="fa-IR" sz="1400" dirty="0">
                <a:solidFill>
                  <a:schemeClr val="tx1"/>
                </a:solidFill>
                <a:cs typeface="B Badr" pitchFamily="2" charset="-78"/>
              </a:rPr>
              <a:t>آسان‌گيري شرع در يك امر ضروري دليل بر اين نيست كه حكم اصلي تغيير پيدا كرده است! به همين علت علماي اسلام حكم اصلي را عزيمت مي‌دانند و حكم استثناء شده را رخصت و اجازه!! (موافقات 1/225).</a:t>
            </a:r>
            <a:endParaRPr lang="en-US" sz="1400" dirty="0">
              <a:solidFill>
                <a:schemeClr val="tx1"/>
              </a:solidFill>
              <a:cs typeface="B Badr" pitchFamily="2" charset="-78"/>
            </a:endParaRPr>
          </a:p>
        </p:txBody>
      </p:sp>
      <p:sp>
        <p:nvSpPr>
          <p:cNvPr id="4" name="مخطط انسيابي: معالجة متعاقبة 3"/>
          <p:cNvSpPr/>
          <p:nvPr/>
        </p:nvSpPr>
        <p:spPr>
          <a:xfrm>
            <a:off x="1903064" y="607368"/>
            <a:ext cx="3057348" cy="464728"/>
          </a:xfrm>
          <a:prstGeom prst="flowChartAlternateProcess">
            <a:avLst/>
          </a:prstGeom>
          <a:gradFill flip="none" rotWithShape="1">
            <a:gsLst>
              <a:gs pos="0">
                <a:schemeClr val="accent4">
                  <a:lumMod val="75000"/>
                  <a:tint val="66000"/>
                  <a:satMod val="160000"/>
                </a:schemeClr>
              </a:gs>
              <a:gs pos="50000">
                <a:schemeClr val="accent4">
                  <a:lumMod val="75000"/>
                  <a:tint val="44500"/>
                  <a:satMod val="160000"/>
                </a:schemeClr>
              </a:gs>
              <a:gs pos="100000">
                <a:schemeClr val="accent4">
                  <a:lumMod val="75000"/>
                  <a:tint val="23500"/>
                  <a:satMod val="160000"/>
                </a:scheme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dirty="0">
                <a:solidFill>
                  <a:schemeClr val="tx1"/>
                </a:solidFill>
                <a:cs typeface="2  Badr" pitchFamily="2" charset="-78"/>
              </a:rPr>
              <a:t>اعتراضات بر </a:t>
            </a:r>
            <a:r>
              <a:rPr lang="fa-IR" dirty="0">
                <a:solidFill>
                  <a:schemeClr val="tx1"/>
                </a:solidFill>
                <a:cs typeface="2  Badr" pitchFamily="2" charset="-78"/>
              </a:rPr>
              <a:t>مفهوم اين حديث:</a:t>
            </a:r>
            <a:endParaRPr lang="ar-SA" dirty="0">
              <a:solidFill>
                <a:schemeClr val="tx1"/>
              </a:solidFill>
              <a:cs typeface="2  Badr" pitchFamily="2" charset="-78"/>
            </a:endParaRPr>
          </a:p>
        </p:txBody>
      </p:sp>
      <p:sp>
        <p:nvSpPr>
          <p:cNvPr id="5" name="مستطيل ذو زاوية واحدة مستديرة 4"/>
          <p:cNvSpPr/>
          <p:nvPr/>
        </p:nvSpPr>
        <p:spPr>
          <a:xfrm>
            <a:off x="748720" y="5770179"/>
            <a:ext cx="5411390" cy="2836509"/>
          </a:xfrm>
          <a:prstGeom prst="round1Rect">
            <a:avLst>
              <a:gd name="adj" fmla="val 10079"/>
            </a:avLst>
          </a:prstGeom>
          <a:solidFill>
            <a:schemeClr val="accent4">
              <a:lumMod val="20000"/>
              <a:lumOff val="80000"/>
            </a:schemeClr>
          </a:solidFill>
          <a:ln>
            <a:solidFill>
              <a:schemeClr val="accent3">
                <a:lumMod val="60000"/>
                <a:lumOff val="40000"/>
              </a:schemeClr>
            </a:solidFill>
          </a:ln>
          <a:effectLst>
            <a:outerShdw blurRad="50800" dist="38100" dir="2700000" algn="tl" rotWithShape="0">
              <a:prstClr val="black">
                <a:alpha val="40000"/>
              </a:prstClr>
            </a:outerShdw>
          </a:effectLst>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anchor="ctr"/>
          <a:lstStyle/>
          <a:p>
            <a:pPr indent="216000" algn="just">
              <a:spcBef>
                <a:spcPts val="600"/>
              </a:spcBef>
              <a:defRPr/>
            </a:pPr>
            <a:r>
              <a:rPr lang="fa-IR" sz="1400" b="1" dirty="0">
                <a:solidFill>
                  <a:schemeClr val="tx1"/>
                </a:solidFill>
                <a:cs typeface="B Badr" pitchFamily="2" charset="-78"/>
              </a:rPr>
              <a:t>گويند: شرع رخصت را در مسايل ضروري به كار مي‌برد! و در عروسي چه ضرورتي بر دف زدن است؟ </a:t>
            </a:r>
          </a:p>
          <a:p>
            <a:pPr indent="216000" algn="just">
              <a:spcBef>
                <a:spcPts val="600"/>
              </a:spcBef>
              <a:defRPr/>
            </a:pPr>
            <a:r>
              <a:rPr lang="fa-IR" sz="1400" b="1" dirty="0">
                <a:solidFill>
                  <a:schemeClr val="tx1"/>
                </a:solidFill>
                <a:cs typeface="B Badr" pitchFamily="2" charset="-78"/>
              </a:rPr>
              <a:t>جواب: </a:t>
            </a:r>
            <a:r>
              <a:rPr lang="fa-IR" sz="1400" b="1" dirty="0" smtClean="0">
                <a:solidFill>
                  <a:schemeClr val="tx1"/>
                </a:solidFill>
                <a:cs typeface="B Badr" pitchFamily="2" charset="-78"/>
              </a:rPr>
              <a:t>ر</a:t>
            </a:r>
            <a:r>
              <a:rPr lang="ar-SA" sz="1400" b="1" dirty="0" smtClean="0">
                <a:solidFill>
                  <a:schemeClr val="tx1"/>
                </a:solidFill>
                <a:cs typeface="Traditional Arabic" pitchFamily="2" charset="-78"/>
              </a:rPr>
              <a:t>سُولُ </a:t>
            </a:r>
            <a:r>
              <a:rPr lang="ar-SA" sz="1400" b="1" dirty="0">
                <a:solidFill>
                  <a:schemeClr val="tx1"/>
                </a:solidFill>
                <a:cs typeface="Traditional Arabic" pitchFamily="2" charset="-78"/>
              </a:rPr>
              <a:t>اللَّهِ </a:t>
            </a:r>
            <a:r>
              <a:rPr lang="en-US" sz="1400" b="1" dirty="0">
                <a:solidFill>
                  <a:schemeClr val="tx1"/>
                </a:solidFill>
                <a:latin typeface="islam" pitchFamily="2" charset="2"/>
                <a:cs typeface="Traditional Arabic" pitchFamily="2" charset="-78"/>
              </a:rPr>
              <a:t>r</a:t>
            </a:r>
            <a:r>
              <a:rPr lang="ar-SA" sz="1400" b="1" dirty="0">
                <a:solidFill>
                  <a:schemeClr val="tx1"/>
                </a:solidFill>
                <a:cs typeface="Traditional Arabic" pitchFamily="2" charset="-78"/>
              </a:rPr>
              <a:t> </a:t>
            </a:r>
            <a:r>
              <a:rPr lang="fa-IR" sz="1400" dirty="0">
                <a:solidFill>
                  <a:schemeClr val="tx1"/>
                </a:solidFill>
                <a:cs typeface="B Badr" pitchFamily="2" charset="-78"/>
              </a:rPr>
              <a:t>مي‌فرمايند</a:t>
            </a:r>
            <a:r>
              <a:rPr lang="ar-SA" sz="1400" dirty="0">
                <a:solidFill>
                  <a:schemeClr val="tx1"/>
                </a:solidFill>
                <a:cs typeface="B Badr" pitchFamily="2" charset="-78"/>
              </a:rPr>
              <a:t>: </a:t>
            </a:r>
            <a:r>
              <a:rPr lang="ar-SA" sz="1400" b="1" dirty="0">
                <a:solidFill>
                  <a:schemeClr val="tx1"/>
                </a:solidFill>
                <a:cs typeface="Traditional Arabic" pitchFamily="2" charset="-78"/>
              </a:rPr>
              <a:t>" فَصْلٌ بَيْنَ الْحَلَالِ وَالْحَرَامِ، الدُّفُّ وَالصَّوْتُ فِي النِّكَاحِ ”</a:t>
            </a:r>
            <a:r>
              <a:rPr lang="fa-IR" sz="1400" b="1" dirty="0">
                <a:solidFill>
                  <a:schemeClr val="tx1"/>
                </a:solidFill>
                <a:cs typeface="Traditional Arabic" pitchFamily="2" charset="-78"/>
              </a:rPr>
              <a:t> </a:t>
            </a:r>
            <a:r>
              <a:rPr lang="fa-IR" sz="1400" dirty="0">
                <a:solidFill>
                  <a:schemeClr val="tx1"/>
                </a:solidFill>
                <a:cs typeface="B Badr" pitchFamily="2" charset="-78"/>
              </a:rPr>
              <a:t>: </a:t>
            </a:r>
            <a:r>
              <a:rPr lang="fa-IR" sz="1400" dirty="0" smtClean="0">
                <a:solidFill>
                  <a:schemeClr val="tx1"/>
                </a:solidFill>
                <a:cs typeface="B Badr" pitchFamily="2" charset="-78"/>
              </a:rPr>
              <a:t>فرق بين حلال و حرام [در ازدواج] دف زدن و صدا و صوت [يعني: اعلان آن ازدواج با آواز خواندن يا آگاه كردن مردم] بر سر عروسي است!! » </a:t>
            </a:r>
            <a:r>
              <a:rPr lang="fa-IR" sz="1400" dirty="0">
                <a:solidFill>
                  <a:schemeClr val="tx1"/>
                </a:solidFill>
                <a:cs typeface="B Badr" pitchFamily="2" charset="-78"/>
              </a:rPr>
              <a:t>(ن.ك: حديث شماره‌ي 9) و علامه بغوي در شرح السنه </a:t>
            </a:r>
            <a:r>
              <a:rPr lang="fa-IR" sz="1400" dirty="0" smtClean="0">
                <a:solidFill>
                  <a:schemeClr val="tx1"/>
                </a:solidFill>
                <a:cs typeface="B Badr" pitchFamily="2" charset="-78"/>
              </a:rPr>
              <a:t>(9/48) </a:t>
            </a:r>
            <a:r>
              <a:rPr lang="fa-IR" sz="1400" dirty="0">
                <a:solidFill>
                  <a:schemeClr val="tx1"/>
                </a:solidFill>
                <a:cs typeface="B Badr" pitchFamily="2" charset="-78"/>
              </a:rPr>
              <a:t>و ابن الجوزي در تلبيس ابليس </a:t>
            </a:r>
            <a:r>
              <a:rPr lang="fa-IR" sz="1400" dirty="0" smtClean="0">
                <a:solidFill>
                  <a:schemeClr val="tx1"/>
                </a:solidFill>
                <a:cs typeface="B Badr" pitchFamily="2" charset="-78"/>
              </a:rPr>
              <a:t>(1/292) </a:t>
            </a:r>
            <a:r>
              <a:rPr lang="fa-IR" sz="1400" dirty="0">
                <a:solidFill>
                  <a:schemeClr val="tx1"/>
                </a:solidFill>
                <a:cs typeface="B Badr" pitchFamily="2" charset="-78"/>
              </a:rPr>
              <a:t>و ابن الاثير در النهايه </a:t>
            </a:r>
            <a:r>
              <a:rPr lang="fa-IR" sz="1400" dirty="0" smtClean="0">
                <a:solidFill>
                  <a:schemeClr val="tx1"/>
                </a:solidFill>
                <a:cs typeface="B Badr" pitchFamily="2" charset="-78"/>
              </a:rPr>
              <a:t>(2/291 </a:t>
            </a:r>
            <a:r>
              <a:rPr lang="fa-IR" sz="1400" dirty="0">
                <a:solidFill>
                  <a:schemeClr val="tx1"/>
                </a:solidFill>
                <a:cs typeface="B Badr" pitchFamily="2" charset="-78"/>
              </a:rPr>
              <a:t>و </a:t>
            </a:r>
            <a:r>
              <a:rPr lang="fa-IR" sz="1400" dirty="0" smtClean="0">
                <a:solidFill>
                  <a:schemeClr val="tx1"/>
                </a:solidFill>
                <a:cs typeface="B Badr" pitchFamily="2" charset="-78"/>
              </a:rPr>
              <a:t>3/120) </a:t>
            </a:r>
            <a:r>
              <a:rPr lang="fa-IR" sz="1400" dirty="0">
                <a:solidFill>
                  <a:schemeClr val="tx1"/>
                </a:solidFill>
                <a:cs typeface="B Badr" pitchFamily="2" charset="-78"/>
              </a:rPr>
              <a:t>سبب و علت </a:t>
            </a:r>
            <a:r>
              <a:rPr lang="fa-IR" sz="1400" dirty="0" smtClean="0">
                <a:solidFill>
                  <a:schemeClr val="tx1"/>
                </a:solidFill>
                <a:cs typeface="B Badr" pitchFamily="2" charset="-78"/>
              </a:rPr>
              <a:t> </a:t>
            </a:r>
            <a:r>
              <a:rPr lang="fa-IR" sz="1400" dirty="0">
                <a:solidFill>
                  <a:schemeClr val="tx1"/>
                </a:solidFill>
                <a:cs typeface="B Badr" pitchFamily="2" charset="-78"/>
              </a:rPr>
              <a:t>اين حديث را اعلان كردن و شهرت دادن ازدواج مي‌دانند، و اين اعلان با كمترين ادوات موسيقي كه دف است اجازه داده شده است و قياس بر آن  هم درست نيست زيرا علت در اين حديث قاصره است</a:t>
            </a:r>
            <a:r>
              <a:rPr lang="fa-IR" sz="1400" dirty="0" smtClean="0">
                <a:solidFill>
                  <a:schemeClr val="tx1"/>
                </a:solidFill>
                <a:cs typeface="B Badr" pitchFamily="2" charset="-78"/>
              </a:rPr>
              <a:t>!!. (شرح مفصل اين موضوع بعد از حديث شماره‌ي 10 خواهد آمد)  </a:t>
            </a:r>
            <a:r>
              <a:rPr lang="fa-IR" sz="1400" dirty="0">
                <a:solidFill>
                  <a:schemeClr val="tx1"/>
                </a:solidFill>
                <a:cs typeface="B Badr" pitchFamily="2" charset="-78"/>
              </a:rPr>
              <a:t>و خود اين علت نيز خيلي از </a:t>
            </a:r>
            <a:r>
              <a:rPr lang="fa-IR" sz="1400" dirty="0" smtClean="0">
                <a:solidFill>
                  <a:schemeClr val="tx1"/>
                </a:solidFill>
                <a:cs typeface="B Badr" pitchFamily="2" charset="-78"/>
              </a:rPr>
              <a:t>مصلحت‌ها و حكمت‌ها </a:t>
            </a:r>
            <a:r>
              <a:rPr lang="fa-IR" sz="1400" dirty="0">
                <a:solidFill>
                  <a:schemeClr val="tx1"/>
                </a:solidFill>
                <a:cs typeface="B Badr" pitchFamily="2" charset="-78"/>
              </a:rPr>
              <a:t>را </a:t>
            </a:r>
            <a:r>
              <a:rPr lang="fa-IR" sz="1400" dirty="0" smtClean="0">
                <a:solidFill>
                  <a:schemeClr val="tx1"/>
                </a:solidFill>
                <a:cs typeface="B Badr" pitchFamily="2" charset="-78"/>
              </a:rPr>
              <a:t>در بر </a:t>
            </a:r>
            <a:r>
              <a:rPr lang="fa-IR" sz="1400" dirty="0">
                <a:solidFill>
                  <a:schemeClr val="tx1"/>
                </a:solidFill>
                <a:cs typeface="B Badr" pitchFamily="2" charset="-78"/>
              </a:rPr>
              <a:t>مي‌گيرد! به عنوان مثال: اگر شخصي در پنهاني ازدواج كند و اعلان نكند و سپس وفات يابد! در اين حالت شايد خيلي از حقوق آن همسر پايمال شود!! و</a:t>
            </a:r>
            <a:r>
              <a:rPr lang="fa-IR" sz="1400" dirty="0" smtClean="0">
                <a:solidFill>
                  <a:schemeClr val="tx1"/>
                </a:solidFill>
                <a:cs typeface="B Badr" pitchFamily="2" charset="-78"/>
              </a:rPr>
              <a:t>...</a:t>
            </a:r>
            <a:endParaRPr lang="en-US" sz="1400" dirty="0">
              <a:solidFill>
                <a:schemeClr val="tx1"/>
              </a:solidFill>
              <a:cs typeface="B Badr" pitchFamily="2" charset="-78"/>
            </a:endParaRPr>
          </a:p>
        </p:txBody>
      </p:sp>
      <p:sp>
        <p:nvSpPr>
          <p:cNvPr id="6" name="مستطيل 5"/>
          <p:cNvSpPr/>
          <p:nvPr/>
        </p:nvSpPr>
        <p:spPr>
          <a:xfrm>
            <a:off x="6105545" y="849632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32</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429956" y="5794647"/>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نسائي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3335</a:t>
            </a:r>
            <a:endParaRPr lang="en-US" sz="1200" dirty="0">
              <a:solidFill>
                <a:schemeClr val="accent1">
                  <a:lumMod val="75000"/>
                </a:schemeClr>
              </a:solidFill>
              <a:cs typeface="B Badr" pitchFamily="2" charset="-78"/>
            </a:endParaRPr>
          </a:p>
        </p:txBody>
      </p:sp>
      <p:sp>
        <p:nvSpPr>
          <p:cNvPr id="4" name="مستطيل 3"/>
          <p:cNvSpPr/>
          <p:nvPr/>
        </p:nvSpPr>
        <p:spPr>
          <a:xfrm>
            <a:off x="612611" y="5817857"/>
            <a:ext cx="910835"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طبراني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15911</a:t>
            </a:r>
            <a:endParaRPr lang="en-US" sz="1200" dirty="0">
              <a:solidFill>
                <a:schemeClr val="accent1">
                  <a:lumMod val="75000"/>
                </a:schemeClr>
              </a:solidFill>
              <a:cs typeface="B Badr" pitchFamily="2" charset="-78"/>
            </a:endParaRPr>
          </a:p>
        </p:txBody>
      </p:sp>
      <p:sp>
        <p:nvSpPr>
          <p:cNvPr id="5" name="مستطيل 4"/>
          <p:cNvSpPr/>
          <p:nvPr/>
        </p:nvSpPr>
        <p:spPr>
          <a:xfrm>
            <a:off x="381429" y="8047665"/>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بيهقي ح </a:t>
            </a:r>
            <a:r>
              <a:rPr lang="fa-IR" sz="1200" dirty="0">
                <a:solidFill>
                  <a:schemeClr val="accent3">
                    <a:lumMod val="50000"/>
                  </a:schemeClr>
                </a:solidFill>
                <a:latin typeface="islam" pitchFamily="2" charset="2"/>
                <a:cs typeface="B Badr" pitchFamily="2" charset="-78"/>
              </a:rPr>
              <a:t>ش </a:t>
            </a:r>
            <a:r>
              <a:rPr lang="fa-IR" sz="1200" dirty="0" smtClean="0">
                <a:solidFill>
                  <a:schemeClr val="accent3">
                    <a:lumMod val="50000"/>
                  </a:schemeClr>
                </a:solidFill>
                <a:latin typeface="islam" pitchFamily="2" charset="2"/>
                <a:cs typeface="B Badr" pitchFamily="2" charset="-78"/>
              </a:rPr>
              <a:t>13612</a:t>
            </a:r>
            <a:endParaRPr lang="en-US" sz="1200" dirty="0">
              <a:solidFill>
                <a:schemeClr val="accent3">
                  <a:lumMod val="50000"/>
                </a:schemeClr>
              </a:solidFill>
              <a:cs typeface="B Badr" pitchFamily="2" charset="-78"/>
            </a:endParaRPr>
          </a:p>
        </p:txBody>
      </p:sp>
      <p:sp>
        <p:nvSpPr>
          <p:cNvPr id="6" name="مستطيل 5"/>
          <p:cNvSpPr/>
          <p:nvPr/>
        </p:nvSpPr>
        <p:spPr>
          <a:xfrm>
            <a:off x="1018210" y="4000574"/>
            <a:ext cx="1003698"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سعيد بمنصور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611</a:t>
            </a:r>
            <a:endParaRPr lang="en-US" sz="1200" dirty="0">
              <a:solidFill>
                <a:schemeClr val="accent1">
                  <a:lumMod val="75000"/>
                </a:schemeClr>
              </a:solidFill>
              <a:cs typeface="B Badr" pitchFamily="2" charset="-78"/>
            </a:endParaRPr>
          </a:p>
        </p:txBody>
      </p:sp>
      <p:sp>
        <p:nvSpPr>
          <p:cNvPr id="7" name="مستطيل 6"/>
          <p:cNvSpPr/>
          <p:nvPr/>
        </p:nvSpPr>
        <p:spPr>
          <a:xfrm>
            <a:off x="4040533" y="8048399"/>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ابن‌ماجه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1886</a:t>
            </a:r>
            <a:endParaRPr lang="en-US" sz="1200" dirty="0">
              <a:solidFill>
                <a:schemeClr val="accent3">
                  <a:lumMod val="50000"/>
                </a:schemeClr>
              </a:solidFill>
              <a:cs typeface="B Badr" pitchFamily="2" charset="-78"/>
            </a:endParaRPr>
          </a:p>
        </p:txBody>
      </p:sp>
      <p:sp>
        <p:nvSpPr>
          <p:cNvPr id="8" name="مستطيل 7"/>
          <p:cNvSpPr/>
          <p:nvPr/>
        </p:nvSpPr>
        <p:spPr>
          <a:xfrm>
            <a:off x="3086752" y="8027133"/>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نسائي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3334</a:t>
            </a:r>
            <a:endParaRPr lang="en-US" sz="1200" dirty="0">
              <a:solidFill>
                <a:schemeClr val="accent3">
                  <a:lumMod val="50000"/>
                </a:schemeClr>
              </a:solidFill>
              <a:cs typeface="B Badr" pitchFamily="2" charset="-78"/>
            </a:endParaRPr>
          </a:p>
        </p:txBody>
      </p:sp>
      <p:sp>
        <p:nvSpPr>
          <p:cNvPr id="9" name="مستطيل 8"/>
          <p:cNvSpPr/>
          <p:nvPr/>
        </p:nvSpPr>
        <p:spPr>
          <a:xfrm>
            <a:off x="5034649" y="8022669"/>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latin typeface="islam" pitchFamily="2" charset="2"/>
                <a:cs typeface="B Badr" pitchFamily="2" charset="-78"/>
              </a:rPr>
              <a:t>ترمذي </a:t>
            </a:r>
            <a:r>
              <a:rPr lang="fa-IR" sz="1200" dirty="0">
                <a:solidFill>
                  <a:schemeClr val="accent3">
                    <a:lumMod val="50000"/>
                  </a:schemeClr>
                </a:solidFill>
                <a:latin typeface="islam" pitchFamily="2" charset="2"/>
                <a:cs typeface="B Badr" pitchFamily="2" charset="-78"/>
              </a:rPr>
              <a:t>ح ش </a:t>
            </a:r>
            <a:r>
              <a:rPr lang="fa-IR" sz="1200" dirty="0" smtClean="0">
                <a:solidFill>
                  <a:schemeClr val="accent3">
                    <a:lumMod val="50000"/>
                  </a:schemeClr>
                </a:solidFill>
                <a:latin typeface="islam" pitchFamily="2" charset="2"/>
                <a:cs typeface="B Badr" pitchFamily="2" charset="-78"/>
              </a:rPr>
              <a:t>1004</a:t>
            </a:r>
            <a:endParaRPr lang="en-US" sz="1200" dirty="0">
              <a:solidFill>
                <a:schemeClr val="accent3">
                  <a:lumMod val="50000"/>
                </a:schemeClr>
              </a:solidFill>
              <a:cs typeface="B Badr" pitchFamily="2" charset="-78"/>
            </a:endParaRPr>
          </a:p>
        </p:txBody>
      </p:sp>
      <p:sp>
        <p:nvSpPr>
          <p:cNvPr id="10" name="مستطيل 9"/>
          <p:cNvSpPr/>
          <p:nvPr/>
        </p:nvSpPr>
        <p:spPr>
          <a:xfrm>
            <a:off x="1484784" y="4932040"/>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17911</a:t>
            </a:r>
            <a:endParaRPr lang="en-US" sz="1200" dirty="0">
              <a:solidFill>
                <a:schemeClr val="accent1">
                  <a:lumMod val="75000"/>
                </a:schemeClr>
              </a:solidFill>
              <a:cs typeface="B Badr" pitchFamily="2" charset="-78"/>
            </a:endParaRPr>
          </a:p>
        </p:txBody>
      </p:sp>
      <p:sp>
        <p:nvSpPr>
          <p:cNvPr id="11" name="مستطيل 10"/>
          <p:cNvSpPr/>
          <p:nvPr/>
        </p:nvSpPr>
        <p:spPr>
          <a:xfrm>
            <a:off x="5427481" y="7054538"/>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حاكم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2675</a:t>
            </a:r>
            <a:endParaRPr lang="en-US" sz="1200" dirty="0">
              <a:solidFill>
                <a:schemeClr val="accent1">
                  <a:lumMod val="75000"/>
                </a:schemeClr>
              </a:solidFill>
              <a:cs typeface="B Badr" pitchFamily="2" charset="-78"/>
            </a:endParaRPr>
          </a:p>
        </p:txBody>
      </p:sp>
      <p:sp>
        <p:nvSpPr>
          <p:cNvPr id="12" name="مستطيل 11"/>
          <p:cNvSpPr/>
          <p:nvPr/>
        </p:nvSpPr>
        <p:spPr>
          <a:xfrm>
            <a:off x="3454911" y="4979478"/>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17912</a:t>
            </a:r>
            <a:endParaRPr lang="en-US" sz="1200" dirty="0">
              <a:solidFill>
                <a:schemeClr val="accent1">
                  <a:lumMod val="75000"/>
                </a:schemeClr>
              </a:solidFill>
              <a:cs typeface="B Badr" pitchFamily="2" charset="-78"/>
            </a:endParaRPr>
          </a:p>
        </p:txBody>
      </p:sp>
      <p:sp>
        <p:nvSpPr>
          <p:cNvPr id="13" name="وسيلة شرح مستطيلة مستديرة الزوايا 12"/>
          <p:cNvSpPr/>
          <p:nvPr/>
        </p:nvSpPr>
        <p:spPr>
          <a:xfrm>
            <a:off x="332656" y="395536"/>
            <a:ext cx="5904656" cy="541863"/>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a:solidFill>
                  <a:schemeClr val="tx1"/>
                </a:solidFill>
                <a:cs typeface="Traditional Arabic" pitchFamily="2" charset="-78"/>
              </a:rPr>
              <a:t>قَالَ رَسُولُ اللَّهِ </a:t>
            </a:r>
            <a:r>
              <a:rPr lang="en-US" sz="1600" b="1" dirty="0">
                <a:solidFill>
                  <a:schemeClr val="tx1"/>
                </a:solidFill>
                <a:latin typeface="islam" pitchFamily="2" charset="2"/>
                <a:cs typeface="Traditional Arabic" pitchFamily="2" charset="-78"/>
              </a:rPr>
              <a:t>r</a:t>
            </a:r>
            <a:r>
              <a:rPr lang="ar-SA" sz="1600" b="1" dirty="0">
                <a:solidFill>
                  <a:schemeClr val="tx1"/>
                </a:solidFill>
                <a:cs typeface="Traditional Arabic" pitchFamily="2" charset="-78"/>
              </a:rPr>
              <a:t> </a:t>
            </a:r>
            <a:r>
              <a:rPr lang="ar-SA" sz="1600" b="1" dirty="0">
                <a:cs typeface="Traditional Arabic" pitchFamily="2" charset="-78"/>
              </a:rPr>
              <a:t>: " فَصْلٌ بَيْنَ الْحَلَالِ وَالْحَرَامِ، الدُّفُّ وَالصَّوْتُ فِي النِّكَاحِ "</a:t>
            </a:r>
            <a:endParaRPr lang="en-US" sz="1600" b="1" dirty="0">
              <a:solidFill>
                <a:schemeClr val="tx1"/>
              </a:solidFill>
              <a:cs typeface="Traditional Arabic" pitchFamily="2" charset="-78"/>
            </a:endParaRPr>
          </a:p>
        </p:txBody>
      </p:sp>
      <p:sp>
        <p:nvSpPr>
          <p:cNvPr id="14" name="مخطط انسيابي: معالجة متعاقبة 13"/>
          <p:cNvSpPr/>
          <p:nvPr/>
        </p:nvSpPr>
        <p:spPr>
          <a:xfrm>
            <a:off x="2678907" y="1524000"/>
            <a:ext cx="1674019" cy="670984"/>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b="1" dirty="0">
                <a:solidFill>
                  <a:schemeClr val="tx1"/>
                </a:solidFill>
                <a:cs typeface="Traditional Arabic" pitchFamily="2" charset="-78"/>
              </a:rPr>
              <a:t>مُحَمَّدِ بْنِ حَاطِبٍ الْجُمَحِيِّ</a:t>
            </a:r>
            <a:r>
              <a:rPr lang="fa-IR" sz="1600" b="1" dirty="0">
                <a:solidFill>
                  <a:schemeClr val="tx1"/>
                </a:solidFill>
                <a:cs typeface="Traditional Arabic" pitchFamily="2" charset="-78"/>
              </a:rPr>
              <a:t> </a:t>
            </a:r>
            <a:r>
              <a:rPr lang="ar-SA" sz="1600" dirty="0">
                <a:solidFill>
                  <a:schemeClr val="tx1"/>
                </a:solidFill>
                <a:latin typeface="Traditional Arabic" pitchFamily="18" charset="-78"/>
                <a:cs typeface="Traditional Arabic" pitchFamily="2" charset="-78"/>
              </a:rPr>
              <a:t>(صحابي)</a:t>
            </a:r>
          </a:p>
        </p:txBody>
      </p:sp>
      <p:sp>
        <p:nvSpPr>
          <p:cNvPr id="15" name="مخطط انسيابي: معالجة متعاقبة 14"/>
          <p:cNvSpPr/>
          <p:nvPr/>
        </p:nvSpPr>
        <p:spPr>
          <a:xfrm>
            <a:off x="1125387" y="3460532"/>
            <a:ext cx="857250"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أَبُو عَوَانَةَ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16" name="وسيلة شرح مستطيلة مستديرة الزوايا 15"/>
          <p:cNvSpPr/>
          <p:nvPr/>
        </p:nvSpPr>
        <p:spPr>
          <a:xfrm>
            <a:off x="404664" y="899592"/>
            <a:ext cx="2070450" cy="2218367"/>
          </a:xfrm>
          <a:prstGeom prst="wedgeRoundRectCallout">
            <a:avLst>
              <a:gd name="adj1" fmla="val 53520"/>
              <a:gd name="adj2" fmla="val -34052"/>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cs typeface="B Badr" pitchFamily="2" charset="-78"/>
              </a:rPr>
              <a:t>محمد بن حاطب </a:t>
            </a:r>
            <a:r>
              <a:rPr lang="fa-IR" sz="1600" dirty="0" smtClean="0">
                <a:cs typeface="CTraditional Arabic" pitchFamily="2" charset="-78"/>
              </a:rPr>
              <a:t>ت</a:t>
            </a:r>
            <a:r>
              <a:rPr lang="fa-IR" sz="1600" dirty="0" smtClean="0"/>
              <a:t> </a:t>
            </a:r>
            <a:r>
              <a:rPr lang="fa-IR" sz="1600" dirty="0" smtClean="0">
                <a:cs typeface="B Badr" pitchFamily="2" charset="-78"/>
              </a:rPr>
              <a:t>گويد: </a:t>
            </a:r>
            <a:r>
              <a:rPr lang="ar-SA" sz="1600" dirty="0" smtClean="0">
                <a:solidFill>
                  <a:schemeClr val="tx1"/>
                </a:solidFill>
                <a:cs typeface="B Badr" pitchFamily="2" charset="-78"/>
              </a:rPr>
              <a:t>رَسُولُ اللَّهِ </a:t>
            </a:r>
            <a:r>
              <a:rPr lang="en-US" sz="1600" b="1" dirty="0" smtClean="0">
                <a:solidFill>
                  <a:schemeClr val="tx1"/>
                </a:solidFill>
                <a:latin typeface="islam" pitchFamily="2" charset="2"/>
                <a:cs typeface="Traditional Arabic" pitchFamily="2" charset="-78"/>
              </a:rPr>
              <a:t>r</a:t>
            </a:r>
            <a:r>
              <a:rPr lang="fa-IR" sz="1700" dirty="0" smtClean="0">
                <a:cs typeface="B Badr" pitchFamily="2" charset="-78"/>
              </a:rPr>
              <a:t> </a:t>
            </a:r>
            <a:r>
              <a:rPr lang="fa-IR" sz="1600" dirty="0" smtClean="0">
                <a:cs typeface="B Badr" pitchFamily="2" charset="-78"/>
              </a:rPr>
              <a:t>فرمود: </a:t>
            </a:r>
            <a:r>
              <a:rPr lang="fa-IR" sz="1600" dirty="0">
                <a:solidFill>
                  <a:schemeClr val="tx1"/>
                </a:solidFill>
                <a:cs typeface="B Badr" pitchFamily="2" charset="-78"/>
              </a:rPr>
              <a:t>فرق بين حلال و حرام [در ازدواج] </a:t>
            </a:r>
            <a:r>
              <a:rPr lang="fa-IR" sz="1600" dirty="0" smtClean="0">
                <a:solidFill>
                  <a:schemeClr val="tx1"/>
                </a:solidFill>
                <a:cs typeface="B Badr" pitchFamily="2" charset="-78"/>
              </a:rPr>
              <a:t>دف زدن و صدا و صوت [يعني: اعلان </a:t>
            </a:r>
            <a:r>
              <a:rPr lang="fa-IR" sz="1600" dirty="0">
                <a:solidFill>
                  <a:schemeClr val="tx1"/>
                </a:solidFill>
                <a:cs typeface="B Badr" pitchFamily="2" charset="-78"/>
              </a:rPr>
              <a:t>آن </a:t>
            </a:r>
            <a:r>
              <a:rPr lang="fa-IR" sz="1600" dirty="0" smtClean="0">
                <a:solidFill>
                  <a:schemeClr val="tx1"/>
                </a:solidFill>
                <a:cs typeface="B Badr" pitchFamily="2" charset="-78"/>
              </a:rPr>
              <a:t>ازدواج با آواز خواندن يا آگاه كردن مردم] بر </a:t>
            </a:r>
            <a:r>
              <a:rPr lang="fa-IR" sz="1600" dirty="0">
                <a:solidFill>
                  <a:schemeClr val="tx1"/>
                </a:solidFill>
                <a:cs typeface="B Badr" pitchFamily="2" charset="-78"/>
              </a:rPr>
              <a:t>سر عروسي است!! </a:t>
            </a:r>
            <a:endParaRPr lang="ar-SA" sz="1600" dirty="0">
              <a:cs typeface="B Badr" pitchFamily="2" charset="-78"/>
            </a:endParaRPr>
          </a:p>
        </p:txBody>
      </p:sp>
      <p:sp>
        <p:nvSpPr>
          <p:cNvPr id="17" name="مخطط انسيابي: معالجة متعاقبة 16"/>
          <p:cNvSpPr/>
          <p:nvPr/>
        </p:nvSpPr>
        <p:spPr>
          <a:xfrm>
            <a:off x="2678908" y="2476500"/>
            <a:ext cx="1660922"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أَبِ</a:t>
            </a:r>
            <a:r>
              <a:rPr lang="fa-IR" sz="1600" dirty="0">
                <a:solidFill>
                  <a:schemeClr val="tx1"/>
                </a:solidFill>
                <a:cs typeface="Traditional Arabic" pitchFamily="2" charset="-78"/>
              </a:rPr>
              <a:t>و</a:t>
            </a:r>
            <a:r>
              <a:rPr lang="ar-SA" sz="1600" dirty="0">
                <a:solidFill>
                  <a:schemeClr val="tx1"/>
                </a:solidFill>
                <a:cs typeface="Traditional Arabic" pitchFamily="2" charset="-78"/>
              </a:rPr>
              <a:t> بَلْجٍ يَحْيَى بْنِ </a:t>
            </a:r>
            <a:r>
              <a:rPr lang="ar-SA" sz="1600" dirty="0" smtClean="0">
                <a:solidFill>
                  <a:schemeClr val="tx1"/>
                </a:solidFill>
                <a:cs typeface="Traditional Arabic" pitchFamily="2" charset="-78"/>
              </a:rPr>
              <a:t>سُلَيْمٍ</a:t>
            </a:r>
            <a:endParaRPr lang="fa-IR" sz="1600" dirty="0" smtClean="0">
              <a:solidFill>
                <a:schemeClr val="tx1"/>
              </a:solidFill>
              <a:cs typeface="Traditional Arabic" pitchFamily="2" charset="-78"/>
            </a:endParaRPr>
          </a:p>
          <a:p>
            <a:pPr algn="ctr" fontAlgn="auto">
              <a:spcBef>
                <a:spcPts val="0"/>
              </a:spcBef>
              <a:spcAft>
                <a:spcPts val="0"/>
              </a:spcAft>
              <a:defRPr/>
            </a:pP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 رما أخطأ</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18" name="رابط كسهم مستقيم 17"/>
          <p:cNvCxnSpPr>
            <a:stCxn id="14" idx="2"/>
            <a:endCxn id="17" idx="0"/>
          </p:cNvCxnSpPr>
          <p:nvPr/>
        </p:nvCxnSpPr>
        <p:spPr>
          <a:xfrm rot="5400000">
            <a:off x="3372181" y="2332767"/>
            <a:ext cx="281516" cy="59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مخطط انسيابي: معالجة متعاقبة 18"/>
          <p:cNvSpPr/>
          <p:nvPr/>
        </p:nvSpPr>
        <p:spPr>
          <a:xfrm>
            <a:off x="1308029" y="7508349"/>
            <a:ext cx="857250"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200" dirty="0" smtClean="0">
                <a:solidFill>
                  <a:schemeClr val="tx1"/>
                </a:solidFill>
                <a:cs typeface="Traditional Arabic" pitchFamily="2" charset="-78"/>
              </a:rPr>
              <a:t>سعيد بن منصور </a:t>
            </a:r>
            <a:r>
              <a:rPr lang="fa-IR" sz="1200" dirty="0" smtClean="0">
                <a:solidFill>
                  <a:schemeClr val="tx1"/>
                </a:solidFill>
                <a:cs typeface="B Badr" pitchFamily="2" charset="-78"/>
              </a:rPr>
              <a:t>(امام) </a:t>
            </a:r>
            <a:r>
              <a:rPr lang="fa-IR" sz="1200" dirty="0" smtClean="0">
                <a:solidFill>
                  <a:schemeClr val="accent3"/>
                </a:solidFill>
                <a:cs typeface="B Badr" pitchFamily="2" charset="-78"/>
              </a:rPr>
              <a:t>ح ش 611</a:t>
            </a:r>
            <a:endParaRPr lang="ar-SA" sz="1200" dirty="0">
              <a:solidFill>
                <a:schemeClr val="accent3"/>
              </a:solidFill>
              <a:latin typeface="Traditional Arabic" pitchFamily="18" charset="-78"/>
              <a:cs typeface="B Badr" pitchFamily="2" charset="-78"/>
            </a:endParaRPr>
          </a:p>
        </p:txBody>
      </p:sp>
      <p:sp>
        <p:nvSpPr>
          <p:cNvPr id="20" name="مخطط انسيابي: معالجة متعاقبة 19"/>
          <p:cNvSpPr/>
          <p:nvPr/>
        </p:nvSpPr>
        <p:spPr>
          <a:xfrm>
            <a:off x="2978439" y="3416606"/>
            <a:ext cx="1039925" cy="5715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هُشَيْم</a:t>
            </a:r>
            <a:r>
              <a:rPr lang="fa-IR" sz="1400" dirty="0" smtClean="0">
                <a:solidFill>
                  <a:schemeClr val="tx1"/>
                </a:solidFill>
                <a:cs typeface="Traditional Arabic" pitchFamily="2" charset="-78"/>
              </a:rPr>
              <a:t> </a:t>
            </a:r>
          </a:p>
          <a:p>
            <a:pPr algn="ctr">
              <a:defRPr/>
            </a:pPr>
            <a:r>
              <a:rPr lang="fa-IR" sz="1400" dirty="0" smtClean="0">
                <a:solidFill>
                  <a:schemeClr val="tx1"/>
                </a:solidFill>
                <a:latin typeface="Traditional Arabic" pitchFamily="18" charset="-78"/>
                <a:cs typeface="Traditional Arabic" pitchFamily="2" charset="-78"/>
              </a:rPr>
              <a:t>(ثقه ثبت كثير التدليس)</a:t>
            </a:r>
            <a:endParaRPr lang="ar-SA" sz="14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397195" y="7508347"/>
            <a:ext cx="85725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مُعَلَّى بْنُ </a:t>
            </a:r>
            <a:r>
              <a:rPr lang="ar-SA" sz="1400" dirty="0" smtClean="0">
                <a:solidFill>
                  <a:schemeClr val="tx1"/>
                </a:solidFill>
                <a:cs typeface="Traditional Arabic" pitchFamily="2" charset="-78"/>
              </a:rPr>
              <a:t>مَنْصُور</a:t>
            </a:r>
            <a:r>
              <a:rPr lang="fa-IR" sz="1400" dirty="0" smtClean="0">
                <a:solidFill>
                  <a:schemeClr val="tx1"/>
                </a:solidFill>
                <a:cs typeface="Traditional Arabic" pitchFamily="2" charset="-78"/>
              </a:rPr>
              <a:t> </a:t>
            </a:r>
            <a:endParaRPr lang="en-US" sz="1400" dirty="0" smtClean="0">
              <a:solidFill>
                <a:schemeClr val="tx1"/>
              </a:solidFill>
              <a:cs typeface="Traditional Arabic" pitchFamily="2" charset="-78"/>
            </a:endParaRPr>
          </a:p>
          <a:p>
            <a:pPr algn="ctr" fontAlgn="auto">
              <a:spcBef>
                <a:spcPts val="0"/>
              </a:spcBef>
              <a:spcAft>
                <a:spcPts val="0"/>
              </a:spcAft>
              <a:defRPr/>
            </a:pPr>
            <a:r>
              <a:rPr lang="fa-IR" sz="1100" dirty="0" smtClean="0">
                <a:solidFill>
                  <a:schemeClr val="tx1"/>
                </a:solidFill>
                <a:cs typeface="Traditional Arabic" pitchFamily="2" charset="-78"/>
              </a:rPr>
              <a:t>(ثقه فقيه)</a:t>
            </a:r>
            <a:r>
              <a:rPr lang="ar-SA" sz="1100" dirty="0" smtClean="0">
                <a:solidFill>
                  <a:schemeClr val="tx1"/>
                </a:solidFill>
                <a:cs typeface="Traditional Arabic" pitchFamily="2" charset="-78"/>
              </a:rPr>
              <a:t> </a:t>
            </a:r>
            <a:endParaRPr lang="ar-SA" sz="1100" dirty="0">
              <a:solidFill>
                <a:schemeClr val="tx1"/>
              </a:solidFill>
              <a:latin typeface="Traditional Arabic" pitchFamily="18" charset="-78"/>
              <a:cs typeface="Traditional Arabic" pitchFamily="2" charset="-78"/>
            </a:endParaRPr>
          </a:p>
        </p:txBody>
      </p:sp>
      <p:sp>
        <p:nvSpPr>
          <p:cNvPr id="22" name="وسيلة شرح بيضاوية 21"/>
          <p:cNvSpPr/>
          <p:nvPr/>
        </p:nvSpPr>
        <p:spPr>
          <a:xfrm>
            <a:off x="5007905" y="1128525"/>
            <a:ext cx="1184237"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bg1"/>
                </a:solidFill>
                <a:cs typeface="B Badr" pitchFamily="2" charset="-78"/>
              </a:rPr>
              <a:t>حديث شماره </a:t>
            </a:r>
            <a:r>
              <a:rPr lang="fa-IR" dirty="0" smtClean="0">
                <a:solidFill>
                  <a:schemeClr val="bg1"/>
                </a:solidFill>
                <a:cs typeface="B Badr" pitchFamily="2" charset="-78"/>
              </a:rPr>
              <a:t>9</a:t>
            </a:r>
            <a:endParaRPr lang="en-US" dirty="0">
              <a:solidFill>
                <a:schemeClr val="bg1"/>
              </a:solidFill>
              <a:cs typeface="B Badr" pitchFamily="2" charset="-78"/>
            </a:endParaRPr>
          </a:p>
        </p:txBody>
      </p:sp>
      <p:sp>
        <p:nvSpPr>
          <p:cNvPr id="23" name="مخطط انسيابي: معالجة متعاقبة 22"/>
          <p:cNvSpPr/>
          <p:nvPr/>
        </p:nvSpPr>
        <p:spPr>
          <a:xfrm>
            <a:off x="5404988" y="5190796"/>
            <a:ext cx="910828"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عَمْرُو بْنُ </a:t>
            </a:r>
            <a:r>
              <a:rPr lang="ar-SA" sz="1400" dirty="0" smtClean="0">
                <a:solidFill>
                  <a:schemeClr val="tx1"/>
                </a:solidFill>
                <a:cs typeface="Traditional Arabic" pitchFamily="2" charset="-78"/>
              </a:rPr>
              <a:t>عَوْن</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5405003" y="4428796"/>
            <a:ext cx="910813"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وَكِيع</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حافظ)</a:t>
            </a:r>
            <a:endParaRPr lang="ar-SA" sz="1400" dirty="0">
              <a:solidFill>
                <a:schemeClr val="tx1"/>
              </a:solidFill>
              <a:latin typeface="Traditional Arabic" pitchFamily="18" charset="-78"/>
              <a:cs typeface="Traditional Arabic" pitchFamily="2" charset="-78"/>
            </a:endParaRPr>
          </a:p>
        </p:txBody>
      </p:sp>
      <p:sp>
        <p:nvSpPr>
          <p:cNvPr id="25" name="مخطط انسيابي: معالجة متعاقبة 24"/>
          <p:cNvSpPr/>
          <p:nvPr/>
        </p:nvSpPr>
        <p:spPr>
          <a:xfrm>
            <a:off x="4922783" y="3476298"/>
            <a:ext cx="857250" cy="5715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شُعْبَةُ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حافظ)</a:t>
            </a:r>
            <a:endParaRPr lang="ar-SA" sz="1400" dirty="0">
              <a:solidFill>
                <a:schemeClr val="tx1"/>
              </a:solidFill>
              <a:latin typeface="Traditional Arabic" pitchFamily="18" charset="-78"/>
              <a:cs typeface="Traditional Arabic" pitchFamily="2" charset="-78"/>
            </a:endParaRPr>
          </a:p>
        </p:txBody>
      </p:sp>
      <p:sp>
        <p:nvSpPr>
          <p:cNvPr id="26" name="مخطط انسيابي: معالجة متعاقبة 25"/>
          <p:cNvSpPr/>
          <p:nvPr/>
        </p:nvSpPr>
        <p:spPr>
          <a:xfrm>
            <a:off x="2218864" y="7508349"/>
            <a:ext cx="857250"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احمد </a:t>
            </a:r>
            <a:r>
              <a:rPr lang="fa-IR" sz="1400" dirty="0" smtClean="0">
                <a:solidFill>
                  <a:schemeClr val="tx1"/>
                </a:solidFill>
                <a:latin typeface="Traditional Arabic" pitchFamily="18" charset="-78"/>
                <a:cs typeface="Traditional Arabic" pitchFamily="2" charset="-78"/>
              </a:rPr>
              <a:t>(امام)</a:t>
            </a:r>
          </a:p>
          <a:p>
            <a:pPr algn="ctr">
              <a:defRPr/>
            </a:pPr>
            <a:r>
              <a:rPr lang="fa-IR" sz="1100" dirty="0" smtClean="0">
                <a:solidFill>
                  <a:schemeClr val="accent3"/>
                </a:solidFill>
                <a:latin typeface="islam" pitchFamily="2" charset="2"/>
                <a:cs typeface="B Badr" pitchFamily="2" charset="-78"/>
              </a:rPr>
              <a:t>ح ش 15149</a:t>
            </a:r>
            <a:endParaRPr lang="ar-SA" sz="1100" dirty="0">
              <a:solidFill>
                <a:schemeClr val="accent3"/>
              </a:solidFill>
              <a:latin typeface="Traditional Arabic" pitchFamily="18" charset="-78"/>
              <a:cs typeface="Traditional Arabic" pitchFamily="2" charset="-78"/>
            </a:endParaRPr>
          </a:p>
        </p:txBody>
      </p:sp>
      <p:sp>
        <p:nvSpPr>
          <p:cNvPr id="27" name="مخطط انسيابي: معالجة متعاقبة 26"/>
          <p:cNvSpPr/>
          <p:nvPr/>
        </p:nvSpPr>
        <p:spPr>
          <a:xfrm>
            <a:off x="3476176" y="4428796"/>
            <a:ext cx="910835"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a:t>
            </a:r>
            <a:r>
              <a:rPr lang="ar-SA" sz="1400" dirty="0" smtClean="0">
                <a:solidFill>
                  <a:schemeClr val="tx1"/>
                </a:solidFill>
                <a:cs typeface="Traditional Arabic" pitchFamily="2" charset="-78"/>
              </a:rPr>
              <a:t>جَعْفَر</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sp>
        <p:nvSpPr>
          <p:cNvPr id="28" name="مخطط انسيابي: معالجة متعاقبة 27"/>
          <p:cNvSpPr/>
          <p:nvPr/>
        </p:nvSpPr>
        <p:spPr>
          <a:xfrm>
            <a:off x="4040534" y="7508347"/>
            <a:ext cx="910828"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عَمْرُو بْنُ </a:t>
            </a:r>
            <a:r>
              <a:rPr lang="ar-SA" sz="1400" dirty="0" smtClean="0">
                <a:solidFill>
                  <a:schemeClr val="tx1"/>
                </a:solidFill>
                <a:cs typeface="Traditional Arabic" pitchFamily="2" charset="-78"/>
              </a:rPr>
              <a:t>رَافِع</a:t>
            </a:r>
            <a:r>
              <a:rPr lang="fa-IR" sz="1400" dirty="0" smtClean="0">
                <a:solidFill>
                  <a:schemeClr val="tx1"/>
                </a:solidFill>
                <a:cs typeface="Traditional Arabic" pitchFamily="2" charset="-78"/>
              </a:rPr>
              <a:t> </a:t>
            </a:r>
          </a:p>
          <a:p>
            <a:pPr algn="ctr" fontAlgn="auto">
              <a:spcBef>
                <a:spcPts val="0"/>
              </a:spcBef>
              <a:spcAft>
                <a:spcPts val="0"/>
              </a:spcAft>
              <a:defRPr/>
            </a:pPr>
            <a:r>
              <a:rPr lang="fa-IR" sz="1300" dirty="0" smtClean="0">
                <a:solidFill>
                  <a:schemeClr val="tx1"/>
                </a:solidFill>
                <a:cs typeface="Traditional Arabic" pitchFamily="2" charset="-78"/>
              </a:rPr>
              <a:t>(ثقه ثبت)</a:t>
            </a:r>
            <a:r>
              <a:rPr lang="ar-SA" sz="1300" dirty="0" smtClean="0">
                <a:solidFill>
                  <a:schemeClr val="tx1"/>
                </a:solidFill>
                <a:cs typeface="Traditional Arabic" pitchFamily="2" charset="-78"/>
              </a:rPr>
              <a:t> </a:t>
            </a:r>
            <a:endParaRPr lang="ar-SA" sz="1300" dirty="0">
              <a:solidFill>
                <a:schemeClr val="tx1"/>
              </a:solidFill>
              <a:latin typeface="Traditional Arabic" pitchFamily="18" charset="-78"/>
              <a:cs typeface="Traditional Arabic" pitchFamily="2" charset="-78"/>
            </a:endParaRPr>
          </a:p>
        </p:txBody>
      </p:sp>
      <p:sp>
        <p:nvSpPr>
          <p:cNvPr id="29" name="مخطط انسيابي: معالجة متعاقبة 28"/>
          <p:cNvSpPr/>
          <p:nvPr/>
        </p:nvSpPr>
        <p:spPr>
          <a:xfrm>
            <a:off x="3129698" y="7508347"/>
            <a:ext cx="85725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مُجَاهِدُ بْنُ </a:t>
            </a:r>
            <a:r>
              <a:rPr lang="ar-SA" sz="1400" dirty="0" smtClean="0">
                <a:solidFill>
                  <a:schemeClr val="tx1"/>
                </a:solidFill>
                <a:cs typeface="Traditional Arabic" pitchFamily="2" charset="-78"/>
              </a:rPr>
              <a:t>مُوسَى</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r>
              <a:rPr lang="ar-SA" sz="1300" dirty="0" smtClean="0">
                <a:solidFill>
                  <a:schemeClr val="tx1"/>
                </a:solidFill>
                <a:cs typeface="Traditional Arabic" pitchFamily="2" charset="-78"/>
              </a:rPr>
              <a:t> </a:t>
            </a:r>
            <a:endParaRPr lang="ar-SA" sz="1300" dirty="0">
              <a:solidFill>
                <a:schemeClr val="tx1"/>
              </a:solidFill>
              <a:latin typeface="Traditional Arabic" pitchFamily="18" charset="-78"/>
              <a:cs typeface="Traditional Arabic" pitchFamily="2" charset="-78"/>
            </a:endParaRPr>
          </a:p>
        </p:txBody>
      </p:sp>
      <p:sp>
        <p:nvSpPr>
          <p:cNvPr id="30" name="مخطط انسيابي: معالجة متعاقبة 29"/>
          <p:cNvSpPr/>
          <p:nvPr/>
        </p:nvSpPr>
        <p:spPr>
          <a:xfrm>
            <a:off x="1553995" y="4413031"/>
            <a:ext cx="85725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عَفَّا</a:t>
            </a:r>
            <a:r>
              <a:rPr lang="fa-IR" sz="1400" dirty="0" smtClean="0">
                <a:solidFill>
                  <a:schemeClr val="tx1"/>
                </a:solidFill>
                <a:cs typeface="Traditional Arabic" pitchFamily="2" charset="-78"/>
              </a:rPr>
              <a:t>ن (ثقه ثبت)</a:t>
            </a:r>
            <a:endParaRPr lang="ar-SA" sz="1400" dirty="0">
              <a:solidFill>
                <a:schemeClr val="tx1"/>
              </a:solidFill>
              <a:latin typeface="Traditional Arabic" pitchFamily="18" charset="-78"/>
              <a:cs typeface="Traditional Arabic" pitchFamily="2" charset="-78"/>
            </a:endParaRPr>
          </a:p>
        </p:txBody>
      </p:sp>
      <p:sp>
        <p:nvSpPr>
          <p:cNvPr id="31" name="مخطط انسيابي: معالجة متعاقبة 30"/>
          <p:cNvSpPr/>
          <p:nvPr/>
        </p:nvSpPr>
        <p:spPr>
          <a:xfrm>
            <a:off x="5004946" y="7508349"/>
            <a:ext cx="910829"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مَنِيعٍ </a:t>
            </a:r>
            <a:endParaRPr lang="fa-IR" sz="1400" dirty="0" smtClean="0">
              <a:solidFill>
                <a:schemeClr val="tx1"/>
              </a:solidFill>
              <a:cs typeface="Traditional Arabic" pitchFamily="2" charset="-78"/>
            </a:endParaRPr>
          </a:p>
          <a:p>
            <a:pPr algn="ctr">
              <a:defRPr/>
            </a:pPr>
            <a:r>
              <a:rPr lang="fa-IR" sz="1300" dirty="0" smtClean="0">
                <a:solidFill>
                  <a:schemeClr val="tx1"/>
                </a:solidFill>
                <a:latin typeface="Traditional Arabic" pitchFamily="18" charset="-78"/>
                <a:cs typeface="Traditional Arabic" pitchFamily="2" charset="-78"/>
              </a:rPr>
              <a:t>(ثقه حافظ)</a:t>
            </a:r>
            <a:endParaRPr lang="ar-SA" sz="1300" dirty="0">
              <a:solidFill>
                <a:schemeClr val="tx1"/>
              </a:solidFill>
              <a:latin typeface="Traditional Arabic" pitchFamily="18" charset="-78"/>
              <a:cs typeface="Traditional Arabic" pitchFamily="2" charset="-78"/>
            </a:endParaRPr>
          </a:p>
        </p:txBody>
      </p:sp>
      <p:sp>
        <p:nvSpPr>
          <p:cNvPr id="32" name="مخطط انسيابي: معالجة متعاقبة 31"/>
          <p:cNvSpPr/>
          <p:nvPr/>
        </p:nvSpPr>
        <p:spPr>
          <a:xfrm>
            <a:off x="643160" y="4413031"/>
            <a:ext cx="857250"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مُسَدَّدٌ</a:t>
            </a:r>
            <a:r>
              <a:rPr lang="fa-IR" sz="1400" dirty="0" smtClean="0">
                <a:solidFill>
                  <a:schemeClr val="tx1"/>
                </a:solidFill>
                <a:cs typeface="Traditional Arabic" pitchFamily="2" charset="-78"/>
              </a:rPr>
              <a:t> (ثقه حافظ)</a:t>
            </a:r>
            <a:endParaRPr lang="ar-SA" sz="1400" dirty="0">
              <a:solidFill>
                <a:schemeClr val="tx1"/>
              </a:solidFill>
              <a:latin typeface="Traditional Arabic" pitchFamily="18" charset="-78"/>
              <a:cs typeface="Traditional Arabic" pitchFamily="2" charset="-78"/>
            </a:endParaRPr>
          </a:p>
        </p:txBody>
      </p:sp>
      <p:sp>
        <p:nvSpPr>
          <p:cNvPr id="33" name="مخطط انسيابي: معالجة متعاقبة 32"/>
          <p:cNvSpPr/>
          <p:nvPr/>
        </p:nvSpPr>
        <p:spPr>
          <a:xfrm>
            <a:off x="5404988" y="5857548"/>
            <a:ext cx="910828" cy="575733"/>
          </a:xfrm>
          <a:prstGeom prst="flowChartAlternateProcess">
            <a:avLst/>
          </a:prstGeom>
          <a:solidFill>
            <a:schemeClr val="accent1">
              <a:lumMod val="40000"/>
              <a:lumOff val="6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a:t>
            </a:r>
            <a:r>
              <a:rPr lang="ar-SA" sz="1400" dirty="0" smtClean="0">
                <a:solidFill>
                  <a:schemeClr val="tx1"/>
                </a:solidFill>
                <a:cs typeface="Traditional Arabic" pitchFamily="2" charset="-78"/>
              </a:rPr>
              <a:t>غَالِب</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r>
              <a:rPr lang="ar-SA" sz="1300" dirty="0" smtClean="0">
                <a:solidFill>
                  <a:schemeClr val="tx1"/>
                </a:solidFill>
                <a:cs typeface="Traditional Arabic" pitchFamily="2" charset="-78"/>
              </a:rPr>
              <a:t> </a:t>
            </a:r>
            <a:endParaRPr lang="ar-SA" sz="1300" dirty="0">
              <a:solidFill>
                <a:schemeClr val="tx1"/>
              </a:solidFill>
              <a:latin typeface="Traditional Arabic" pitchFamily="18" charset="-78"/>
              <a:cs typeface="Traditional Arabic" pitchFamily="2" charset="-78"/>
            </a:endParaRPr>
          </a:p>
        </p:txBody>
      </p:sp>
      <p:sp>
        <p:nvSpPr>
          <p:cNvPr id="34" name="مخطط انسيابي: معالجة متعاقبة 33"/>
          <p:cNvSpPr/>
          <p:nvPr/>
        </p:nvSpPr>
        <p:spPr>
          <a:xfrm>
            <a:off x="5404988" y="6524296"/>
            <a:ext cx="910828"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أَبُو بَكْرِ بْنُ </a:t>
            </a:r>
            <a:r>
              <a:rPr lang="ar-SA" sz="1400" dirty="0" smtClean="0">
                <a:solidFill>
                  <a:schemeClr val="tx1"/>
                </a:solidFill>
                <a:cs typeface="Traditional Arabic" pitchFamily="2" charset="-78"/>
              </a:rPr>
              <a:t>إِسْحَاقَ</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r>
              <a:rPr lang="ar-SA" sz="1300" dirty="0" smtClean="0">
                <a:solidFill>
                  <a:schemeClr val="tx1"/>
                </a:solidFill>
                <a:cs typeface="Traditional Arabic" pitchFamily="2" charset="-78"/>
              </a:rPr>
              <a:t> </a:t>
            </a:r>
            <a:endParaRPr lang="ar-SA" sz="1300" dirty="0">
              <a:solidFill>
                <a:schemeClr val="tx1"/>
              </a:solidFill>
              <a:latin typeface="Traditional Arabic" pitchFamily="18" charset="-78"/>
              <a:cs typeface="Traditional Arabic" pitchFamily="2" charset="-78"/>
            </a:endParaRPr>
          </a:p>
        </p:txBody>
      </p:sp>
      <p:sp>
        <p:nvSpPr>
          <p:cNvPr id="35" name="مخطط انسيابي: معالجة متعاقبة 34"/>
          <p:cNvSpPr/>
          <p:nvPr/>
        </p:nvSpPr>
        <p:spPr>
          <a:xfrm>
            <a:off x="643183" y="5270283"/>
            <a:ext cx="85725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مُعَاذُ بْنُ </a:t>
            </a:r>
            <a:r>
              <a:rPr lang="ar-SA" sz="1400" dirty="0" smtClean="0">
                <a:solidFill>
                  <a:schemeClr val="tx1"/>
                </a:solidFill>
                <a:cs typeface="Traditional Arabic" pitchFamily="2" charset="-78"/>
              </a:rPr>
              <a:t>الْمُثَنَّى</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cxnSp>
        <p:nvCxnSpPr>
          <p:cNvPr id="36" name="رابط كسهم مستقيم 35"/>
          <p:cNvCxnSpPr>
            <a:stCxn id="17" idx="2"/>
            <a:endCxn id="20" idx="0"/>
          </p:cNvCxnSpPr>
          <p:nvPr/>
        </p:nvCxnSpPr>
        <p:spPr>
          <a:xfrm rot="5400000">
            <a:off x="3321700" y="3228937"/>
            <a:ext cx="364371" cy="109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رابط كسهم مستقيم 36"/>
          <p:cNvCxnSpPr>
            <a:stCxn id="17" idx="2"/>
            <a:endCxn id="15" idx="0"/>
          </p:cNvCxnSpPr>
          <p:nvPr/>
        </p:nvCxnSpPr>
        <p:spPr>
          <a:xfrm flipH="1">
            <a:off x="1554012" y="3052233"/>
            <a:ext cx="1955357" cy="4082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رابط كسهم مستقيم 37"/>
          <p:cNvCxnSpPr>
            <a:stCxn id="17" idx="2"/>
            <a:endCxn id="25" idx="0"/>
          </p:cNvCxnSpPr>
          <p:nvPr/>
        </p:nvCxnSpPr>
        <p:spPr>
          <a:xfrm>
            <a:off x="3509369" y="3052233"/>
            <a:ext cx="1842039" cy="4240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رابط كسهم مستقيم 38"/>
          <p:cNvCxnSpPr>
            <a:stCxn id="15" idx="2"/>
            <a:endCxn id="32" idx="0"/>
          </p:cNvCxnSpPr>
          <p:nvPr/>
        </p:nvCxnSpPr>
        <p:spPr>
          <a:xfrm rot="5400000">
            <a:off x="1125575" y="3984595"/>
            <a:ext cx="374648" cy="4822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رابط كسهم مستقيم 39"/>
          <p:cNvCxnSpPr>
            <a:stCxn id="15" idx="2"/>
            <a:endCxn id="30" idx="0"/>
          </p:cNvCxnSpPr>
          <p:nvPr/>
        </p:nvCxnSpPr>
        <p:spPr>
          <a:xfrm rot="16200000" flipH="1">
            <a:off x="1580991" y="4011403"/>
            <a:ext cx="374648" cy="4286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رابط كسهم مستقيم 40"/>
          <p:cNvCxnSpPr>
            <a:stCxn id="25" idx="2"/>
            <a:endCxn id="24" idx="0"/>
          </p:cNvCxnSpPr>
          <p:nvPr/>
        </p:nvCxnSpPr>
        <p:spPr>
          <a:xfrm rot="16200000" flipH="1">
            <a:off x="5415408" y="3983797"/>
            <a:ext cx="381000" cy="509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رابط كسهم مستقيم 41"/>
          <p:cNvCxnSpPr>
            <a:stCxn id="25" idx="2"/>
            <a:endCxn id="27" idx="0"/>
          </p:cNvCxnSpPr>
          <p:nvPr/>
        </p:nvCxnSpPr>
        <p:spPr>
          <a:xfrm rot="5400000">
            <a:off x="4451003" y="3528390"/>
            <a:ext cx="380999" cy="14198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مخطط انسيابي: معالجة متعاقبة 42"/>
          <p:cNvSpPr/>
          <p:nvPr/>
        </p:nvSpPr>
        <p:spPr>
          <a:xfrm>
            <a:off x="4440590" y="4428796"/>
            <a:ext cx="910828"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smtClean="0">
                <a:solidFill>
                  <a:schemeClr val="tx1"/>
                </a:solidFill>
                <a:cs typeface="Traditional Arabic" pitchFamily="2" charset="-78"/>
              </a:rPr>
              <a:t>خالد الهجيمي (ثقه)</a:t>
            </a:r>
            <a:endParaRPr lang="ar-SA" sz="1400" dirty="0">
              <a:solidFill>
                <a:schemeClr val="tx1"/>
              </a:solidFill>
              <a:latin typeface="Traditional Arabic" pitchFamily="18" charset="-78"/>
              <a:cs typeface="Traditional Arabic" pitchFamily="2" charset="-78"/>
            </a:endParaRPr>
          </a:p>
        </p:txBody>
      </p:sp>
      <p:sp>
        <p:nvSpPr>
          <p:cNvPr id="44" name="مخطط انسيابي: معالجة متعاقبة 43"/>
          <p:cNvSpPr/>
          <p:nvPr/>
        </p:nvSpPr>
        <p:spPr>
          <a:xfrm>
            <a:off x="4440590" y="5190800"/>
            <a:ext cx="910828"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مُحَمَّدُ بْنُ عَبْدِ الْأَعْلَى</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cxnSp>
        <p:nvCxnSpPr>
          <p:cNvPr id="45" name="رابط كسهم مستقيم 44"/>
          <p:cNvCxnSpPr>
            <a:stCxn id="20" idx="2"/>
          </p:cNvCxnSpPr>
          <p:nvPr/>
        </p:nvCxnSpPr>
        <p:spPr>
          <a:xfrm flipH="1">
            <a:off x="3212976" y="3988106"/>
            <a:ext cx="285426" cy="20240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رابط كسهم مستقيم 45"/>
          <p:cNvCxnSpPr>
            <a:stCxn id="25" idx="2"/>
            <a:endCxn id="43" idx="0"/>
          </p:cNvCxnSpPr>
          <p:nvPr/>
        </p:nvCxnSpPr>
        <p:spPr>
          <a:xfrm rot="5400000">
            <a:off x="4933208" y="4010595"/>
            <a:ext cx="380999" cy="4554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رابط كسهم مستقيم 46"/>
          <p:cNvCxnSpPr>
            <a:endCxn id="31" idx="0"/>
          </p:cNvCxnSpPr>
          <p:nvPr/>
        </p:nvCxnSpPr>
        <p:spPr>
          <a:xfrm>
            <a:off x="3236856" y="5984336"/>
            <a:ext cx="2223505" cy="15240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رابط كسهم مستقيم 47"/>
          <p:cNvCxnSpPr>
            <a:endCxn id="28" idx="0"/>
          </p:cNvCxnSpPr>
          <p:nvPr/>
        </p:nvCxnSpPr>
        <p:spPr>
          <a:xfrm>
            <a:off x="3236855" y="5984336"/>
            <a:ext cx="1259092" cy="15240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رابط كسهم مستقيم 48"/>
          <p:cNvCxnSpPr>
            <a:endCxn id="29" idx="0"/>
          </p:cNvCxnSpPr>
          <p:nvPr/>
        </p:nvCxnSpPr>
        <p:spPr>
          <a:xfrm rot="16200000" flipH="1">
            <a:off x="2635584" y="6585608"/>
            <a:ext cx="1524011" cy="3214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رابط كسهم مستقيم 49"/>
          <p:cNvCxnSpPr>
            <a:endCxn id="26" idx="0"/>
          </p:cNvCxnSpPr>
          <p:nvPr/>
        </p:nvCxnSpPr>
        <p:spPr>
          <a:xfrm rot="5400000">
            <a:off x="2180166" y="6451660"/>
            <a:ext cx="1524011" cy="5893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رابط كسهم مستقيم 50"/>
          <p:cNvCxnSpPr>
            <a:endCxn id="19" idx="0"/>
          </p:cNvCxnSpPr>
          <p:nvPr/>
        </p:nvCxnSpPr>
        <p:spPr>
          <a:xfrm rot="10800000" flipV="1">
            <a:off x="1736655" y="5984336"/>
            <a:ext cx="1500201" cy="15240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رابط كسهم مستقيم 51"/>
          <p:cNvCxnSpPr>
            <a:endCxn id="21" idx="0"/>
          </p:cNvCxnSpPr>
          <p:nvPr/>
        </p:nvCxnSpPr>
        <p:spPr>
          <a:xfrm rot="10800000" flipV="1">
            <a:off x="825819" y="5984336"/>
            <a:ext cx="2411036" cy="15240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3" name="مستطيل 52"/>
          <p:cNvSpPr/>
          <p:nvPr/>
        </p:nvSpPr>
        <p:spPr>
          <a:xfrm>
            <a:off x="-56144" y="8550187"/>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cxnSp>
        <p:nvCxnSpPr>
          <p:cNvPr id="54" name="رابط كسهم مستقيم 53"/>
          <p:cNvCxnSpPr>
            <a:stCxn id="24" idx="2"/>
            <a:endCxn id="23" idx="0"/>
          </p:cNvCxnSpPr>
          <p:nvPr/>
        </p:nvCxnSpPr>
        <p:spPr>
          <a:xfrm flipH="1">
            <a:off x="5860402" y="5006647"/>
            <a:ext cx="8" cy="1841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رابط كسهم مستقيم 56"/>
          <p:cNvCxnSpPr/>
          <p:nvPr/>
        </p:nvCxnSpPr>
        <p:spPr>
          <a:xfrm flipH="1">
            <a:off x="4941168" y="5004048"/>
            <a:ext cx="8" cy="1841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رابط كسهم مستقيم 57"/>
          <p:cNvCxnSpPr>
            <a:stCxn id="32" idx="2"/>
            <a:endCxn id="35" idx="0"/>
          </p:cNvCxnSpPr>
          <p:nvPr/>
        </p:nvCxnSpPr>
        <p:spPr>
          <a:xfrm>
            <a:off x="1071785" y="4988764"/>
            <a:ext cx="23" cy="2815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رابط كسهم مستقيم 60"/>
          <p:cNvCxnSpPr>
            <a:stCxn id="23" idx="2"/>
            <a:endCxn id="33" idx="0"/>
          </p:cNvCxnSpPr>
          <p:nvPr/>
        </p:nvCxnSpPr>
        <p:spPr>
          <a:xfrm>
            <a:off x="5860402" y="5766529"/>
            <a:ext cx="0" cy="910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رابط كسهم مستقيم 63"/>
          <p:cNvCxnSpPr>
            <a:stCxn id="33" idx="2"/>
            <a:endCxn id="34" idx="0"/>
          </p:cNvCxnSpPr>
          <p:nvPr/>
        </p:nvCxnSpPr>
        <p:spPr>
          <a:xfrm>
            <a:off x="5860402" y="6433281"/>
            <a:ext cx="0" cy="910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مستطيل 57"/>
          <p:cNvSpPr/>
          <p:nvPr/>
        </p:nvSpPr>
        <p:spPr>
          <a:xfrm>
            <a:off x="2963746" y="7089266"/>
            <a:ext cx="1071570"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عبد بن حميد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1598</a:t>
            </a:r>
            <a:endParaRPr lang="en-US" sz="1200" dirty="0">
              <a:solidFill>
                <a:schemeClr val="accent1">
                  <a:lumMod val="75000"/>
                </a:schemeClr>
              </a:solidFill>
              <a:cs typeface="B Badr" pitchFamily="2" charset="-78"/>
            </a:endParaRPr>
          </a:p>
        </p:txBody>
      </p:sp>
      <p:sp>
        <p:nvSpPr>
          <p:cNvPr id="52" name="مستطيل 51"/>
          <p:cNvSpPr/>
          <p:nvPr/>
        </p:nvSpPr>
        <p:spPr>
          <a:xfrm>
            <a:off x="4587201" y="8306998"/>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26396</a:t>
            </a:r>
            <a:endParaRPr lang="en-US" sz="1200" dirty="0">
              <a:solidFill>
                <a:schemeClr val="accent1">
                  <a:lumMod val="75000"/>
                </a:schemeClr>
              </a:solidFill>
              <a:cs typeface="B Badr" pitchFamily="2" charset="-78"/>
            </a:endParaRPr>
          </a:p>
        </p:txBody>
      </p:sp>
      <p:sp>
        <p:nvSpPr>
          <p:cNvPr id="50" name="مستطيل 49"/>
          <p:cNvSpPr/>
          <p:nvPr/>
        </p:nvSpPr>
        <p:spPr>
          <a:xfrm>
            <a:off x="5239440" y="7472394"/>
            <a:ext cx="896541"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26396</a:t>
            </a:r>
            <a:endParaRPr lang="en-US" sz="1200" dirty="0">
              <a:solidFill>
                <a:schemeClr val="accent1">
                  <a:lumMod val="75000"/>
                </a:schemeClr>
              </a:solidFill>
              <a:cs typeface="B Badr" pitchFamily="2" charset="-78"/>
            </a:endParaRPr>
          </a:p>
        </p:txBody>
      </p:sp>
      <p:sp>
        <p:nvSpPr>
          <p:cNvPr id="49" name="مستطيل 48"/>
          <p:cNvSpPr/>
          <p:nvPr/>
        </p:nvSpPr>
        <p:spPr>
          <a:xfrm>
            <a:off x="3647314" y="8326132"/>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26402</a:t>
            </a:r>
            <a:endParaRPr lang="en-US" sz="1200" dirty="0">
              <a:solidFill>
                <a:schemeClr val="accent1">
                  <a:lumMod val="75000"/>
                </a:schemeClr>
              </a:solidFill>
              <a:cs typeface="B Badr" pitchFamily="2" charset="-78"/>
            </a:endParaRPr>
          </a:p>
        </p:txBody>
      </p:sp>
      <p:sp>
        <p:nvSpPr>
          <p:cNvPr id="48" name="مستطيل 47"/>
          <p:cNvSpPr/>
          <p:nvPr/>
        </p:nvSpPr>
        <p:spPr>
          <a:xfrm>
            <a:off x="2085249" y="7824727"/>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ابن‌ماجه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1887</a:t>
            </a:r>
            <a:endParaRPr lang="en-US" sz="1200" dirty="0">
              <a:solidFill>
                <a:schemeClr val="accent1">
                  <a:lumMod val="75000"/>
                </a:schemeClr>
              </a:solidFill>
              <a:cs typeface="B Badr" pitchFamily="2" charset="-78"/>
            </a:endParaRPr>
          </a:p>
        </p:txBody>
      </p:sp>
      <p:sp>
        <p:nvSpPr>
          <p:cNvPr id="46" name="مستطيل 45"/>
          <p:cNvSpPr/>
          <p:nvPr/>
        </p:nvSpPr>
        <p:spPr>
          <a:xfrm>
            <a:off x="2339034" y="5584928"/>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بخاري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3727</a:t>
            </a:r>
            <a:endParaRPr lang="en-US" sz="1200" dirty="0">
              <a:solidFill>
                <a:schemeClr val="accent1">
                  <a:lumMod val="75000"/>
                </a:schemeClr>
              </a:solidFill>
              <a:cs typeface="B Badr" pitchFamily="2" charset="-78"/>
            </a:endParaRPr>
          </a:p>
        </p:txBody>
      </p:sp>
      <p:sp>
        <p:nvSpPr>
          <p:cNvPr id="44" name="مستطيل 43"/>
          <p:cNvSpPr/>
          <p:nvPr/>
        </p:nvSpPr>
        <p:spPr>
          <a:xfrm>
            <a:off x="1417015" y="5580164"/>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ترمذي ح </a:t>
            </a:r>
            <a:r>
              <a:rPr lang="fa-IR" sz="1200" dirty="0">
                <a:solidFill>
                  <a:schemeClr val="accent1">
                    <a:lumMod val="75000"/>
                  </a:schemeClr>
                </a:solidFill>
                <a:latin typeface="islam" pitchFamily="2" charset="2"/>
                <a:cs typeface="B Badr" pitchFamily="2" charset="-78"/>
              </a:rPr>
              <a:t>ش </a:t>
            </a:r>
            <a:r>
              <a:rPr lang="fa-IR" sz="1200" dirty="0" smtClean="0">
                <a:solidFill>
                  <a:schemeClr val="accent1">
                    <a:lumMod val="75000"/>
                  </a:schemeClr>
                </a:solidFill>
                <a:latin typeface="islam" pitchFamily="2" charset="2"/>
                <a:cs typeface="B Badr" pitchFamily="2" charset="-78"/>
              </a:rPr>
              <a:t>1006</a:t>
            </a:r>
            <a:endParaRPr lang="en-US" sz="1200" dirty="0">
              <a:solidFill>
                <a:schemeClr val="accent1">
                  <a:lumMod val="75000"/>
                </a:schemeClr>
              </a:solidFill>
              <a:cs typeface="B Badr" pitchFamily="2" charset="-78"/>
            </a:endParaRPr>
          </a:p>
        </p:txBody>
      </p:sp>
      <p:sp>
        <p:nvSpPr>
          <p:cNvPr id="42" name="مستطيل 41"/>
          <p:cNvSpPr/>
          <p:nvPr/>
        </p:nvSpPr>
        <p:spPr>
          <a:xfrm>
            <a:off x="459137" y="5567187"/>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بخاري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4777</a:t>
            </a:r>
            <a:endParaRPr lang="en-US" sz="1200" dirty="0">
              <a:solidFill>
                <a:schemeClr val="accent1">
                  <a:lumMod val="75000"/>
                </a:schemeClr>
              </a:solidFill>
              <a:cs typeface="B Badr" pitchFamily="2" charset="-78"/>
            </a:endParaRPr>
          </a:p>
        </p:txBody>
      </p:sp>
      <p:sp>
        <p:nvSpPr>
          <p:cNvPr id="22" name="مخطط انسيابي: معالجة متعاقبة 21"/>
          <p:cNvSpPr/>
          <p:nvPr/>
        </p:nvSpPr>
        <p:spPr>
          <a:xfrm>
            <a:off x="517387" y="5034241"/>
            <a:ext cx="85725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مُسَدَّد</a:t>
            </a:r>
            <a:r>
              <a:rPr lang="fa-IR" sz="1400" dirty="0" smtClean="0">
                <a:solidFill>
                  <a:schemeClr val="tx1"/>
                </a:solidFill>
                <a:cs typeface="Traditional Arabic" pitchFamily="2" charset="-78"/>
              </a:rPr>
              <a:t> بن مسرهد </a:t>
            </a:r>
          </a:p>
          <a:p>
            <a:pPr algn="ctr" fontAlgn="auto">
              <a:spcBef>
                <a:spcPts val="0"/>
              </a:spcBef>
              <a:spcAft>
                <a:spcPts val="0"/>
              </a:spcAft>
              <a:defRPr/>
            </a:pPr>
            <a:r>
              <a:rPr lang="fa-IR" sz="1200" dirty="0" smtClean="0">
                <a:solidFill>
                  <a:schemeClr val="tx1"/>
                </a:solidFill>
                <a:latin typeface="Traditional Arabic" pitchFamily="18" charset="-78"/>
                <a:cs typeface="Traditional Arabic" pitchFamily="2" charset="-78"/>
              </a:rPr>
              <a:t>(ثقه حافظ)</a:t>
            </a:r>
            <a:endParaRPr lang="ar-SA" sz="1200" dirty="0">
              <a:solidFill>
                <a:schemeClr val="tx1"/>
              </a:solidFill>
              <a:latin typeface="Traditional Arabic" pitchFamily="18" charset="-78"/>
              <a:cs typeface="Traditional Arabic" pitchFamily="2" charset="-78"/>
            </a:endParaRPr>
          </a:p>
        </p:txBody>
      </p:sp>
      <p:sp>
        <p:nvSpPr>
          <p:cNvPr id="36" name="مستطيل 35"/>
          <p:cNvSpPr/>
          <p:nvPr/>
        </p:nvSpPr>
        <p:spPr>
          <a:xfrm>
            <a:off x="5391388" y="5958675"/>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طبراني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20205</a:t>
            </a:r>
            <a:endParaRPr lang="en-US" sz="1200" dirty="0">
              <a:solidFill>
                <a:schemeClr val="accent1">
                  <a:lumMod val="75000"/>
                </a:schemeClr>
              </a:solidFill>
              <a:cs typeface="B Badr" pitchFamily="2" charset="-78"/>
            </a:endParaRPr>
          </a:p>
        </p:txBody>
      </p:sp>
      <p:sp>
        <p:nvSpPr>
          <p:cNvPr id="3" name="وسيلة شرح مستطيلة مستديرة الزوايا 2"/>
          <p:cNvSpPr/>
          <p:nvPr/>
        </p:nvSpPr>
        <p:spPr>
          <a:xfrm>
            <a:off x="499730" y="285720"/>
            <a:ext cx="5890437" cy="768085"/>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fa-IR" sz="1600" b="1" dirty="0" smtClean="0">
                <a:cs typeface="Traditional Arabic" pitchFamily="2" charset="-78"/>
              </a:rPr>
              <a:t>عن </a:t>
            </a:r>
            <a:r>
              <a:rPr lang="ar-SA" sz="1600" b="1" dirty="0" smtClean="0">
                <a:cs typeface="Traditional Arabic" pitchFamily="2" charset="-78"/>
              </a:rPr>
              <a:t>الرُّبَيِّعِ بِنْتِ مُعَوِّذٍ، قَالَتْ: دَخَلَ عَلَيَّ النَّبِيُّ </a:t>
            </a:r>
            <a:r>
              <a:rPr lang="en-US" sz="1600" b="1" dirty="0" smtClean="0">
                <a:solidFill>
                  <a:schemeClr val="tx1"/>
                </a:solidFill>
                <a:latin typeface="islam" pitchFamily="2" charset="2"/>
                <a:cs typeface="Traditional Arabic" pitchFamily="2" charset="-78"/>
              </a:rPr>
              <a:t>r</a:t>
            </a:r>
            <a:r>
              <a:rPr lang="ar-SA" sz="1600" b="1" dirty="0" smtClean="0">
                <a:cs typeface="Traditional Arabic" pitchFamily="2" charset="-78"/>
              </a:rPr>
              <a:t> غَدَاةَ بُنِيَ عَلَيَّ، فَجَلَسَ عَلَى فِرَاشِي كَمَجْلِسِكَ مِنِّي، وَجُوَيْرِيَاتٌ يَضْرِبْنَ بِالدُّفِّ يَنْدُبْنَ مَنْ قُتِلَ مِنْ آبَائِهِنَّ يَوْمَ بَدْرٍ حَتَّى قَالَتْ جَارِيَةٌ: وَفِينَا نَبِيٌّ يَعْلَمُ مَا فِي غَدٍ، فَقَالَ النَّبِيُّ </a:t>
            </a:r>
            <a:r>
              <a:rPr lang="en-US" sz="1600" b="1" dirty="0" smtClean="0">
                <a:solidFill>
                  <a:schemeClr val="tx1"/>
                </a:solidFill>
                <a:latin typeface="islam" pitchFamily="2" charset="2"/>
                <a:cs typeface="Traditional Arabic" pitchFamily="2" charset="-78"/>
              </a:rPr>
              <a:t>r</a:t>
            </a:r>
            <a:r>
              <a:rPr lang="ar-SA" sz="1600" b="1" dirty="0" smtClean="0">
                <a:cs typeface="Traditional Arabic" pitchFamily="2" charset="-78"/>
              </a:rPr>
              <a:t>: " لَا تَقُولِي هَكَذَا وَقُولِي مَا كُنْتِ تَقُولِينَ "</a:t>
            </a:r>
            <a:endParaRPr lang="en-US" sz="1600" b="1" dirty="0">
              <a:solidFill>
                <a:schemeClr val="tx1"/>
              </a:solidFill>
              <a:cs typeface="Traditional Arabic" pitchFamily="2" charset="-78"/>
            </a:endParaRPr>
          </a:p>
        </p:txBody>
      </p:sp>
      <p:sp>
        <p:nvSpPr>
          <p:cNvPr id="4" name="مخطط انسيابي: معالجة متعاقبة 3"/>
          <p:cNvSpPr/>
          <p:nvPr/>
        </p:nvSpPr>
        <p:spPr>
          <a:xfrm>
            <a:off x="3214686" y="1428728"/>
            <a:ext cx="1393036" cy="670984"/>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b="1" dirty="0">
                <a:solidFill>
                  <a:schemeClr val="tx1"/>
                </a:solidFill>
                <a:cs typeface="Traditional Arabic" pitchFamily="2" charset="-78"/>
              </a:rPr>
              <a:t>الرُّبَيِّعِ بِنْتِ مُعَوِّذٍ</a:t>
            </a:r>
            <a:r>
              <a:rPr lang="fa-IR" sz="1600" b="1" dirty="0">
                <a:solidFill>
                  <a:schemeClr val="tx1"/>
                </a:solidFill>
                <a:cs typeface="Traditional Arabic" pitchFamily="2" charset="-78"/>
              </a:rPr>
              <a:t> </a:t>
            </a:r>
            <a:r>
              <a:rPr lang="ar-SA" sz="1600" b="1" dirty="0">
                <a:solidFill>
                  <a:schemeClr val="tx1"/>
                </a:solidFill>
                <a:latin typeface="Traditional Arabic" pitchFamily="18" charset="-78"/>
                <a:cs typeface="Traditional Arabic" pitchFamily="2" charset="-78"/>
              </a:rPr>
              <a:t>(صحابي)</a:t>
            </a:r>
          </a:p>
        </p:txBody>
      </p:sp>
      <p:sp>
        <p:nvSpPr>
          <p:cNvPr id="5" name="مخطط انسيابي: معالجة متعاقبة 4"/>
          <p:cNvSpPr/>
          <p:nvPr/>
        </p:nvSpPr>
        <p:spPr>
          <a:xfrm>
            <a:off x="1428216" y="3795994"/>
            <a:ext cx="857250"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بِشْرُ بْنُ الْمُفَضَّلِ</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6" name="وسيلة شرح مستطيلة مستديرة الزوايا 5"/>
          <p:cNvSpPr/>
          <p:nvPr/>
        </p:nvSpPr>
        <p:spPr>
          <a:xfrm>
            <a:off x="489098" y="850113"/>
            <a:ext cx="2530549" cy="2436620"/>
          </a:xfrm>
          <a:prstGeom prst="wedgeRoundRectCallout">
            <a:avLst>
              <a:gd name="adj1" fmla="val 52354"/>
              <a:gd name="adj2" fmla="val -43831"/>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400" dirty="0">
                <a:cs typeface="B Badr" pitchFamily="2" charset="-78"/>
              </a:rPr>
              <a:t>ترجمه</a:t>
            </a:r>
            <a:r>
              <a:rPr lang="fa-IR" sz="1400" dirty="0" smtClean="0">
                <a:cs typeface="B Badr" pitchFamily="2" charset="-78"/>
              </a:rPr>
              <a:t>: رُبَيِّع دختر </a:t>
            </a:r>
            <a:r>
              <a:rPr lang="ar-SA" sz="1400" dirty="0" smtClean="0">
                <a:cs typeface="B Badr" pitchFamily="2" charset="-78"/>
              </a:rPr>
              <a:t>مُعَوِّذ</a:t>
            </a:r>
            <a:r>
              <a:rPr lang="fa-IR" sz="1400" dirty="0" smtClean="0">
                <a:cs typeface="B Badr" pitchFamily="2" charset="-78"/>
              </a:rPr>
              <a:t> گويد: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صبح روزي كه شب زفافم بود نزد من آمد و بر روي فَرش منزلم همان‌طور كه تو (منظور راوي حديث) در اينجا نشسته‌اي نشست! و كنيزان دف مي‌زدند و از پدرانشان كه در جنگ بدر كشته شده بودند ياد مي‌كردند تا جايي كه يكي از كنيزان گفت: و در وسط ما پيامبري است كه مي‌داند فردا چه مي‌شود! آنگاه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فرمود: ”چنين حرفي را نگو! و آنچه كه قبلاً مي‌گفتي را بگو!“</a:t>
            </a:r>
            <a:endParaRPr lang="ar-SA" sz="1400" dirty="0">
              <a:cs typeface="B Badr" pitchFamily="2" charset="-78"/>
            </a:endParaRPr>
          </a:p>
        </p:txBody>
      </p:sp>
      <p:sp>
        <p:nvSpPr>
          <p:cNvPr id="7" name="مخطط انسيابي: معالجة متعاقبة 6"/>
          <p:cNvSpPr/>
          <p:nvPr/>
        </p:nvSpPr>
        <p:spPr>
          <a:xfrm>
            <a:off x="3214686" y="2571728"/>
            <a:ext cx="1393036"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خَالِدُ بْنُ ذَكْوَانَ</a:t>
            </a:r>
            <a:r>
              <a:rPr lang="fa-IR" sz="1600" dirty="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8" name="رابط كسهم مستقيم 7"/>
          <p:cNvCxnSpPr>
            <a:stCxn id="4" idx="2"/>
            <a:endCxn id="7" idx="0"/>
          </p:cNvCxnSpPr>
          <p:nvPr/>
        </p:nvCxnSpPr>
        <p:spPr>
          <a:xfrm rot="5400000">
            <a:off x="3675196" y="2336183"/>
            <a:ext cx="472016"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مخطط انسيابي: معالجة متعاقبة 8"/>
          <p:cNvSpPr/>
          <p:nvPr/>
        </p:nvSpPr>
        <p:spPr>
          <a:xfrm>
            <a:off x="3092645" y="6526848"/>
            <a:ext cx="910828"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الْحَسَنُ بْنُ مُوسَى</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3750470" y="3810002"/>
            <a:ext cx="910829" cy="5715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حَمَّادُ بْنُ </a:t>
            </a:r>
            <a:r>
              <a:rPr lang="ar-SA" sz="1200" dirty="0" err="1" smtClean="0">
                <a:solidFill>
                  <a:schemeClr val="tx1"/>
                </a:solidFill>
                <a:cs typeface="Traditional Arabic" pitchFamily="2" charset="-78"/>
              </a:rPr>
              <a:t>سَلَمَةَ</a:t>
            </a:r>
            <a:r>
              <a:rPr lang="fa-IR" sz="1200" dirty="0" smtClean="0">
                <a:solidFill>
                  <a:schemeClr val="tx1"/>
                </a:solidFill>
                <a:cs typeface="Traditional Arabic" pitchFamily="2" charset="-78"/>
              </a:rPr>
              <a:t> </a:t>
            </a:r>
            <a:endParaRPr lang="ar-SA" sz="1200" dirty="0" smtClean="0">
              <a:solidFill>
                <a:schemeClr val="tx1"/>
              </a:solidFill>
              <a:cs typeface="Traditional Arabic" pitchFamily="2" charset="-78"/>
            </a:endParaRPr>
          </a:p>
          <a:p>
            <a:pPr algn="ctr">
              <a:defRPr/>
            </a:pPr>
            <a:r>
              <a:rPr lang="fa-IR" sz="900" dirty="0" smtClean="0">
                <a:solidFill>
                  <a:schemeClr val="tx1"/>
                </a:solidFill>
                <a:latin typeface="Traditional Arabic" pitchFamily="18" charset="-78"/>
                <a:cs typeface="Traditional Arabic" pitchFamily="2" charset="-78"/>
              </a:rPr>
              <a:t>(ثقه عابد تغير حفظه)</a:t>
            </a:r>
            <a:endParaRPr lang="ar-SA" sz="900" dirty="0">
              <a:solidFill>
                <a:schemeClr val="tx1"/>
              </a:solidFill>
              <a:latin typeface="Traditional Arabic" pitchFamily="18" charset="-78"/>
              <a:cs typeface="Traditional Arabic" pitchFamily="2" charset="-78"/>
            </a:endParaRPr>
          </a:p>
        </p:txBody>
      </p:sp>
      <p:sp>
        <p:nvSpPr>
          <p:cNvPr id="12" name="وسيلة شرح بيضاوية 11"/>
          <p:cNvSpPr/>
          <p:nvPr/>
        </p:nvSpPr>
        <p:spPr>
          <a:xfrm>
            <a:off x="5089935" y="1333477"/>
            <a:ext cx="1219385"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bg1"/>
                </a:solidFill>
                <a:cs typeface="B Badr" pitchFamily="2" charset="-78"/>
              </a:rPr>
              <a:t>حديث شماره </a:t>
            </a:r>
            <a:r>
              <a:rPr lang="fa-IR" dirty="0" smtClean="0">
                <a:solidFill>
                  <a:schemeClr val="bg1"/>
                </a:solidFill>
                <a:cs typeface="B Badr" pitchFamily="2" charset="-78"/>
              </a:rPr>
              <a:t>10</a:t>
            </a:r>
            <a:endParaRPr lang="en-US" dirty="0">
              <a:solidFill>
                <a:schemeClr val="bg1"/>
              </a:solidFill>
              <a:cs typeface="B Badr" pitchFamily="2" charset="-78"/>
            </a:endParaRPr>
          </a:p>
        </p:txBody>
      </p:sp>
      <p:sp>
        <p:nvSpPr>
          <p:cNvPr id="13" name="مخطط انسيابي: معالجة متعاقبة 12"/>
          <p:cNvSpPr/>
          <p:nvPr/>
        </p:nvSpPr>
        <p:spPr>
          <a:xfrm>
            <a:off x="4592834" y="7765086"/>
            <a:ext cx="910829"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عَبْدُ </a:t>
            </a:r>
            <a:r>
              <a:rPr lang="ar-SA" sz="1400" dirty="0" smtClean="0">
                <a:solidFill>
                  <a:schemeClr val="tx1"/>
                </a:solidFill>
                <a:cs typeface="Traditional Arabic" pitchFamily="2" charset="-78"/>
              </a:rPr>
              <a:t>الصَّمَدِ</a:t>
            </a:r>
            <a:r>
              <a:rPr lang="fa-IR" sz="1400" dirty="0" smtClean="0">
                <a:solidFill>
                  <a:schemeClr val="tx1"/>
                </a:solidFill>
                <a:cs typeface="Traditional Arabic" pitchFamily="2" charset="-78"/>
              </a:rPr>
              <a:t> بن عبد الوارث (ثقه)</a:t>
            </a:r>
            <a:endParaRPr lang="ar-SA" sz="14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5348442" y="4561369"/>
            <a:ext cx="964392"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سَعِيدُ بْنُ سُلَيْمَانَ</a:t>
            </a:r>
            <a:r>
              <a:rPr lang="fa-IR" sz="1400" dirty="0" smtClean="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a:defRPr/>
            </a:pPr>
            <a:r>
              <a:rPr lang="fa-IR" sz="1400" dirty="0" smtClean="0">
                <a:solidFill>
                  <a:schemeClr val="tx1"/>
                </a:solidFill>
                <a:latin typeface="Traditional Arabic" pitchFamily="18" charset="-78"/>
                <a:cs typeface="Traditional Arabic" pitchFamily="2" charset="-78"/>
              </a:rPr>
              <a:t>(ثقه حافظ)</a:t>
            </a:r>
            <a:endParaRPr lang="ar-SA" sz="14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5348442" y="3799370"/>
            <a:ext cx="964392" cy="57150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عَبْدِ الصَّمَدِ بْنِ سُلَيْمَانَ</a:t>
            </a:r>
            <a:r>
              <a:rPr lang="fa-IR" sz="1400" dirty="0" smtClean="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a:defRPr/>
            </a:pPr>
            <a:r>
              <a:rPr lang="fa-IR" sz="1400" dirty="0" smtClean="0">
                <a:solidFill>
                  <a:schemeClr val="tx1"/>
                </a:solidFill>
                <a:latin typeface="Traditional Arabic" pitchFamily="18" charset="-78"/>
                <a:cs typeface="Traditional Arabic" pitchFamily="2" charset="-78"/>
              </a:rPr>
              <a:t>(منكر الحديث)</a:t>
            </a:r>
            <a:endParaRPr lang="ar-SA" sz="14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2074663" y="6526834"/>
            <a:ext cx="910828"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يَزِيدُ بْنُ </a:t>
            </a:r>
            <a:r>
              <a:rPr lang="ar-SA" sz="1400" dirty="0" smtClean="0">
                <a:solidFill>
                  <a:schemeClr val="tx1"/>
                </a:solidFill>
                <a:cs typeface="Traditional Arabic" pitchFamily="2" charset="-78"/>
              </a:rPr>
              <a:t>هَارُونَ</a:t>
            </a:r>
            <a:r>
              <a:rPr lang="fa-IR" sz="1400" dirty="0" smtClean="0">
                <a:solidFill>
                  <a:schemeClr val="tx1"/>
                </a:solidFill>
                <a:cs typeface="Traditional Arabic" pitchFamily="2" charset="-78"/>
              </a:rPr>
              <a:t> </a:t>
            </a:r>
          </a:p>
          <a:p>
            <a:pPr algn="ctr" fontAlgn="auto">
              <a:spcBef>
                <a:spcPts val="0"/>
              </a:spcBef>
              <a:spcAft>
                <a:spcPts val="0"/>
              </a:spcAft>
              <a:defRPr/>
            </a:pPr>
            <a:r>
              <a:rPr lang="fa-IR" sz="1400" dirty="0" smtClean="0">
                <a:solidFill>
                  <a:schemeClr val="tx1"/>
                </a:solidFill>
                <a:cs typeface="Traditional Arabic" pitchFamily="2" charset="-78"/>
              </a:rPr>
              <a:t>(ثقه متقن)</a:t>
            </a:r>
            <a:endParaRPr lang="ar-SA" sz="14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5348442" y="5418620"/>
            <a:ext cx="964392"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a:t>
            </a:r>
            <a:r>
              <a:rPr lang="ar-SA" sz="1400" dirty="0" smtClean="0">
                <a:solidFill>
                  <a:schemeClr val="tx1"/>
                </a:solidFill>
                <a:cs typeface="Traditional Arabic" pitchFamily="2" charset="-78"/>
              </a:rPr>
              <a:t>الْفَضْلِ</a:t>
            </a:r>
            <a:r>
              <a:rPr lang="fa-IR" sz="1400" dirty="0" smtClean="0">
                <a:solidFill>
                  <a:schemeClr val="tx1"/>
                </a:solidFill>
                <a:cs typeface="Traditional Arabic" pitchFamily="2" charset="-78"/>
              </a:rPr>
              <a:t> (صدوق)</a:t>
            </a:r>
            <a:endParaRPr lang="ar-SA" sz="1400" dirty="0">
              <a:solidFill>
                <a:schemeClr val="tx1"/>
              </a:solidFill>
              <a:latin typeface="Traditional Arabic" pitchFamily="18" charset="-78"/>
              <a:cs typeface="Traditional Arabic" pitchFamily="2" charset="-78"/>
            </a:endParaRPr>
          </a:p>
        </p:txBody>
      </p:sp>
      <p:sp>
        <p:nvSpPr>
          <p:cNvPr id="20" name="مخطط انسيابي: معالجة متعاقبة 19"/>
          <p:cNvSpPr/>
          <p:nvPr/>
        </p:nvSpPr>
        <p:spPr>
          <a:xfrm>
            <a:off x="1428216" y="5034241"/>
            <a:ext cx="85725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200" dirty="0">
                <a:solidFill>
                  <a:schemeClr val="tx1"/>
                </a:solidFill>
                <a:cs typeface="Traditional Arabic" pitchFamily="2" charset="-78"/>
              </a:rPr>
              <a:t>حُمَيْدُ بْنُ مَسْعَدَةَ </a:t>
            </a:r>
            <a:r>
              <a:rPr lang="ar-SA" sz="1200" dirty="0" smtClean="0">
                <a:solidFill>
                  <a:schemeClr val="tx1"/>
                </a:solidFill>
                <a:cs typeface="Traditional Arabic" pitchFamily="2" charset="-78"/>
              </a:rPr>
              <a:t>الْبَصْرِيُّ</a:t>
            </a:r>
            <a:r>
              <a:rPr lang="fa-IR" sz="1200" dirty="0" smtClean="0">
                <a:solidFill>
                  <a:schemeClr val="tx1"/>
                </a:solidFill>
                <a:cs typeface="Traditional Arabic" pitchFamily="2" charset="-78"/>
              </a:rPr>
              <a:t> (ثقه)</a:t>
            </a:r>
            <a:endParaRPr lang="ar-SA" sz="12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3628428" y="7765085"/>
            <a:ext cx="910829"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عَفَّان</a:t>
            </a:r>
            <a:r>
              <a:rPr lang="fa-IR" sz="1400" dirty="0" smtClean="0">
                <a:solidFill>
                  <a:schemeClr val="tx1"/>
                </a:solidFill>
                <a:cs typeface="Traditional Arabic" pitchFamily="2" charset="-78"/>
              </a:rPr>
              <a:t> بن مسلم</a:t>
            </a:r>
          </a:p>
          <a:p>
            <a:pPr algn="ctr">
              <a:defRPr/>
            </a:pP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متقن)</a:t>
            </a:r>
            <a:endParaRPr lang="ar-SA" sz="1400" dirty="0">
              <a:solidFill>
                <a:schemeClr val="tx1"/>
              </a:solidFill>
              <a:latin typeface="Traditional Arabic" pitchFamily="18" charset="-78"/>
              <a:cs typeface="Traditional Arabic" pitchFamily="2" charset="-78"/>
            </a:endParaRPr>
          </a:p>
        </p:txBody>
      </p:sp>
      <p:sp>
        <p:nvSpPr>
          <p:cNvPr id="23" name="مخطط انسيابي: معالجة متعاقبة 22"/>
          <p:cNvSpPr/>
          <p:nvPr/>
        </p:nvSpPr>
        <p:spPr>
          <a:xfrm>
            <a:off x="5235786" y="6907850"/>
            <a:ext cx="910829"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مُهَنَّأُ بْنُ عَبْدِ </a:t>
            </a:r>
            <a:r>
              <a:rPr lang="ar-SA" sz="1400" dirty="0" smtClean="0">
                <a:solidFill>
                  <a:schemeClr val="tx1"/>
                </a:solidFill>
                <a:cs typeface="Traditional Arabic" pitchFamily="2" charset="-78"/>
              </a:rPr>
              <a:t>الْحَمِيدِ</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2074663" y="7288834"/>
            <a:ext cx="910828"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أَبُو بَكْرِ بْنُ أَبِي </a:t>
            </a:r>
            <a:r>
              <a:rPr lang="ar-SA" sz="1400" dirty="0" smtClean="0">
                <a:solidFill>
                  <a:schemeClr val="tx1"/>
                </a:solidFill>
                <a:cs typeface="Traditional Arabic" pitchFamily="2" charset="-78"/>
              </a:rPr>
              <a:t>شَيْبَةَ</a:t>
            </a:r>
            <a:r>
              <a:rPr lang="fa-IR" sz="1400" dirty="0" smtClean="0">
                <a:solidFill>
                  <a:schemeClr val="tx1"/>
                </a:solidFill>
                <a:cs typeface="Traditional Arabic" pitchFamily="2" charset="-78"/>
              </a:rPr>
              <a:t> </a:t>
            </a:r>
            <a:r>
              <a:rPr lang="fa-IR" sz="1100" dirty="0" smtClean="0">
                <a:solidFill>
                  <a:schemeClr val="tx1"/>
                </a:solidFill>
                <a:cs typeface="Traditional Arabic" pitchFamily="2" charset="-78"/>
              </a:rPr>
              <a:t>(امام) </a:t>
            </a:r>
            <a:endParaRPr lang="ar-SA" sz="1100" dirty="0">
              <a:solidFill>
                <a:schemeClr val="tx1"/>
              </a:solidFill>
              <a:latin typeface="Traditional Arabic" pitchFamily="18" charset="-78"/>
              <a:cs typeface="Traditional Arabic" pitchFamily="2" charset="-78"/>
            </a:endParaRPr>
          </a:p>
        </p:txBody>
      </p:sp>
      <p:sp>
        <p:nvSpPr>
          <p:cNvPr id="25" name="مخطط انسيابي: معالجة متعاقبة 24"/>
          <p:cNvSpPr/>
          <p:nvPr/>
        </p:nvSpPr>
        <p:spPr>
          <a:xfrm>
            <a:off x="2339044" y="5034241"/>
            <a:ext cx="85725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ع</a:t>
            </a:r>
            <a:r>
              <a:rPr lang="ar-SA" sz="1400" dirty="0" smtClean="0">
                <a:solidFill>
                  <a:schemeClr val="tx1"/>
                </a:solidFill>
                <a:cs typeface="Traditional Arabic" pitchFamily="2" charset="-78"/>
              </a:rPr>
              <a:t>َلِي</a:t>
            </a:r>
            <a:r>
              <a:rPr lang="fa-IR" sz="1400" dirty="0" smtClean="0">
                <a:solidFill>
                  <a:schemeClr val="tx1"/>
                </a:solidFill>
                <a:cs typeface="Traditional Arabic" pitchFamily="2" charset="-78"/>
              </a:rPr>
              <a:t> بن المديني</a:t>
            </a:r>
          </a:p>
          <a:p>
            <a:pPr algn="ctr" fontAlgn="auto">
              <a:spcBef>
                <a:spcPts val="0"/>
              </a:spcBef>
              <a:spcAft>
                <a:spcPts val="0"/>
              </a:spcAft>
              <a:defRPr/>
            </a:pPr>
            <a:r>
              <a:rPr lang="fa-IR" sz="1400" dirty="0" smtClean="0">
                <a:solidFill>
                  <a:schemeClr val="tx1"/>
                </a:solidFill>
                <a:cs typeface="Traditional Arabic" pitchFamily="2" charset="-78"/>
              </a:rPr>
              <a:t> (ثقه امام)</a:t>
            </a:r>
            <a:endParaRPr lang="ar-SA" sz="1400" dirty="0">
              <a:solidFill>
                <a:schemeClr val="tx1"/>
              </a:solidFill>
              <a:latin typeface="Traditional Arabic" pitchFamily="18" charset="-78"/>
              <a:cs typeface="Traditional Arabic" pitchFamily="2" charset="-78"/>
            </a:endParaRPr>
          </a:p>
        </p:txBody>
      </p:sp>
      <p:cxnSp>
        <p:nvCxnSpPr>
          <p:cNvPr id="43" name="رابط كسهم مستقيم 42"/>
          <p:cNvCxnSpPr>
            <a:stCxn id="7" idx="2"/>
            <a:endCxn id="15" idx="0"/>
          </p:cNvCxnSpPr>
          <p:nvPr/>
        </p:nvCxnSpPr>
        <p:spPr>
          <a:xfrm>
            <a:off x="3911204" y="3147461"/>
            <a:ext cx="1919434" cy="6519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رابط كسهم مستقيم 44"/>
          <p:cNvCxnSpPr>
            <a:stCxn id="7" idx="2"/>
            <a:endCxn id="10" idx="0"/>
          </p:cNvCxnSpPr>
          <p:nvPr/>
        </p:nvCxnSpPr>
        <p:spPr>
          <a:xfrm rot="16200000" flipH="1">
            <a:off x="3727275" y="3331393"/>
            <a:ext cx="662539" cy="2946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رابط كسهم مستقيم 46"/>
          <p:cNvCxnSpPr>
            <a:stCxn id="7" idx="2"/>
            <a:endCxn id="5" idx="0"/>
          </p:cNvCxnSpPr>
          <p:nvPr/>
        </p:nvCxnSpPr>
        <p:spPr>
          <a:xfrm flipH="1">
            <a:off x="1856841" y="3147461"/>
            <a:ext cx="2054363" cy="6485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رابط كسهم مستقيم 50"/>
          <p:cNvCxnSpPr>
            <a:stCxn id="10" idx="2"/>
            <a:endCxn id="23" idx="0"/>
          </p:cNvCxnSpPr>
          <p:nvPr/>
        </p:nvCxnSpPr>
        <p:spPr>
          <a:xfrm>
            <a:off x="4205885" y="4381502"/>
            <a:ext cx="1485316" cy="25263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رابط كسهم مستقيم 52"/>
          <p:cNvCxnSpPr>
            <a:stCxn id="10" idx="2"/>
            <a:endCxn id="17" idx="0"/>
          </p:cNvCxnSpPr>
          <p:nvPr/>
        </p:nvCxnSpPr>
        <p:spPr>
          <a:xfrm flipH="1">
            <a:off x="2530077" y="4381502"/>
            <a:ext cx="1675808" cy="21453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رابط كسهم مستقيم 54"/>
          <p:cNvCxnSpPr>
            <a:stCxn id="10" idx="2"/>
            <a:endCxn id="9" idx="0"/>
          </p:cNvCxnSpPr>
          <p:nvPr/>
        </p:nvCxnSpPr>
        <p:spPr>
          <a:xfrm flipH="1">
            <a:off x="3548059" y="4381502"/>
            <a:ext cx="657826" cy="21453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رابط كسهم مستقيم 56"/>
          <p:cNvCxnSpPr>
            <a:stCxn id="10" idx="2"/>
            <a:endCxn id="21" idx="0"/>
          </p:cNvCxnSpPr>
          <p:nvPr/>
        </p:nvCxnSpPr>
        <p:spPr>
          <a:xfrm flipH="1">
            <a:off x="4083843" y="4381502"/>
            <a:ext cx="122042" cy="33835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رابط كسهم مستقيم 58"/>
          <p:cNvCxnSpPr>
            <a:stCxn id="10" idx="2"/>
            <a:endCxn id="13" idx="0"/>
          </p:cNvCxnSpPr>
          <p:nvPr/>
        </p:nvCxnSpPr>
        <p:spPr>
          <a:xfrm>
            <a:off x="4205885" y="4381502"/>
            <a:ext cx="842364" cy="33835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رابط كسهم مستقيم 60"/>
          <p:cNvCxnSpPr>
            <a:stCxn id="5" idx="2"/>
            <a:endCxn id="25" idx="0"/>
          </p:cNvCxnSpPr>
          <p:nvPr/>
        </p:nvCxnSpPr>
        <p:spPr>
          <a:xfrm rot="16200000" flipH="1">
            <a:off x="1982055" y="4248628"/>
            <a:ext cx="660400" cy="9108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رابط كسهم مستقيم 62"/>
          <p:cNvCxnSpPr>
            <a:stCxn id="5" idx="2"/>
            <a:endCxn id="20" idx="0"/>
          </p:cNvCxnSpPr>
          <p:nvPr/>
        </p:nvCxnSpPr>
        <p:spPr>
          <a:xfrm rot="5400000">
            <a:off x="1526641" y="4704041"/>
            <a:ext cx="660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رابط كسهم مستقيم 64"/>
          <p:cNvCxnSpPr>
            <a:stCxn id="5" idx="2"/>
            <a:endCxn id="22" idx="0"/>
          </p:cNvCxnSpPr>
          <p:nvPr/>
        </p:nvCxnSpPr>
        <p:spPr>
          <a:xfrm rot="5400000">
            <a:off x="1071227" y="4248628"/>
            <a:ext cx="660400" cy="9108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رابط مستقيم 66"/>
          <p:cNvCxnSpPr>
            <a:stCxn id="17" idx="2"/>
            <a:endCxn id="24" idx="0"/>
          </p:cNvCxnSpPr>
          <p:nvPr/>
        </p:nvCxnSpPr>
        <p:spPr>
          <a:xfrm rot="16200000" flipH="1">
            <a:off x="2436348" y="7195701"/>
            <a:ext cx="18626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رابط مستقيم 68"/>
          <p:cNvCxnSpPr>
            <a:stCxn id="15" idx="2"/>
            <a:endCxn id="14" idx="0"/>
          </p:cNvCxnSpPr>
          <p:nvPr/>
        </p:nvCxnSpPr>
        <p:spPr>
          <a:xfrm rot="5400000">
            <a:off x="5735388" y="4466582"/>
            <a:ext cx="190500"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رابط مستقيم 70"/>
          <p:cNvCxnSpPr>
            <a:stCxn id="14" idx="2"/>
            <a:endCxn id="18" idx="0"/>
          </p:cNvCxnSpPr>
          <p:nvPr/>
        </p:nvCxnSpPr>
        <p:spPr>
          <a:xfrm rot="5400000">
            <a:off x="5690938" y="5279382"/>
            <a:ext cx="279400" cy="1191"/>
          </a:xfrm>
          <a:prstGeom prst="line">
            <a:avLst/>
          </a:prstGeom>
        </p:spPr>
        <p:style>
          <a:lnRef idx="1">
            <a:schemeClr val="accent1"/>
          </a:lnRef>
          <a:fillRef idx="0">
            <a:schemeClr val="accent1"/>
          </a:fillRef>
          <a:effectRef idx="0">
            <a:schemeClr val="accent1"/>
          </a:effectRef>
          <a:fontRef idx="minor">
            <a:schemeClr val="tx1"/>
          </a:fontRef>
        </p:style>
      </p:cxnSp>
      <p:sp>
        <p:nvSpPr>
          <p:cNvPr id="54" name="مستطيل 53"/>
          <p:cNvSpPr/>
          <p:nvPr/>
        </p:nvSpPr>
        <p:spPr>
          <a:xfrm>
            <a:off x="6088275" y="8519474"/>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34</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وسيلة شرح مستطيلة 2"/>
          <p:cNvSpPr/>
          <p:nvPr/>
        </p:nvSpPr>
        <p:spPr>
          <a:xfrm>
            <a:off x="1553344" y="386801"/>
            <a:ext cx="3472724" cy="652189"/>
          </a:xfrm>
          <a:prstGeom prst="wedgeRectCallout">
            <a:avLst/>
          </a:prstGeom>
          <a:solidFill>
            <a:schemeClr val="accent2">
              <a:lumMod val="60000"/>
              <a:lumOff val="40000"/>
            </a:schemeClr>
          </a:solidFill>
          <a:ln>
            <a:solidFill>
              <a:schemeClr val="accent1">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cs typeface="2  Badr" pitchFamily="2" charset="-78"/>
              </a:rPr>
              <a:t>مدار اسانيد اين روايت و متون </a:t>
            </a:r>
            <a:r>
              <a:rPr lang="fa-IR" dirty="0" smtClean="0">
                <a:solidFill>
                  <a:schemeClr val="tx1"/>
                </a:solidFill>
                <a:cs typeface="2  Badr" pitchFamily="2" charset="-78"/>
              </a:rPr>
              <a:t>آن</a:t>
            </a:r>
            <a:endParaRPr lang="en-US" dirty="0">
              <a:solidFill>
                <a:schemeClr val="tx1"/>
              </a:solidFill>
              <a:cs typeface="2  Badr" pitchFamily="2" charset="-78"/>
            </a:endParaRPr>
          </a:p>
        </p:txBody>
      </p:sp>
      <p:sp>
        <p:nvSpPr>
          <p:cNvPr id="4" name="مستطيل مستدير الزوايا 3"/>
          <p:cNvSpPr/>
          <p:nvPr/>
        </p:nvSpPr>
        <p:spPr>
          <a:xfrm>
            <a:off x="504704" y="4732581"/>
            <a:ext cx="5572164" cy="1619261"/>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a:t>
            </a:r>
            <a:r>
              <a:rPr lang="fa-IR" sz="1400" dirty="0">
                <a:solidFill>
                  <a:schemeClr val="tx1"/>
                </a:solidFill>
                <a:cs typeface="Traditional Arabic" pitchFamily="2" charset="-78"/>
              </a:rPr>
              <a:t>احمد گويد: </a:t>
            </a:r>
            <a:r>
              <a:rPr lang="ar-SA" sz="1600" dirty="0" smtClean="0">
                <a:solidFill>
                  <a:schemeClr val="tx1"/>
                </a:solidFill>
                <a:cs typeface="Traditional Arabic" pitchFamily="2" charset="-78"/>
              </a:rPr>
              <a:t>حَدَّثَنَا عَفَّانُ، قَالَ: حَدَّثَنَا </a:t>
            </a:r>
            <a:r>
              <a:rPr lang="ar-SA" sz="1600" b="1" dirty="0" smtClean="0">
                <a:solidFill>
                  <a:schemeClr val="tx1"/>
                </a:solidFill>
                <a:cs typeface="Traditional Arabic" pitchFamily="2" charset="-78"/>
              </a:rPr>
              <a:t>حَمَّادُ بْنُ سَلَمَةَ</a:t>
            </a:r>
            <a:r>
              <a:rPr lang="ar-SA" sz="1600" dirty="0" smtClean="0">
                <a:solidFill>
                  <a:schemeClr val="tx1"/>
                </a:solidFill>
                <a:cs typeface="Traditional Arabic" pitchFamily="2" charset="-78"/>
              </a:rPr>
              <a:t>، قَالَ: حَدَّثَنَا أَبُو حُسَيْنٍ، قَالَ: </a:t>
            </a:r>
            <a:r>
              <a:rPr lang="ar-SA" sz="1600" u="sng" dirty="0" smtClean="0">
                <a:solidFill>
                  <a:schemeClr val="tx1"/>
                </a:solidFill>
                <a:cs typeface="Traditional Arabic" pitchFamily="2" charset="-78"/>
              </a:rPr>
              <a:t>كَانَ يَوْمٌ لِأَهْلِ الْمَدِينَةِ يَلْعَبُونَ</a:t>
            </a:r>
            <a:r>
              <a:rPr lang="ar-SA" sz="1600" dirty="0" smtClean="0">
                <a:solidFill>
                  <a:schemeClr val="tx1"/>
                </a:solidFill>
                <a:cs typeface="Traditional Arabic" pitchFamily="2" charset="-78"/>
              </a:rPr>
              <a:t>، فَدَخَلْتُ عَلَى الرُّبَيِّعِ بِنْتِ مُعَوِّذِ بْنِ عَفْرَاءَ ، فَقَالَتْ: دَخَلَ عَلَيَّ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فَقَعَدَ عَلَى مَوْضِعَ فِرَاشِي هَذَا، وَعِنْدِي جَارِيَتَانِ تَنْدُبَانِ آبَائِي الَّذِينَ قُتِلُوا يَوْمَ بَدْرٍ، تَضْرِبَانِ بِالدُّفُوفِ وَقَالَ عَفَّانُ: مَرَّةً بِالدُّفِّ، فَقَالَتَا : فِيمَا تَقُولَانِ وَفِينَا نَبِيٌّ يَعْلَمُ مَا يَكُونُ فِي غَدٍ، فَقَالَ: " أَمَّا هَذَا فَلَا تَقُولَاهُ ”</a:t>
            </a:r>
            <a:endParaRPr lang="fa-IR" sz="1600" dirty="0">
              <a:solidFill>
                <a:schemeClr val="tx1"/>
              </a:solidFill>
              <a:cs typeface="Traditional Arabic" pitchFamily="2" charset="-78"/>
            </a:endParaRPr>
          </a:p>
          <a:p>
            <a:pPr algn="just">
              <a:defRPr/>
            </a:pPr>
            <a:r>
              <a:rPr lang="fa-IR" sz="1200" dirty="0">
                <a:solidFill>
                  <a:schemeClr val="tx1"/>
                </a:solidFill>
                <a:latin typeface="islam" pitchFamily="2" charset="2"/>
                <a:cs typeface="B Badr" pitchFamily="2" charset="-78"/>
              </a:rPr>
              <a:t>تخريج: احمد حديث شماره‌ي </a:t>
            </a:r>
            <a:r>
              <a:rPr lang="fa-IR" sz="1200" dirty="0" smtClean="0">
                <a:solidFill>
                  <a:schemeClr val="tx1"/>
                </a:solidFill>
                <a:latin typeface="islam" pitchFamily="2" charset="2"/>
                <a:cs typeface="B Badr" pitchFamily="2" charset="-78"/>
              </a:rPr>
              <a:t>26402</a:t>
            </a:r>
            <a:endParaRPr lang="en-US" sz="1200" dirty="0">
              <a:solidFill>
                <a:schemeClr val="tx1"/>
              </a:solidFill>
              <a:latin typeface="islam" pitchFamily="2" charset="2"/>
              <a:cs typeface="B Badr" pitchFamily="2" charset="-78"/>
            </a:endParaRPr>
          </a:p>
        </p:txBody>
      </p:sp>
      <p:sp>
        <p:nvSpPr>
          <p:cNvPr id="5" name="مستطيل مستدير الزوايا 4"/>
          <p:cNvSpPr/>
          <p:nvPr/>
        </p:nvSpPr>
        <p:spPr>
          <a:xfrm>
            <a:off x="504704" y="1113055"/>
            <a:ext cx="5572164" cy="1809763"/>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solidFill>
                <a:cs typeface="Traditional Arabic" pitchFamily="2" charset="-78"/>
              </a:rPr>
              <a:t>امام </a:t>
            </a:r>
            <a:r>
              <a:rPr lang="fa-IR" sz="1600" dirty="0" smtClean="0">
                <a:solidFill>
                  <a:schemeClr val="tx1"/>
                </a:solidFill>
                <a:cs typeface="Traditional Arabic" pitchFamily="2" charset="-78"/>
              </a:rPr>
              <a:t>بخاري </a:t>
            </a:r>
            <a:r>
              <a:rPr lang="fa-IR" sz="1600" dirty="0">
                <a:solidFill>
                  <a:schemeClr val="tx1"/>
                </a:solidFill>
                <a:cs typeface="Traditional Arabic" pitchFamily="2" charset="-78"/>
              </a:rPr>
              <a:t>گويد: </a:t>
            </a:r>
            <a:r>
              <a:rPr lang="ar-SA" sz="1600" dirty="0" smtClean="0">
                <a:solidFill>
                  <a:schemeClr val="tx1"/>
                </a:solidFill>
                <a:cs typeface="Traditional Arabic" pitchFamily="2" charset="-78"/>
              </a:rPr>
              <a:t>حَدَّثَنَا عَلِيٌّ، حَدَّثَنَا بِشْرُ بْنُ الْمُفَضَّلِ، حَدَّثَنَا خَالِدُ بْنُ ذَكْوَانَ، عَنْ الرُّبَيِّعِ بِنْتِ مُعَوِّذٍ، قَالَتْ : دَخَلَ عَلَيَّ النَّبِيُّ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غَدَاةَ بُنِيَ عَلَيَّ، فَجَلَسَ عَلَى فِرَاشِي كَمَجْلِسِكَ مِنِّي، وَجُوَيْرِيَاتٌ يَضْرِبْنَ بِالدُّفِّ يَنْدُبْنَ مَنْ قُتِلَ مِنْ آبَائِهِنَّ يَوْمَ بَدْرٍ حَتَّى قَالَتْ جَارِيَةٌ : وَفِينَا نَبِيٌّ يَعْلَمُ مَا فِي غَدٍ، فَقَالَ النَّبِيُّ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 " لَا تَقُولِي هَكَذَا وَقُولِي مَا كُنْتِ تَقُولِينَ "</a:t>
            </a:r>
            <a:endParaRPr lang="fa-IR" sz="1600" dirty="0">
              <a:solidFill>
                <a:schemeClr val="tx1"/>
              </a:solidFill>
              <a:cs typeface="Traditional Arabic" pitchFamily="2" charset="-78"/>
            </a:endParaRPr>
          </a:p>
          <a:p>
            <a:pPr algn="just">
              <a:defRPr/>
            </a:pPr>
            <a:r>
              <a:rPr lang="fa-IR" sz="1200" b="1" dirty="0">
                <a:solidFill>
                  <a:schemeClr val="tx1"/>
                </a:solidFill>
                <a:cs typeface="B Badr" pitchFamily="2" charset="-78"/>
              </a:rPr>
              <a:t>تخريج</a:t>
            </a:r>
            <a:r>
              <a:rPr lang="fa-IR" sz="1200" b="1" dirty="0" smtClean="0">
                <a:solidFill>
                  <a:schemeClr val="tx1"/>
                </a:solidFill>
                <a:cs typeface="B Badr" pitchFamily="2" charset="-78"/>
              </a:rPr>
              <a:t>: </a:t>
            </a:r>
            <a:r>
              <a:rPr lang="fa-IR" sz="1200" dirty="0" smtClean="0">
                <a:solidFill>
                  <a:schemeClr val="tx1"/>
                </a:solidFill>
                <a:latin typeface="islam" pitchFamily="2" charset="2"/>
                <a:cs typeface="B Badr" pitchFamily="2" charset="-78"/>
              </a:rPr>
              <a:t>بخاري حديث شماره‌ي 3727 و 4777 و ترمذي ح ش 1006 و ابوداود ح ش 4279 و بيهقي ح ش 13606و طبراني ح ش 20205و احمد از طريق </a:t>
            </a:r>
            <a:r>
              <a:rPr lang="fa-IR" sz="1200" b="1" dirty="0" smtClean="0">
                <a:solidFill>
                  <a:schemeClr val="tx1"/>
                </a:solidFill>
                <a:latin typeface="islam" pitchFamily="2" charset="2"/>
                <a:cs typeface="B Badr" pitchFamily="2" charset="-78"/>
              </a:rPr>
              <a:t>حماد</a:t>
            </a:r>
            <a:r>
              <a:rPr lang="fa-IR" sz="1200" dirty="0" smtClean="0">
                <a:solidFill>
                  <a:schemeClr val="tx1"/>
                </a:solidFill>
                <a:latin typeface="islam" pitchFamily="2" charset="2"/>
                <a:cs typeface="B Badr" pitchFamily="2" charset="-78"/>
              </a:rPr>
              <a:t> با لفظي مشباه اين روايت ح ش 26396</a:t>
            </a:r>
          </a:p>
        </p:txBody>
      </p:sp>
      <p:sp>
        <p:nvSpPr>
          <p:cNvPr id="6" name="مستطيل مستدير الزوايا 5"/>
          <p:cNvSpPr/>
          <p:nvPr/>
        </p:nvSpPr>
        <p:spPr>
          <a:xfrm>
            <a:off x="504704" y="2922818"/>
            <a:ext cx="5572164" cy="1809763"/>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solidFill>
                <a:cs typeface="Traditional Arabic" pitchFamily="2" charset="-78"/>
              </a:rPr>
              <a:t>امام </a:t>
            </a:r>
            <a:r>
              <a:rPr lang="fa-IR" sz="1600" dirty="0" smtClean="0">
                <a:solidFill>
                  <a:schemeClr val="tx1"/>
                </a:solidFill>
                <a:cs typeface="Traditional Arabic" pitchFamily="2" charset="-78"/>
              </a:rPr>
              <a:t>ابن ماجه </a:t>
            </a:r>
            <a:r>
              <a:rPr lang="fa-IR" sz="1600" dirty="0">
                <a:solidFill>
                  <a:schemeClr val="tx1"/>
                </a:solidFill>
                <a:cs typeface="Traditional Arabic" pitchFamily="2" charset="-78"/>
              </a:rPr>
              <a:t>گويد: </a:t>
            </a:r>
            <a:r>
              <a:rPr lang="ar-SA" sz="1600" dirty="0" smtClean="0">
                <a:solidFill>
                  <a:schemeClr val="tx1"/>
                </a:solidFill>
                <a:cs typeface="Traditional Arabic" pitchFamily="2" charset="-78"/>
              </a:rPr>
              <a:t>حَدَّثَنَا أَبُو بَكْرِ بْنُ أَبِي شَيْبَةَ، حَدَّثَنَا يَزِيدُ بْنُ هَارُونَ حَدَّثَنَا </a:t>
            </a:r>
            <a:r>
              <a:rPr lang="ar-SA" sz="1600" b="1" dirty="0" smtClean="0">
                <a:solidFill>
                  <a:schemeClr val="tx1"/>
                </a:solidFill>
                <a:cs typeface="Traditional Arabic" pitchFamily="2" charset="-78"/>
              </a:rPr>
              <a:t>حَمَّادُ بْنُ سَلَمَةَ</a:t>
            </a:r>
            <a:r>
              <a:rPr lang="ar-SA" sz="1600" dirty="0" smtClean="0">
                <a:solidFill>
                  <a:schemeClr val="tx1"/>
                </a:solidFill>
                <a:cs typeface="Traditional Arabic" pitchFamily="2" charset="-78"/>
              </a:rPr>
              <a:t>، عَنْ أَبِي الْحُسَيْنِ اسْمُهُ خَالِدٌ الْمَدَنِيُّ، قَالَ: </a:t>
            </a:r>
            <a:r>
              <a:rPr lang="ar-SA" sz="1600" u="sng" dirty="0" smtClean="0">
                <a:solidFill>
                  <a:schemeClr val="tx1"/>
                </a:solidFill>
                <a:cs typeface="Traditional Arabic" pitchFamily="2" charset="-78"/>
              </a:rPr>
              <a:t>كُنَّا بِالْمَدِينَةِ يَوْمَ عَاشُورَاءَ، وَالْجَوَارِي يَضْرِبْنَ بِالدُّفِّ، وَيَتَغَنَّيْنَ</a:t>
            </a:r>
            <a:r>
              <a:rPr lang="ar-SA" sz="1600" dirty="0" smtClean="0">
                <a:solidFill>
                  <a:schemeClr val="tx1"/>
                </a:solidFill>
                <a:cs typeface="Traditional Arabic" pitchFamily="2" charset="-78"/>
              </a:rPr>
              <a:t> فَدَخَلْنَا عَلَى الرُّبَيِّعِ بِنْتِ مُعَوِّذٍ ، فَذَكَرْنَا ذَلِكَ لَهَا، فَقَالَتْ : دَخَلَ عَلَيَّ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صَبِيحَةَ عُرْسِي، وَعِنْدِي جَارِيَتَانِ تَتَغَنَّيَانِ، وَتَنْدُبَانِ آبَائِي الَّذِينَ قُتِلُوا يَوْمَ بَدْرٍ، وَتَقُولَانِ فِيمَا تَقُولَانِ : وَفِينَا نَبِيٌّ يَعْلَمُ مَا فِي غَدٍ، فَقَالَ: " أَمَّا هَذَا فَلَا تَقُولُوهُ مَا يَعْلَمُ مَا فِي غَدٍ إِلَّا اللَّهُ "</a:t>
            </a:r>
            <a:endParaRPr lang="fa-IR" sz="1600" dirty="0">
              <a:solidFill>
                <a:schemeClr val="tx1"/>
              </a:solidFill>
              <a:cs typeface="Traditional Arabic" pitchFamily="2" charset="-78"/>
            </a:endParaRPr>
          </a:p>
          <a:p>
            <a:pPr algn="just">
              <a:defRPr/>
            </a:pPr>
            <a:r>
              <a:rPr lang="fa-IR" sz="1200" b="1" dirty="0">
                <a:solidFill>
                  <a:schemeClr val="tx1"/>
                </a:solidFill>
                <a:cs typeface="B Badr" pitchFamily="2" charset="-78"/>
              </a:rPr>
              <a:t>تخريج</a:t>
            </a:r>
            <a:r>
              <a:rPr lang="fa-IR" sz="1200" b="1" dirty="0" smtClean="0">
                <a:solidFill>
                  <a:schemeClr val="tx1"/>
                </a:solidFill>
                <a:cs typeface="B Badr" pitchFamily="2" charset="-78"/>
              </a:rPr>
              <a:t>: </a:t>
            </a:r>
            <a:r>
              <a:rPr lang="fa-IR" sz="1200" dirty="0" smtClean="0">
                <a:solidFill>
                  <a:schemeClr val="tx1"/>
                </a:solidFill>
                <a:latin typeface="islam" pitchFamily="2" charset="2"/>
                <a:cs typeface="B Badr" pitchFamily="2" charset="-78"/>
              </a:rPr>
              <a:t>ابن ماجه ح ش 1887 و طبراني با </a:t>
            </a:r>
            <a:r>
              <a:rPr lang="fa-IR" sz="1200" dirty="0" smtClean="0">
                <a:solidFill>
                  <a:schemeClr val="tx1"/>
                </a:solidFill>
                <a:latin typeface="islam" pitchFamily="2" charset="2"/>
              </a:rPr>
              <a:t>اسناد </a:t>
            </a:r>
            <a:r>
              <a:rPr lang="ar-SA" sz="1200" dirty="0" smtClean="0">
                <a:solidFill>
                  <a:schemeClr val="tx1"/>
                </a:solidFill>
              </a:rPr>
              <a:t>عَفَّانُ</a:t>
            </a:r>
            <a:r>
              <a:rPr lang="fa-IR" sz="1200" dirty="0" smtClean="0">
                <a:solidFill>
                  <a:schemeClr val="tx1"/>
                </a:solidFill>
              </a:rPr>
              <a:t> از</a:t>
            </a:r>
            <a:r>
              <a:rPr lang="ar-SA" sz="1200" dirty="0" smtClean="0">
                <a:solidFill>
                  <a:schemeClr val="tx1"/>
                </a:solidFill>
              </a:rPr>
              <a:t> حَمَّادُ بْنُ سَلَمَةَ</a:t>
            </a:r>
            <a:r>
              <a:rPr lang="fa-IR" sz="1200" dirty="0" smtClean="0">
                <a:solidFill>
                  <a:schemeClr val="tx1"/>
                </a:solidFill>
              </a:rPr>
              <a:t> با لفظي مشباه همين ح ش 20202</a:t>
            </a:r>
            <a:endParaRPr lang="en-US" sz="1200" dirty="0" smtClean="0">
              <a:solidFill>
                <a:schemeClr val="tx1"/>
              </a:solidFill>
            </a:endParaRPr>
          </a:p>
        </p:txBody>
      </p:sp>
      <p:sp>
        <p:nvSpPr>
          <p:cNvPr id="7" name="مستطيل مستدير الزوايا 6"/>
          <p:cNvSpPr/>
          <p:nvPr/>
        </p:nvSpPr>
        <p:spPr>
          <a:xfrm>
            <a:off x="504704" y="6351842"/>
            <a:ext cx="5572164" cy="1905013"/>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a:t>
            </a:r>
            <a:r>
              <a:rPr lang="fa-IR" sz="1400" dirty="0" smtClean="0">
                <a:solidFill>
                  <a:schemeClr val="tx1"/>
                </a:solidFill>
                <a:cs typeface="Traditional Arabic" pitchFamily="2" charset="-78"/>
              </a:rPr>
              <a:t>عبد بن حميد گويد</a:t>
            </a:r>
            <a:r>
              <a:rPr lang="fa-IR" sz="1400" dirty="0">
                <a:solidFill>
                  <a:schemeClr val="tx1"/>
                </a:solidFill>
                <a:cs typeface="Traditional Arabic" pitchFamily="2" charset="-78"/>
              </a:rPr>
              <a:t>: </a:t>
            </a:r>
            <a:r>
              <a:rPr lang="ar-SA" sz="1600" dirty="0" smtClean="0">
                <a:solidFill>
                  <a:schemeClr val="tx1"/>
                </a:solidFill>
                <a:cs typeface="Traditional Arabic" pitchFamily="2" charset="-78"/>
              </a:rPr>
              <a:t>حَدَّثَنَا الْحَسَنُ بْنُ مُوسَى، حَدَّثَنَا </a:t>
            </a:r>
            <a:r>
              <a:rPr lang="ar-SA" sz="1600" b="1" dirty="0" smtClean="0">
                <a:solidFill>
                  <a:schemeClr val="tx1"/>
                </a:solidFill>
                <a:cs typeface="Traditional Arabic" pitchFamily="2" charset="-78"/>
              </a:rPr>
              <a:t>حَمَّادُ بْنُ سَلَمَةَ</a:t>
            </a:r>
            <a:r>
              <a:rPr lang="ar-SA" sz="1600" dirty="0" smtClean="0">
                <a:solidFill>
                  <a:schemeClr val="tx1"/>
                </a:solidFill>
                <a:cs typeface="Traditional Arabic" pitchFamily="2" charset="-78"/>
              </a:rPr>
              <a:t>، عَنْ خَالِدِ بْنِ ذَكْوَانَ أَبِي الْحُسَيْنِ، قَالَ: </a:t>
            </a:r>
            <a:r>
              <a:rPr lang="ar-SA" sz="1600" u="sng" dirty="0" smtClean="0">
                <a:solidFill>
                  <a:schemeClr val="tx1"/>
                </a:solidFill>
                <a:cs typeface="Traditional Arabic" pitchFamily="2" charset="-78"/>
              </a:rPr>
              <a:t>كَانَتِ النِّسَاءُ يَضْرِبْنَ بِالدُّفُوفِ</a:t>
            </a:r>
            <a:r>
              <a:rPr lang="ar-SA" sz="1600" dirty="0" smtClean="0">
                <a:solidFill>
                  <a:schemeClr val="tx1"/>
                </a:solidFill>
                <a:cs typeface="Traditional Arabic" pitchFamily="2" charset="-78"/>
              </a:rPr>
              <a:t>، فَذَكَرْتُ ذَلِكَ للرُّبَيِّعِ بِنْتِ مُعَوِّذٍ، فَقَالَتْ: " دَخَلَ عَلَيَّ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يَوْمَ عُرْسِي، فَقَعَدَ عِنْدَ مَوْضِعِ فِرَاشِي هَذَا، وَعِنْدَنَا جَارِيَتَانِ تَضْرِبَانِ بِالدُّفِّ، وَتَنْدُبَانِ آبَائِي الَّذِينَ قُتِلُوا يَوْمَ بَدْرٍ، فَقَالَتَا فِيمَا تَقُولانِ فِينَا نَبِيٌّ يَعْلَمُ مَا يَكُونُ فِي غَدٍ، فَقَالَ النَّبِيُّ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أَمَّا هَذَا فَلا تَقُولاهُ "</a:t>
            </a:r>
            <a:endParaRPr lang="fa-IR" sz="1600" dirty="0">
              <a:solidFill>
                <a:schemeClr val="tx1"/>
              </a:solidFill>
              <a:cs typeface="Traditional Arabic" pitchFamily="2" charset="-78"/>
            </a:endParaRPr>
          </a:p>
          <a:p>
            <a:pPr algn="just">
              <a:defRPr/>
            </a:pPr>
            <a:r>
              <a:rPr lang="fa-IR" sz="1200" dirty="0">
                <a:solidFill>
                  <a:schemeClr val="tx1"/>
                </a:solidFill>
                <a:latin typeface="islam" pitchFamily="2" charset="2"/>
                <a:cs typeface="B Badr" pitchFamily="2" charset="-78"/>
              </a:rPr>
              <a:t>تخريج: </a:t>
            </a:r>
            <a:r>
              <a:rPr lang="fa-IR" sz="1200" dirty="0" smtClean="0">
                <a:solidFill>
                  <a:schemeClr val="tx1"/>
                </a:solidFill>
                <a:latin typeface="islam" pitchFamily="2" charset="2"/>
                <a:cs typeface="B Badr" pitchFamily="2" charset="-78"/>
              </a:rPr>
              <a:t>عبد بن حميد </a:t>
            </a:r>
            <a:r>
              <a:rPr lang="fa-IR" sz="1200" dirty="0">
                <a:solidFill>
                  <a:schemeClr val="tx1"/>
                </a:solidFill>
                <a:latin typeface="islam" pitchFamily="2" charset="2"/>
                <a:cs typeface="B Badr" pitchFamily="2" charset="-78"/>
              </a:rPr>
              <a:t>حديث شماره‌ي </a:t>
            </a:r>
            <a:r>
              <a:rPr lang="fa-IR" sz="1200" dirty="0" smtClean="0">
                <a:solidFill>
                  <a:schemeClr val="tx1"/>
                </a:solidFill>
                <a:latin typeface="islam" pitchFamily="2" charset="2"/>
                <a:cs typeface="B Badr" pitchFamily="2" charset="-78"/>
              </a:rPr>
              <a:t>1598</a:t>
            </a:r>
            <a:endParaRPr lang="en-US" sz="1200" dirty="0">
              <a:solidFill>
                <a:schemeClr val="tx1"/>
              </a:solidFill>
              <a:latin typeface="islam" pitchFamily="2" charset="2"/>
              <a:cs typeface="B Badr" pitchFamily="2" charset="-78"/>
            </a:endParaRPr>
          </a:p>
        </p:txBody>
      </p:sp>
      <p:sp>
        <p:nvSpPr>
          <p:cNvPr id="8" name="مستطيل 7"/>
          <p:cNvSpPr/>
          <p:nvPr/>
        </p:nvSpPr>
        <p:spPr>
          <a:xfrm>
            <a:off x="-87122" y="8519099"/>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رسم تخطيطي 29"/>
          <p:cNvGraphicFramePr/>
          <p:nvPr/>
        </p:nvGraphicFramePr>
        <p:xfrm>
          <a:off x="1068941" y="2698014"/>
          <a:ext cx="5042998" cy="61455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مستطيل ذو زوايا قطرية مستديرة 6"/>
          <p:cNvSpPr/>
          <p:nvPr/>
        </p:nvSpPr>
        <p:spPr>
          <a:xfrm>
            <a:off x="692696" y="539552"/>
            <a:ext cx="5524097" cy="2268836"/>
          </a:xfrm>
          <a:prstGeom prst="round2DiagRect">
            <a:avLst/>
          </a:prstGeom>
          <a:solidFill>
            <a:schemeClr val="accent1">
              <a:lumMod val="20000"/>
              <a:lumOff val="8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600" dirty="0" smtClean="0">
                <a:solidFill>
                  <a:schemeClr val="accent3">
                    <a:lumMod val="50000"/>
                  </a:schemeClr>
                </a:solidFill>
                <a:cs typeface="B Badr" pitchFamily="2" charset="-78"/>
              </a:rPr>
              <a:t>از احاديث قبلي دو برداشت شده:</a:t>
            </a:r>
          </a:p>
          <a:p>
            <a:pPr indent="216000" algn="just">
              <a:spcBef>
                <a:spcPts val="600"/>
              </a:spcBef>
            </a:pPr>
            <a:r>
              <a:rPr lang="fa-IR" sz="1600" dirty="0" smtClean="0">
                <a:solidFill>
                  <a:schemeClr val="accent3">
                    <a:lumMod val="50000"/>
                  </a:schemeClr>
                </a:solidFill>
                <a:cs typeface="B Badr" pitchFamily="2" charset="-78"/>
              </a:rPr>
              <a:t>1- جايز بودن ديگر ادوات موسيقي با قياس گرفتن بر دف!</a:t>
            </a:r>
          </a:p>
          <a:p>
            <a:pPr indent="216000" algn="just">
              <a:spcBef>
                <a:spcPts val="600"/>
              </a:spcBef>
            </a:pPr>
            <a:r>
              <a:rPr lang="fa-IR" sz="1600" dirty="0" smtClean="0">
                <a:solidFill>
                  <a:schemeClr val="accent3">
                    <a:lumMod val="50000"/>
                  </a:schemeClr>
                </a:solidFill>
                <a:cs typeface="B Badr" pitchFamily="2" charset="-78"/>
              </a:rPr>
              <a:t>2-</a:t>
            </a:r>
            <a:r>
              <a:rPr lang="en-US" sz="1600" dirty="0" smtClean="0">
                <a:solidFill>
                  <a:schemeClr val="accent3">
                    <a:lumMod val="50000"/>
                  </a:schemeClr>
                </a:solidFill>
                <a:cs typeface="B Badr" pitchFamily="2" charset="-78"/>
              </a:rPr>
              <a:t> </a:t>
            </a:r>
            <a:r>
              <a:rPr lang="fa-IR" sz="1600" dirty="0" smtClean="0">
                <a:solidFill>
                  <a:schemeClr val="accent3">
                    <a:lumMod val="50000"/>
                  </a:schemeClr>
                </a:solidFill>
                <a:cs typeface="B Badr" pitchFamily="2" charset="-78"/>
              </a:rPr>
              <a:t>جايز بودن دف و ساير ادوات موسيقي به طور مطلق، در هر حالتي و در هر زماني و براي همه!! </a:t>
            </a:r>
          </a:p>
          <a:p>
            <a:pPr indent="216000" algn="just">
              <a:spcBef>
                <a:spcPts val="600"/>
              </a:spcBef>
            </a:pPr>
            <a:r>
              <a:rPr lang="fa-IR" sz="1600" dirty="0" smtClean="0">
                <a:solidFill>
                  <a:schemeClr val="accent3">
                    <a:lumMod val="50000"/>
                  </a:schemeClr>
                </a:solidFill>
                <a:cs typeface="B Badr" pitchFamily="2" charset="-78"/>
              </a:rPr>
              <a:t>جواب: اين برداشت‌ها از احاديث نادرست است و براي نتيجه‌گيري و برداشت درست از اين احاديث ما نياز به تطبيق شروط قياس بر اين مسأله داريم كه به طور خلاصه توضيح خواهيم داد:</a:t>
            </a:r>
            <a:endParaRPr lang="fa-IR" sz="1600" dirty="0">
              <a:solidFill>
                <a:schemeClr val="accent3">
                  <a:lumMod val="50000"/>
                </a:schemeClr>
              </a:solidFill>
              <a:cs typeface="B Badr" pitchFamily="2" charset="-78"/>
            </a:endParaRPr>
          </a:p>
        </p:txBody>
      </p:sp>
      <p:sp>
        <p:nvSpPr>
          <p:cNvPr id="8" name="سهم إلى اليسار 7"/>
          <p:cNvSpPr/>
          <p:nvPr/>
        </p:nvSpPr>
        <p:spPr>
          <a:xfrm>
            <a:off x="4378822" y="2887216"/>
            <a:ext cx="1670444" cy="951016"/>
          </a:xfrm>
          <a:prstGeom prst="leftArrow">
            <a:avLst>
              <a:gd name="adj1" fmla="val 67234"/>
              <a:gd name="adj2" fmla="val 35840"/>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cs typeface="B Badr" pitchFamily="2" charset="-78"/>
              </a:rPr>
              <a:t>1- اركان قياس</a:t>
            </a:r>
            <a:endParaRPr lang="en-US" sz="2000" dirty="0">
              <a:solidFill>
                <a:schemeClr val="tx1"/>
              </a:solidFill>
              <a:cs typeface="B Badr" pitchFamily="2" charset="-78"/>
            </a:endParaRPr>
          </a:p>
        </p:txBody>
      </p:sp>
      <p:sp>
        <p:nvSpPr>
          <p:cNvPr id="5" name="مستطيل 4"/>
          <p:cNvSpPr/>
          <p:nvPr/>
        </p:nvSpPr>
        <p:spPr>
          <a:xfrm>
            <a:off x="6092407" y="8502890"/>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36</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سهم إلى اليسار 1"/>
          <p:cNvSpPr/>
          <p:nvPr/>
        </p:nvSpPr>
        <p:spPr>
          <a:xfrm>
            <a:off x="4326131" y="405651"/>
            <a:ext cx="1995841" cy="1238259"/>
          </a:xfrm>
          <a:prstGeom prst="leftArrow">
            <a:avLst>
              <a:gd name="adj1" fmla="val 67234"/>
              <a:gd name="adj2" fmla="val 35840"/>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cs typeface="B Badr" pitchFamily="2" charset="-78"/>
              </a:rPr>
              <a:t>2- مهمترين شروط اركان قياس</a:t>
            </a:r>
            <a:endParaRPr lang="en-US" sz="2000" dirty="0">
              <a:solidFill>
                <a:schemeClr val="tx1"/>
              </a:solidFill>
              <a:cs typeface="B Badr" pitchFamily="2" charset="-78"/>
            </a:endParaRPr>
          </a:p>
        </p:txBody>
      </p:sp>
      <p:sp>
        <p:nvSpPr>
          <p:cNvPr id="6" name="سهم منحني إلى الأسفل 5"/>
          <p:cNvSpPr/>
          <p:nvPr/>
        </p:nvSpPr>
        <p:spPr>
          <a:xfrm>
            <a:off x="2564904" y="1187624"/>
            <a:ext cx="1944216" cy="726158"/>
          </a:xfrm>
          <a:prstGeom prst="curvedDownArrow">
            <a:avLst>
              <a:gd name="adj1" fmla="val 32226"/>
              <a:gd name="adj2" fmla="val 59180"/>
              <a:gd name="adj3" fmla="val 26505"/>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fa-IR" sz="2200" b="1" dirty="0" smtClean="0">
                <a:solidFill>
                  <a:schemeClr val="accent1">
                    <a:lumMod val="50000"/>
                  </a:schemeClr>
                </a:solidFill>
                <a:cs typeface="B Badr" pitchFamily="2" charset="-78"/>
              </a:rPr>
              <a:t>   شروط اصل</a:t>
            </a:r>
            <a:endParaRPr lang="en-US" sz="2200" b="1" dirty="0">
              <a:solidFill>
                <a:schemeClr val="accent1">
                  <a:lumMod val="50000"/>
                </a:schemeClr>
              </a:solidFill>
              <a:cs typeface="B Badr" pitchFamily="2" charset="-78"/>
            </a:endParaRPr>
          </a:p>
        </p:txBody>
      </p:sp>
      <p:sp>
        <p:nvSpPr>
          <p:cNvPr id="10" name="خماسي 9"/>
          <p:cNvSpPr/>
          <p:nvPr/>
        </p:nvSpPr>
        <p:spPr>
          <a:xfrm rot="10800000">
            <a:off x="5534878" y="2200848"/>
            <a:ext cx="482207" cy="1809763"/>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1" name="خماسي 10"/>
          <p:cNvSpPr/>
          <p:nvPr/>
        </p:nvSpPr>
        <p:spPr>
          <a:xfrm rot="10800000">
            <a:off x="5534878" y="4201112"/>
            <a:ext cx="482207" cy="1809763"/>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2" name="خماسي 11"/>
          <p:cNvSpPr/>
          <p:nvPr/>
        </p:nvSpPr>
        <p:spPr>
          <a:xfrm rot="10800000">
            <a:off x="5542852" y="6177011"/>
            <a:ext cx="482207" cy="2095515"/>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3" name="مستطيل مستدير الزوايا 12"/>
          <p:cNvSpPr/>
          <p:nvPr/>
        </p:nvSpPr>
        <p:spPr>
          <a:xfrm>
            <a:off x="1677226" y="2200848"/>
            <a:ext cx="3696917" cy="1809763"/>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600" dirty="0" smtClean="0">
                <a:solidFill>
                  <a:schemeClr val="tx1"/>
                </a:solidFill>
                <a:cs typeface="B Badr" pitchFamily="2" charset="-78"/>
              </a:rPr>
              <a:t>دليلي از قرآن و سنت صحيح و اجماع برآن باشد! مثل تحريم مشروب: </a:t>
            </a:r>
            <a:r>
              <a:rPr lang="fa-IR" sz="1600" dirty="0" smtClean="0">
                <a:solidFill>
                  <a:schemeClr val="tx1"/>
                </a:solidFill>
                <a:cs typeface="CTraditional Arabic" pitchFamily="2" charset="-78"/>
              </a:rPr>
              <a:t>(</a:t>
            </a:r>
            <a:r>
              <a:rPr lang="ar-SA" sz="1600" dirty="0" err="1" smtClean="0">
                <a:solidFill>
                  <a:schemeClr val="tx1"/>
                </a:solidFill>
                <a:latin typeface="QCF_P123" pitchFamily="2" charset="2"/>
                <a:cs typeface="QCF_P123" pitchFamily="2" charset="2"/>
              </a:rPr>
              <a:t>ﭑ  ﭒ  ﭓ  ﭔ  ﭕ       ﭖ  ﭗ  ﭘ  ﭙ   ﭚ  ﭛ  ﭜ  ﭝ  ﭞ  ﭟ</a:t>
            </a:r>
            <a:r>
              <a:rPr lang="ar-SA" sz="1600" dirty="0" smtClean="0"/>
              <a:t> </a:t>
            </a:r>
            <a:r>
              <a:rPr lang="fa-IR" sz="1600" dirty="0" smtClean="0">
                <a:solidFill>
                  <a:schemeClr val="tx1"/>
                </a:solidFill>
                <a:cs typeface="CTraditional Arabic" pitchFamily="2" charset="-78"/>
              </a:rPr>
              <a:t>) </a:t>
            </a:r>
            <a:r>
              <a:rPr lang="fa-IR" sz="1600" dirty="0" smtClean="0">
                <a:solidFill>
                  <a:schemeClr val="tx1"/>
                </a:solidFill>
                <a:cs typeface="B Badr" pitchFamily="2" charset="-78"/>
              </a:rPr>
              <a:t>(مائده: 90).</a:t>
            </a:r>
            <a:endParaRPr lang="en-US" sz="1600" dirty="0" smtClean="0">
              <a:solidFill>
                <a:schemeClr val="tx1"/>
              </a:solidFill>
              <a:cs typeface="B Badr" pitchFamily="2" charset="-78"/>
            </a:endParaRPr>
          </a:p>
        </p:txBody>
      </p:sp>
      <p:sp>
        <p:nvSpPr>
          <p:cNvPr id="14" name="مستطيل مستدير الزوايا 13"/>
          <p:cNvSpPr/>
          <p:nvPr/>
        </p:nvSpPr>
        <p:spPr>
          <a:xfrm>
            <a:off x="1653302" y="4201112"/>
            <a:ext cx="3696917" cy="1809763"/>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endParaRPr lang="fa-IR" sz="1600" dirty="0" smtClean="0">
              <a:solidFill>
                <a:schemeClr val="tx1"/>
              </a:solidFill>
              <a:cs typeface="B Badr" pitchFamily="2" charset="-78"/>
            </a:endParaRPr>
          </a:p>
          <a:p>
            <a:pPr indent="216000" algn="just"/>
            <a:r>
              <a:rPr lang="fa-IR" sz="1600" dirty="0" smtClean="0">
                <a:solidFill>
                  <a:schemeClr val="tx1"/>
                </a:solidFill>
                <a:cs typeface="B Badr" pitchFamily="2" charset="-78"/>
              </a:rPr>
              <a:t>معناي حكم اصل معقول باشد بدين صورت كه بتوانيم تشخيص دهيم كه مقصد حكم شرع بر آن چه بوده است! مانند: مست كننده بودن مشروب! كه سبب از بين رفتن شعور و درك انسان در آن حالت است و موجب تباهي و ظلم و فساد و... مي‌شود! </a:t>
            </a:r>
            <a:endParaRPr lang="en-US" sz="1600" dirty="0" smtClean="0">
              <a:solidFill>
                <a:schemeClr val="tx1"/>
              </a:solidFill>
              <a:cs typeface="B Badr" pitchFamily="2" charset="-78"/>
            </a:endParaRPr>
          </a:p>
          <a:p>
            <a:pPr algn="ctr"/>
            <a:endParaRPr lang="en-US" sz="1600" dirty="0">
              <a:solidFill>
                <a:schemeClr val="tx1"/>
              </a:solidFill>
            </a:endParaRPr>
          </a:p>
        </p:txBody>
      </p:sp>
      <p:sp>
        <p:nvSpPr>
          <p:cNvPr id="15" name="مستطيل مستدير الزوايا 14"/>
          <p:cNvSpPr/>
          <p:nvPr/>
        </p:nvSpPr>
        <p:spPr>
          <a:xfrm>
            <a:off x="1629379" y="6177011"/>
            <a:ext cx="3696917" cy="2095515"/>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600" dirty="0" smtClean="0">
                <a:solidFill>
                  <a:schemeClr val="tx1"/>
                </a:solidFill>
                <a:cs typeface="B Badr" pitchFamily="2" charset="-78"/>
              </a:rPr>
              <a:t>حكم اصل هم نبايد خاص خودش باشد! يعني قابليت تَعَدِّي به فرع را داشته باشد! زيرا اگر خاص خودش باشد متعدي به فرع نمي‌شود و نمي‌توانيم بر آن قياس بگيريم! چون مخصوص بودنش با دليل است كه در صورت قياس گرفتن دليل با قياس باطل مي‌شود و علماء در عدم صحّت اين نوع قياس اجماع دارند! همانند: خصوصيّت رسول الله  در ازدواج با بيش از چهار همسر و...</a:t>
            </a:r>
            <a:endParaRPr lang="en-US" sz="1600" dirty="0">
              <a:cs typeface="B Badr" pitchFamily="2" charset="-78"/>
            </a:endParaRPr>
          </a:p>
        </p:txBody>
      </p:sp>
      <p:sp>
        <p:nvSpPr>
          <p:cNvPr id="9" name="وسيلة شرح مع سهم إلى اليمين 8"/>
          <p:cNvSpPr/>
          <p:nvPr/>
        </p:nvSpPr>
        <p:spPr>
          <a:xfrm>
            <a:off x="488732" y="3629608"/>
            <a:ext cx="1242074" cy="2952771"/>
          </a:xfrm>
          <a:prstGeom prst="rightArrowCallout">
            <a:avLst>
              <a:gd name="adj1" fmla="val 16334"/>
              <a:gd name="adj2" fmla="val 20357"/>
              <a:gd name="adj3" fmla="val 14049"/>
              <a:gd name="adj4" fmla="val 80357"/>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هرگاه ما نتوانيم علت را درك كنيم نمي‌توانيم قياس بگيريم!! همانند: قياس در عبادات كه علّت آن را غير از الله ـ كسي نمي‌داند! مثل محدد بودن عدد ركعات نمازها و...</a:t>
            </a:r>
            <a:endParaRPr lang="en-US" sz="1400" dirty="0">
              <a:solidFill>
                <a:schemeClr val="tx1"/>
              </a:solidFill>
              <a:cs typeface="B Badr" pitchFamily="2" charset="-78"/>
            </a:endParaRPr>
          </a:p>
        </p:txBody>
      </p:sp>
      <p:sp>
        <p:nvSpPr>
          <p:cNvPr id="16" name="مستطيل 15"/>
          <p:cNvSpPr/>
          <p:nvPr/>
        </p:nvSpPr>
        <p:spPr>
          <a:xfrm>
            <a:off x="5545614" y="2581851"/>
            <a:ext cx="574196" cy="923330"/>
          </a:xfrm>
          <a:prstGeom prst="rect">
            <a:avLst/>
          </a:prstGeom>
          <a:noFill/>
        </p:spPr>
        <p:txBody>
          <a:bodyPr wrap="non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1</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7" name="مستطيل 16"/>
          <p:cNvSpPr/>
          <p:nvPr/>
        </p:nvSpPr>
        <p:spPr>
          <a:xfrm>
            <a:off x="5598004" y="4597881"/>
            <a:ext cx="381355" cy="923330"/>
          </a:xfrm>
          <a:prstGeom prst="rect">
            <a:avLst/>
          </a:prstGeom>
          <a:noFill/>
        </p:spPr>
        <p:txBody>
          <a:bodyPr wrap="squar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2</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8" name="مستطيل 17"/>
          <p:cNvSpPr/>
          <p:nvPr/>
        </p:nvSpPr>
        <p:spPr>
          <a:xfrm>
            <a:off x="5602712" y="6748514"/>
            <a:ext cx="381355" cy="923330"/>
          </a:xfrm>
          <a:prstGeom prst="rect">
            <a:avLst/>
          </a:prstGeom>
          <a:noFill/>
        </p:spPr>
        <p:txBody>
          <a:bodyPr wrap="squar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3</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9" name="مستطيل 18"/>
          <p:cNvSpPr/>
          <p:nvPr/>
        </p:nvSpPr>
        <p:spPr>
          <a:xfrm>
            <a:off x="-56691" y="8505533"/>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6252" y="260572"/>
            <a:ext cx="5732900" cy="1169551"/>
          </a:xfrm>
          <a:prstGeom prst="rect">
            <a:avLst/>
          </a:prstGeom>
          <a:noFill/>
        </p:spPr>
        <p:txBody>
          <a:bodyPr wrap="square">
            <a:spAutoFit/>
          </a:bodyPr>
          <a:lstStyle/>
          <a:p>
            <a:pPr algn="ctr">
              <a:defRPr/>
            </a:pPr>
            <a:r>
              <a:rPr lang="fa-IR" sz="1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بسم الله الرحمن الرحيم</a:t>
            </a:r>
            <a:endParaRPr lang="en-US" sz="1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endParaRPr>
          </a:p>
          <a:p>
            <a:pPr algn="just">
              <a:defRPr/>
            </a:pPr>
            <a:r>
              <a:rPr lang="fa-IR" sz="1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الحمد لله </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المستحق الحمد لآلائه، المتوحّد بعزّه وكبريائه، فله الحمد علي قَدَره وقَضائه، وتَفَضُّلِهِ بعَطائِهِ و بَرِّه ونَعمائه ومَنِّه بآلائه؛ أشهد أن لا إله </a:t>
            </a:r>
            <a:r>
              <a:rPr lang="ar-SA"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إلا الله، </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الذي بهدايته سَعِدَ من اهتد</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 وبتوفيقه </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رَشَدَ من اتَّعظَ و</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ارعوى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وبخذلانه ضلَّ من زلَّ وغَوَ</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وحاد عن الطر</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يقة الم</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ثلى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و</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أشهد أن محمداً عبده المصطف</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ورسوله المرتض</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بعثه إليه داعياً وإل</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جنانه هادياً، فصلوات لله وسلامه عليه وعل</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آله الطِّيِّبين الطاهرين وصحابته ومن اهتد</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بهديه إل</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يوم الدين؛ </a:t>
            </a:r>
            <a:r>
              <a:rPr lang="fa-IR" sz="1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أما بعد:</a:t>
            </a:r>
            <a:endParaRPr lang="en-US" sz="1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endParaRPr>
          </a:p>
        </p:txBody>
      </p:sp>
      <p:sp>
        <p:nvSpPr>
          <p:cNvPr id="3" name="مستطيل 2"/>
          <p:cNvSpPr/>
          <p:nvPr/>
        </p:nvSpPr>
        <p:spPr>
          <a:xfrm>
            <a:off x="644415" y="1531631"/>
            <a:ext cx="5276846" cy="7140955"/>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spcAft>
                <a:spcPts val="0"/>
              </a:spcAft>
            </a:pPr>
            <a:r>
              <a:rPr lang="fa-IR" sz="1400" dirty="0" smtClean="0">
                <a:solidFill>
                  <a:schemeClr val="tx1"/>
                </a:solidFill>
                <a:cs typeface="B Badr" pitchFamily="2" charset="-78"/>
              </a:rPr>
              <a:t>يكي از اشتباهاتي كه به آن دچار هستيم، عدم تشخيص مَرَض از عَرَض است؛ مرض يك بيماري است كه شايد معنوي و يا مادي باشد! و عَرَض، علائم و نشانه‌هاي يك بيماري است كه در اثر ايجاد مريضي اين نشانه‌ها بروز مي‌يابند، پس وقتي ما مي‌خواهيم مريضي‌اي را علاج كنيم بايد به مرض بپردازيم نه اعراض و علائم!</a:t>
            </a:r>
          </a:p>
          <a:p>
            <a:pPr indent="216000" algn="just">
              <a:spcBef>
                <a:spcPts val="600"/>
              </a:spcBef>
              <a:spcAft>
                <a:spcPts val="0"/>
              </a:spcAft>
            </a:pPr>
            <a:r>
              <a:rPr lang="fa-IR" sz="1400" dirty="0" smtClean="0">
                <a:solidFill>
                  <a:schemeClr val="tx1"/>
                </a:solidFill>
                <a:cs typeface="B Badr" pitchFamily="2" charset="-78"/>
              </a:rPr>
              <a:t>به عنوان مثال: در صورتي كه ما انسان‌هايي با تقوا بوده و بر ايمان‌مان محافظت كنيم، دشمن خارجي با مكر و نيرنگ خود نمي‌تواند به ما آسيبي برساند و نيرنگ دشمنان مرضي نيست كه ايمان و اسلام را ضعيف كرده باشد! بلكه علّت و سبب ضعف ما چيز ديگري است و مكر ونيرنگ آنان عَرَضي بيش نيست!، و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مي‌فرمايد: </a:t>
            </a:r>
            <a:r>
              <a:rPr lang="en-US" sz="1400" dirty="0" smtClean="0">
                <a:solidFill>
                  <a:schemeClr val="tx1"/>
                </a:solidFill>
                <a:latin typeface="islam" pitchFamily="2" charset="2"/>
              </a:rPr>
              <a:t>]</a:t>
            </a:r>
            <a:r>
              <a:rPr lang="ar-SA" sz="1400" dirty="0" smtClean="0"/>
              <a:t> </a:t>
            </a:r>
            <a:r>
              <a:rPr lang="ar-SA" sz="1200" dirty="0" err="1" smtClean="0">
                <a:solidFill>
                  <a:schemeClr val="tx1"/>
                </a:solidFill>
                <a:latin typeface="QCF_P065" pitchFamily="2" charset="2"/>
                <a:cs typeface="QCF_P065" pitchFamily="2" charset="2"/>
              </a:rPr>
              <a:t>ﯩ  ﯪ  ﯫ  ﯬ  ﯭ  ﯮ       ﯯﯰ</a:t>
            </a:r>
            <a:r>
              <a:rPr lang="ar-SA" sz="1200" dirty="0" smtClean="0">
                <a:solidFill>
                  <a:schemeClr val="tx1"/>
                </a:solidFill>
                <a:latin typeface="QCF_P065" pitchFamily="2" charset="2"/>
                <a:cs typeface="QCF_P065" pitchFamily="2" charset="2"/>
              </a:rPr>
              <a:t> </a:t>
            </a:r>
            <a:r>
              <a:rPr lang="en-US" sz="1400" dirty="0" smtClean="0">
                <a:solidFill>
                  <a:schemeClr val="tx1"/>
                </a:solidFill>
                <a:latin typeface="islam" pitchFamily="2" charset="2"/>
              </a:rPr>
              <a:t>[</a:t>
            </a:r>
            <a:r>
              <a:rPr lang="ar-SA" sz="1400" dirty="0" smtClean="0">
                <a:solidFill>
                  <a:schemeClr val="tx1"/>
                </a:solidFill>
                <a:latin typeface="islam" pitchFamily="2" charset="2"/>
              </a:rPr>
              <a:t> </a:t>
            </a:r>
            <a:r>
              <a:rPr lang="ar-SA" sz="1400" dirty="0" err="1" smtClean="0">
                <a:solidFill>
                  <a:schemeClr val="tx1"/>
                </a:solidFill>
                <a:cs typeface="B Badr" pitchFamily="2" charset="-78"/>
              </a:rPr>
              <a:t>(</a:t>
            </a:r>
            <a:r>
              <a:rPr lang="fa-IR" sz="1400" dirty="0" smtClean="0">
                <a:solidFill>
                  <a:schemeClr val="tx1"/>
                </a:solidFill>
                <a:cs typeface="B Badr" pitchFamily="2" charset="-78"/>
              </a:rPr>
              <a:t>آ</a:t>
            </a:r>
            <a:r>
              <a:rPr lang="ar-SA" sz="1400" dirty="0" smtClean="0">
                <a:solidFill>
                  <a:schemeClr val="tx1"/>
                </a:solidFill>
                <a:cs typeface="B Badr" pitchFamily="2" charset="-78"/>
              </a:rPr>
              <a:t>ل عمران : </a:t>
            </a:r>
            <a:r>
              <a:rPr lang="fa-IR" sz="1400" dirty="0" smtClean="0">
                <a:solidFill>
                  <a:schemeClr val="tx1"/>
                </a:solidFill>
                <a:cs typeface="B Badr" pitchFamily="2" charset="-78"/>
              </a:rPr>
              <a:t>120) </a:t>
            </a:r>
            <a:r>
              <a:rPr lang="ar-SA" sz="1400" dirty="0" smtClean="0">
                <a:solidFill>
                  <a:schemeClr val="tx1"/>
                </a:solidFill>
                <a:cs typeface="B Badr" pitchFamily="2" charset="-78"/>
              </a:rPr>
              <a:t>:</a:t>
            </a:r>
            <a:r>
              <a:rPr lang="fa-IR" sz="1400" dirty="0" smtClean="0">
                <a:solidFill>
                  <a:schemeClr val="tx1"/>
                </a:solidFill>
                <a:cs typeface="B Badr" pitchFamily="2" charset="-78"/>
              </a:rPr>
              <a:t> «و اگر شكيبايي و صبر كنيد و تقوا داشته باشيد، حيله‌گري آنان [يعني دشمنان] به شما زياني نمي‌رساند».</a:t>
            </a:r>
          </a:p>
          <a:p>
            <a:pPr indent="216000" algn="just">
              <a:spcBef>
                <a:spcPts val="600"/>
              </a:spcBef>
              <a:spcAft>
                <a:spcPts val="0"/>
              </a:spcAft>
            </a:pPr>
            <a:r>
              <a:rPr lang="fa-IR" sz="1400" dirty="0" smtClean="0">
                <a:solidFill>
                  <a:schemeClr val="tx1"/>
                </a:solidFill>
                <a:cs typeface="B Badr" pitchFamily="2" charset="-78"/>
              </a:rPr>
              <a:t>بعضي مرض و علّت ضعف‌هاي ما را، حاكمان بد مي‌دانند، و اشتباهات خودشان را بر دوش حكّام مي‌اندازند؛ ولي اين هم نمي‌تواند مرض باشد بلكه عَرَض است!، و تسلّط حُكّامِ بَد به علّت دوري ما از فرمايشات الله </a:t>
            </a:r>
            <a:r>
              <a:rPr lang="fa-IR" sz="1400" dirty="0" smtClean="0">
                <a:solidFill>
                  <a:schemeClr val="tx1"/>
                </a:solidFill>
                <a:cs typeface="CTraditional Arabic" pitchFamily="2" charset="-78"/>
              </a:rPr>
              <a:t>ـ</a:t>
            </a:r>
            <a:r>
              <a:rPr lang="fa-IR" sz="1400" dirty="0" smtClean="0">
                <a:solidFill>
                  <a:schemeClr val="tx1"/>
                </a:solidFill>
                <a:cs typeface="B Badr" pitchFamily="2" charset="-78"/>
              </a:rPr>
              <a:t> است! كه مي‌فرمايد: </a:t>
            </a:r>
            <a:r>
              <a:rPr lang="en-US" sz="1400" dirty="0" smtClean="0">
                <a:solidFill>
                  <a:schemeClr val="tx1"/>
                </a:solidFill>
                <a:latin typeface="islam" pitchFamily="2" charset="2"/>
              </a:rPr>
              <a:t>]</a:t>
            </a:r>
            <a:r>
              <a:rPr lang="ar-SA" sz="1300" dirty="0" smtClean="0">
                <a:solidFill>
                  <a:schemeClr val="tx1"/>
                </a:solidFill>
                <a:latin typeface="QCF_P144" pitchFamily="2" charset="2"/>
                <a:cs typeface="QCF_P144" pitchFamily="2" charset="2"/>
              </a:rPr>
              <a:t> </a:t>
            </a:r>
            <a:r>
              <a:rPr lang="ar-SA" sz="1200" dirty="0" err="1" smtClean="0">
                <a:solidFill>
                  <a:schemeClr val="tx1"/>
                </a:solidFill>
                <a:latin typeface="QCF_P144" pitchFamily="2" charset="2"/>
                <a:cs typeface="QCF_P144" pitchFamily="2" charset="2"/>
              </a:rPr>
              <a:t>ﮯ ﮰ ﮱ ﯓ ﯔ ﯕ ﯖ           ﯗ</a:t>
            </a:r>
            <a:r>
              <a:rPr lang="en-US" sz="1400" dirty="0" smtClean="0">
                <a:solidFill>
                  <a:schemeClr val="tx1"/>
                </a:solidFill>
                <a:latin typeface="islam" pitchFamily="2" charset="2"/>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انعام </a:t>
            </a:r>
            <a:r>
              <a:rPr lang="ar-SA" sz="1400" dirty="0" smtClean="0">
                <a:solidFill>
                  <a:schemeClr val="tx1"/>
                </a:solidFill>
                <a:cs typeface="B Badr" pitchFamily="2" charset="-78"/>
              </a:rPr>
              <a:t>: </a:t>
            </a:r>
            <a:r>
              <a:rPr lang="fa-IR" sz="1400" dirty="0" smtClean="0">
                <a:solidFill>
                  <a:schemeClr val="tx1"/>
                </a:solidFill>
                <a:cs typeface="B Badr" pitchFamily="2" charset="-78"/>
              </a:rPr>
              <a:t>129)</a:t>
            </a:r>
            <a:r>
              <a:rPr lang="ar-SA" sz="1400" dirty="0" smtClean="0">
                <a:solidFill>
                  <a:schemeClr val="tx1"/>
                </a:solidFill>
                <a:cs typeface="B Badr" pitchFamily="2" charset="-78"/>
              </a:rPr>
              <a:t>:</a:t>
            </a:r>
            <a:r>
              <a:rPr lang="fa-IR" sz="1400" dirty="0" smtClean="0">
                <a:solidFill>
                  <a:schemeClr val="tx1"/>
                </a:solidFill>
                <a:cs typeface="B Badr" pitchFamily="2" charset="-78"/>
              </a:rPr>
              <a:t> «و اين‌گونه برخي از ستمكاران را به سبب آنچه انجام مي‌دادند ياور و سرپرست برخي ديگر [از ستمكاران] گردانيده‌ايم».</a:t>
            </a:r>
          </a:p>
          <a:p>
            <a:pPr indent="216000" algn="just">
              <a:spcBef>
                <a:spcPts val="600"/>
              </a:spcBef>
              <a:spcAft>
                <a:spcPts val="0"/>
              </a:spcAft>
            </a:pPr>
            <a:r>
              <a:rPr lang="fa-IR" sz="1400" dirty="0" smtClean="0">
                <a:solidFill>
                  <a:schemeClr val="tx1"/>
                </a:solidFill>
                <a:cs typeface="B Badr" pitchFamily="2" charset="-78"/>
              </a:rPr>
              <a:t>برخي ديگر، مرض را در عدم اتّحاد ما مسلمانان با يك‌ديگر مي‌دانند، و اين هم باز عرض است نه مرض!!، زيرا افزايش تعداد با عدم التزام وپايبندي به دين نيز سودي ندارد، و ما نبايد واقعه‌ي حنين را فراموش كنيم، آن وقتي كه شمار زيادي مسلمان شده بودند و در جنگ حنين در صف مسلمانان بودند و سودي به اسلام نرساندند!؛ الله </a:t>
            </a:r>
            <a:r>
              <a:rPr lang="fa-IR" sz="1400" dirty="0" smtClean="0">
                <a:solidFill>
                  <a:schemeClr val="tx1"/>
                </a:solidFill>
                <a:cs typeface="CTraditional Arabic" pitchFamily="2" charset="-78"/>
              </a:rPr>
              <a:t>ـ</a:t>
            </a:r>
            <a:r>
              <a:rPr lang="fa-IR" sz="1400" dirty="0" smtClean="0">
                <a:solidFill>
                  <a:schemeClr val="tx1"/>
                </a:solidFill>
                <a:cs typeface="B Badr" pitchFamily="2" charset="-78"/>
              </a:rPr>
              <a:t> مي‌فرمايد:</a:t>
            </a:r>
            <a:r>
              <a:rPr lang="fa-IR" sz="1400" dirty="0" smtClean="0">
                <a:solidFill>
                  <a:schemeClr val="tx1"/>
                </a:solidFill>
                <a:cs typeface="Traditional Arabic" pitchFamily="2" charset="-78"/>
              </a:rPr>
              <a:t> </a:t>
            </a:r>
            <a:r>
              <a:rPr lang="en-US" sz="1200" dirty="0" smtClean="0">
                <a:solidFill>
                  <a:schemeClr val="tx1"/>
                </a:solidFill>
                <a:latin typeface="islam" pitchFamily="2" charset="2"/>
              </a:rPr>
              <a:t>]</a:t>
            </a:r>
            <a:r>
              <a:rPr lang="ar-SA" sz="1300" dirty="0" smtClean="0">
                <a:solidFill>
                  <a:schemeClr val="tx1"/>
                </a:solidFill>
                <a:latin typeface="QCF_P190" pitchFamily="2" charset="2"/>
                <a:cs typeface="QCF_P190" pitchFamily="2" charset="2"/>
              </a:rPr>
              <a:t> </a:t>
            </a:r>
            <a:r>
              <a:rPr lang="ar-SA" sz="1200" dirty="0" err="1" smtClean="0">
                <a:solidFill>
                  <a:schemeClr val="tx1"/>
                </a:solidFill>
                <a:latin typeface="QCF_P190" pitchFamily="2" charset="2"/>
                <a:cs typeface="QCF_P190" pitchFamily="2" charset="2"/>
              </a:rPr>
              <a:t>ﮥ  ﮦﮧ  ﮨ  ﮩ  ﮪ  ﮫ   ﮬ  ﮭ  ﮮ</a:t>
            </a:r>
            <a:r>
              <a:rPr lang="en-US" sz="1400" dirty="0" smtClean="0">
                <a:solidFill>
                  <a:schemeClr val="tx1"/>
                </a:solidFill>
                <a:latin typeface="islam" pitchFamily="2" charset="2"/>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توبه</a:t>
            </a:r>
            <a:r>
              <a:rPr lang="ar-SA" sz="1400" dirty="0" smtClean="0">
                <a:solidFill>
                  <a:schemeClr val="tx1"/>
                </a:solidFill>
                <a:cs typeface="B Badr" pitchFamily="2" charset="-78"/>
              </a:rPr>
              <a:t>: </a:t>
            </a:r>
            <a:r>
              <a:rPr lang="fa-IR" sz="1400" dirty="0" smtClean="0">
                <a:solidFill>
                  <a:schemeClr val="tx1"/>
                </a:solidFill>
                <a:cs typeface="B Badr" pitchFamily="2" charset="-78"/>
              </a:rPr>
              <a:t>25)</a:t>
            </a:r>
            <a:r>
              <a:rPr lang="ar-SA" sz="1400" dirty="0" smtClean="0">
                <a:solidFill>
                  <a:schemeClr val="tx1"/>
                </a:solidFill>
                <a:cs typeface="B Badr" pitchFamily="2" charset="-78"/>
              </a:rPr>
              <a:t>:</a:t>
            </a:r>
            <a:r>
              <a:rPr lang="fa-IR" sz="1400" dirty="0" smtClean="0">
                <a:solidFill>
                  <a:schemeClr val="tx1"/>
                </a:solidFill>
                <a:cs typeface="B Badr" pitchFamily="2" charset="-78"/>
              </a:rPr>
              <a:t> «آنگاه كه در جنگ حنين كه فزوني خودتان شما را به شگفت آورد ولي آن [لشكر زياد] سودي به حالتان نداشت!». </a:t>
            </a:r>
          </a:p>
          <a:p>
            <a:pPr indent="216000" algn="just">
              <a:spcBef>
                <a:spcPts val="600"/>
              </a:spcBef>
              <a:spcAft>
                <a:spcPts val="0"/>
              </a:spcAft>
            </a:pPr>
            <a:r>
              <a:rPr lang="fa-IR" sz="1400" dirty="0" smtClean="0">
                <a:solidFill>
                  <a:schemeClr val="tx1"/>
                </a:solidFill>
                <a:cs typeface="B Badr" pitchFamily="2" charset="-78"/>
              </a:rPr>
              <a:t>آري!! علّت اصلي ضعف‌هايمان خودمان هستيم و مشكل از ماست! نه ديگران! و مرض حقيقي؛ گناهان ماست كه در آنها غرق هستيم؛ الله </a:t>
            </a:r>
            <a:r>
              <a:rPr lang="fa-IR" sz="1400" dirty="0" smtClean="0">
                <a:solidFill>
                  <a:schemeClr val="tx1"/>
                </a:solidFill>
                <a:cs typeface="CTraditional Arabic" pitchFamily="2" charset="-78"/>
              </a:rPr>
              <a:t>ـ</a:t>
            </a:r>
            <a:r>
              <a:rPr lang="fa-IR" sz="1400" dirty="0" smtClean="0">
                <a:solidFill>
                  <a:schemeClr val="tx1"/>
                </a:solidFill>
                <a:cs typeface="B Badr" pitchFamily="2" charset="-78"/>
              </a:rPr>
              <a:t> مي‌فرمايد:</a:t>
            </a:r>
            <a:r>
              <a:rPr lang="fa-IR" sz="1400" dirty="0" smtClean="0">
                <a:solidFill>
                  <a:schemeClr val="tx1"/>
                </a:solidFill>
                <a:cs typeface="Traditional Arabic" pitchFamily="2" charset="-78"/>
              </a:rPr>
              <a:t> </a:t>
            </a:r>
            <a:r>
              <a:rPr lang="en-US" sz="1400" dirty="0" smtClean="0">
                <a:solidFill>
                  <a:schemeClr val="tx1"/>
                </a:solidFill>
                <a:latin typeface="islam" pitchFamily="2" charset="2"/>
              </a:rPr>
              <a:t>]</a:t>
            </a:r>
            <a:r>
              <a:rPr lang="ar-SA" sz="1400" dirty="0" smtClean="0"/>
              <a:t> </a:t>
            </a:r>
            <a:r>
              <a:rPr lang="ar-SA" sz="1200" dirty="0" err="1" smtClean="0">
                <a:solidFill>
                  <a:schemeClr val="tx1"/>
                </a:solidFill>
                <a:latin typeface="QCF_P071" pitchFamily="2" charset="2"/>
                <a:cs typeface="QCF_P071" pitchFamily="2" charset="2"/>
              </a:rPr>
              <a:t>ﯽ  ﯾ  ﯿ  ﰀ  ﰁ  ﰂ  ﰃ  ﰄ  ﰅﰆ   ﰇ  ﰈ  ﰉ  ﰊ  ﰋﰌ  ﰍ  ﰎ  ﰏ  ﰐ  ﰑ  ﰒ</a:t>
            </a:r>
            <a:r>
              <a:rPr lang="ar-SA" sz="1300" dirty="0" smtClean="0">
                <a:solidFill>
                  <a:schemeClr val="tx1"/>
                </a:solidFill>
                <a:latin typeface="QCF_P071" pitchFamily="2" charset="2"/>
                <a:cs typeface="QCF_P071" pitchFamily="2" charset="2"/>
              </a:rPr>
              <a:t> </a:t>
            </a:r>
            <a:r>
              <a:rPr lang="en-US" sz="1400" dirty="0" smtClean="0">
                <a:solidFill>
                  <a:schemeClr val="tx1"/>
                </a:solidFill>
                <a:latin typeface="islam" pitchFamily="2" charset="2"/>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آ</a:t>
            </a:r>
            <a:r>
              <a:rPr lang="ar-SA" sz="1400" dirty="0" smtClean="0">
                <a:solidFill>
                  <a:schemeClr val="tx1"/>
                </a:solidFill>
                <a:cs typeface="B Badr" pitchFamily="2" charset="-78"/>
              </a:rPr>
              <a:t>ل عمران : </a:t>
            </a:r>
            <a:r>
              <a:rPr lang="fa-IR" sz="1400" dirty="0" smtClean="0">
                <a:solidFill>
                  <a:schemeClr val="tx1"/>
                </a:solidFill>
                <a:cs typeface="B Badr" pitchFamily="2" charset="-78"/>
              </a:rPr>
              <a:t>65)</a:t>
            </a:r>
            <a:r>
              <a:rPr lang="ar-SA" sz="1400" dirty="0" smtClean="0">
                <a:solidFill>
                  <a:schemeClr val="tx1"/>
                </a:solidFill>
                <a:cs typeface="B Badr" pitchFamily="2" charset="-78"/>
              </a:rPr>
              <a:t>:</a:t>
            </a:r>
            <a:r>
              <a:rPr lang="fa-IR" sz="1400" dirty="0" smtClean="0">
                <a:solidFill>
                  <a:schemeClr val="tx1"/>
                </a:solidFill>
                <a:cs typeface="B Badr" pitchFamily="2" charset="-78"/>
              </a:rPr>
              <a:t> «آيا هنگامي كه مصيبتي [منظور در جنگ احد] به شما رسيد در حالي كه دو برابر آن مصيبت را به كافران رسانده بوديد [منظور در جنگ بدر]، گفتيد: اين مصيبت از كجاست؟ بگو: آن مصيبت از جانب خودتان است! [يعني از نافرماني و سرپيچي!]، بي‌گمان الله بر هر چيز تواناست!».</a:t>
            </a:r>
            <a:endParaRPr lang="ar-SA" sz="1400" dirty="0" smtClean="0">
              <a:solidFill>
                <a:schemeClr val="tx1"/>
              </a:solidFill>
              <a:cs typeface="B Badr" pitchFamily="2" charset="-78"/>
            </a:endParaRPr>
          </a:p>
          <a:p>
            <a:pPr indent="216000" algn="just">
              <a:spcBef>
                <a:spcPts val="600"/>
              </a:spcBef>
              <a:spcAft>
                <a:spcPts val="0"/>
              </a:spcAft>
            </a:pPr>
            <a:r>
              <a:rPr lang="fa-IR" sz="1400" dirty="0" smtClean="0">
                <a:solidFill>
                  <a:schemeClr val="tx1"/>
                </a:solidFill>
                <a:cs typeface="B Badr" pitchFamily="2" charset="-78"/>
              </a:rPr>
              <a:t>پس تنها راه نجات، رجوع به قرآن و سنت و عمل به آنهاست! و افزايش تعداد مسلمانان بدون التزام و پايبندي به دين دردي را علاج نمي‌كند، بلكه شايد مرض را بيشتر افزايش دهد!!.</a:t>
            </a:r>
            <a:endParaRPr lang="en-US" sz="1400" dirty="0">
              <a:solidFill>
                <a:schemeClr val="tx1"/>
              </a:solidFill>
              <a:cs typeface="Traditional Arabic" pitchFamily="2" charset="-78"/>
            </a:endParaRPr>
          </a:p>
        </p:txBody>
      </p:sp>
      <p:sp>
        <p:nvSpPr>
          <p:cNvPr id="4" name="معين 3"/>
          <p:cNvSpPr/>
          <p:nvPr/>
        </p:nvSpPr>
        <p:spPr>
          <a:xfrm>
            <a:off x="5867680" y="1975082"/>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 name="مستطيل 4"/>
          <p:cNvSpPr/>
          <p:nvPr/>
        </p:nvSpPr>
        <p:spPr>
          <a:xfrm rot="18718226">
            <a:off x="5848395" y="2511051"/>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2  Badr" pitchFamily="2" charset="-78"/>
              </a:rPr>
              <a:t>نكته‌ي 1</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2  Badr" pitchFamily="2" charset="-78"/>
            </a:endParaRPr>
          </a:p>
        </p:txBody>
      </p:sp>
      <p:sp>
        <p:nvSpPr>
          <p:cNvPr id="6" name="مستطيل 5"/>
          <p:cNvSpPr/>
          <p:nvPr/>
        </p:nvSpPr>
        <p:spPr>
          <a:xfrm>
            <a:off x="6308178" y="8361078"/>
            <a:ext cx="486054" cy="923330"/>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ar-SA" sz="5400" b="1" dirty="0" smtClean="0">
                <a:ln>
                  <a:prstDash val="solid"/>
                </a:ln>
                <a:solidFill>
                  <a:schemeClr val="accent1">
                    <a:lumMod val="75000"/>
                  </a:schemeClr>
                </a:solidFill>
                <a:effectLst>
                  <a:outerShdw blurRad="88000" dist="50800" dir="5040000" algn="tl">
                    <a:schemeClr val="accent4">
                      <a:tint val="80000"/>
                      <a:satMod val="250000"/>
                      <a:alpha val="45000"/>
                    </a:schemeClr>
                  </a:outerShdw>
                </a:effectLst>
                <a:latin typeface="Arial" pitchFamily="34" charset="0"/>
                <a:cs typeface="B Badr" pitchFamily="2" charset="-78"/>
              </a:rPr>
              <a:t>2</a:t>
            </a:r>
            <a:endParaRPr lang="ar-SA" sz="5400" b="1" dirty="0">
              <a:ln>
                <a:prstDash val="solid"/>
              </a:ln>
              <a:solidFill>
                <a:schemeClr val="accent1">
                  <a:lumMod val="75000"/>
                </a:schemeClr>
              </a:soli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سهم منحني إلى الأسفل 2"/>
          <p:cNvSpPr/>
          <p:nvPr/>
        </p:nvSpPr>
        <p:spPr>
          <a:xfrm>
            <a:off x="2348880" y="395536"/>
            <a:ext cx="2160240" cy="757632"/>
          </a:xfrm>
          <a:prstGeom prst="curvedDownArrow">
            <a:avLst>
              <a:gd name="adj1" fmla="val 32226"/>
              <a:gd name="adj2" fmla="val 59732"/>
              <a:gd name="adj3" fmla="val 21503"/>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fa-IR" sz="2400" b="1" dirty="0" smtClean="0">
                <a:solidFill>
                  <a:schemeClr val="accent1">
                    <a:lumMod val="50000"/>
                  </a:schemeClr>
                </a:solidFill>
                <a:cs typeface="B Badr" pitchFamily="2" charset="-78"/>
              </a:rPr>
              <a:t> </a:t>
            </a:r>
            <a:r>
              <a:rPr lang="ar-SA" sz="2400" b="1" dirty="0" smtClean="0">
                <a:solidFill>
                  <a:schemeClr val="accent1">
                    <a:lumMod val="50000"/>
                  </a:schemeClr>
                </a:solidFill>
                <a:cs typeface="B Badr" pitchFamily="2" charset="-78"/>
              </a:rPr>
              <a:t> </a:t>
            </a:r>
            <a:r>
              <a:rPr lang="fa-IR" sz="2400" b="1" dirty="0" smtClean="0">
                <a:solidFill>
                  <a:schemeClr val="accent1">
                    <a:lumMod val="50000"/>
                  </a:schemeClr>
                </a:solidFill>
                <a:cs typeface="B Badr" pitchFamily="2" charset="-78"/>
              </a:rPr>
              <a:t>شروط فرع</a:t>
            </a:r>
            <a:endParaRPr lang="en-US" sz="2400" b="1" dirty="0">
              <a:solidFill>
                <a:schemeClr val="accent1">
                  <a:lumMod val="50000"/>
                </a:schemeClr>
              </a:solidFill>
              <a:cs typeface="B Badr" pitchFamily="2" charset="-78"/>
            </a:endParaRPr>
          </a:p>
        </p:txBody>
      </p:sp>
      <p:sp>
        <p:nvSpPr>
          <p:cNvPr id="4" name="خماسي 3"/>
          <p:cNvSpPr/>
          <p:nvPr/>
        </p:nvSpPr>
        <p:spPr>
          <a:xfrm rot="10800000">
            <a:off x="5572141" y="1471261"/>
            <a:ext cx="482207" cy="2363967"/>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5" name="خماسي 4"/>
          <p:cNvSpPr/>
          <p:nvPr/>
        </p:nvSpPr>
        <p:spPr>
          <a:xfrm rot="10800000">
            <a:off x="5572141" y="3938012"/>
            <a:ext cx="482207" cy="1992728"/>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6" name="خماسي 5"/>
          <p:cNvSpPr/>
          <p:nvPr/>
        </p:nvSpPr>
        <p:spPr>
          <a:xfrm rot="10800000">
            <a:off x="5572140" y="6040168"/>
            <a:ext cx="482207" cy="2095515"/>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7" name="مستطيل مستدير الزوايا 6"/>
          <p:cNvSpPr/>
          <p:nvPr/>
        </p:nvSpPr>
        <p:spPr>
          <a:xfrm>
            <a:off x="1285861" y="1428730"/>
            <a:ext cx="4125545" cy="2406497"/>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دليلي از قرآن و سنت صحيح و اجماع بر حكم فرع نباشد! زيرا در صورت وجود دليل شرعي، قياس معنايي ندارد و اجتهاد باطل است! به عنوان مثال: مؤمن بودن برده به هنگام آزاد كردنش در كفاره قسم! كه وجود ايمان در كفاره‌ي قتل و كشتن اشتباهي است! </a:t>
            </a:r>
            <a:r>
              <a:rPr lang="fa-IR" sz="1400" dirty="0" smtClean="0">
                <a:solidFill>
                  <a:schemeClr val="tx1"/>
                </a:solidFill>
                <a:cs typeface="CTraditional Arabic" pitchFamily="2" charset="-78"/>
              </a:rPr>
              <a:t>(</a:t>
            </a:r>
            <a:r>
              <a:rPr lang="ar-SA" sz="1200" dirty="0" err="1" smtClean="0">
                <a:solidFill>
                  <a:schemeClr val="tx1"/>
                </a:solidFill>
                <a:latin typeface="QCF_P093" pitchFamily="2" charset="2"/>
                <a:cs typeface="QCF_P093" pitchFamily="2" charset="2"/>
              </a:rPr>
              <a:t>ﭚ  ﭛ   ﭜ  ﭝ  ﭞ  ﭟ  ﭠ</a:t>
            </a:r>
            <a:r>
              <a:rPr lang="fa-IR" sz="1400" dirty="0" smtClean="0">
                <a:solidFill>
                  <a:schemeClr val="tx1"/>
                </a:solidFill>
                <a:cs typeface="CTraditional Arabic" pitchFamily="2" charset="-78"/>
              </a:rPr>
              <a:t>) </a:t>
            </a:r>
            <a:r>
              <a:rPr lang="fa-IR" sz="1400" dirty="0" smtClean="0">
                <a:solidFill>
                  <a:schemeClr val="tx1"/>
                </a:solidFill>
                <a:cs typeface="B Badr" pitchFamily="2" charset="-78"/>
              </a:rPr>
              <a:t>وقياس كفاره‌ي قسم بر قتل اشتباه درست نيست زيرا ما در كفاره‌ي قسم دليل خاص داريم كه در آن آزاد كردن برده بدون قيد ايمان آمده است:  </a:t>
            </a:r>
            <a:r>
              <a:rPr lang="fa-IR" sz="1400" dirty="0" smtClean="0">
                <a:solidFill>
                  <a:schemeClr val="tx1"/>
                </a:solidFill>
                <a:cs typeface="CTraditional Arabic" pitchFamily="2" charset="-78"/>
              </a:rPr>
              <a:t>(</a:t>
            </a:r>
            <a:r>
              <a:rPr lang="ar-SA" sz="1200" dirty="0" err="1" smtClean="0">
                <a:solidFill>
                  <a:schemeClr val="tx1"/>
                </a:solidFill>
                <a:latin typeface="QCF_P122" pitchFamily="2" charset="2"/>
                <a:cs typeface="QCF_P122" pitchFamily="2" charset="2"/>
              </a:rPr>
              <a:t>ﯟ  ﯠ   ﯡ  ﯢ  ﯣ  ﯤ  ﯥ  ﯦ   ﯧ  ﯨ  ﯩ            ﯪ  ﯫ  ﯬﯭ</a:t>
            </a:r>
            <a:r>
              <a:rPr lang="ar-SA" sz="1200" dirty="0" smtClean="0">
                <a:solidFill>
                  <a:schemeClr val="tx1"/>
                </a:solidFill>
                <a:latin typeface="QCF_P122" pitchFamily="2" charset="2"/>
                <a:cs typeface="QCF_P122" pitchFamily="2" charset="2"/>
              </a:rPr>
              <a:t> </a:t>
            </a:r>
            <a:r>
              <a:rPr lang="fa-IR" sz="1400" dirty="0" smtClean="0">
                <a:solidFill>
                  <a:schemeClr val="tx1"/>
                </a:solidFill>
                <a:cs typeface="CTraditional Arabic" pitchFamily="2" charset="-78"/>
              </a:rPr>
              <a:t>) </a:t>
            </a:r>
            <a:r>
              <a:rPr lang="fa-IR" sz="1400" dirty="0" smtClean="0">
                <a:solidFill>
                  <a:schemeClr val="tx1"/>
                </a:solidFill>
                <a:cs typeface="B Badr" pitchFamily="2" charset="-78"/>
              </a:rPr>
              <a:t>و در اين مسأله امام آمُدي در الإحكام 3/221 اجماع علماء را نقل كرده‌ است!</a:t>
            </a:r>
            <a:endParaRPr lang="en-US" sz="1400" dirty="0" smtClean="0">
              <a:solidFill>
                <a:schemeClr val="tx1"/>
              </a:solidFill>
              <a:cs typeface="B Badr" pitchFamily="2" charset="-78"/>
            </a:endParaRPr>
          </a:p>
        </p:txBody>
      </p:sp>
      <p:sp>
        <p:nvSpPr>
          <p:cNvPr id="8" name="مستطيل مستدير الزوايا 7"/>
          <p:cNvSpPr/>
          <p:nvPr/>
        </p:nvSpPr>
        <p:spPr>
          <a:xfrm>
            <a:off x="1266938" y="3952191"/>
            <a:ext cx="4144467" cy="1978551"/>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علت در فرع مساوي با علت در اصل باشد! به عنوان مثال: احناف براي دختر بكر بالغ جايز مي‌دانند كه خودش را بدون اجازه‌ي ولي و سرپرستش به ازدواج ديگري در بياورد! و آن هم قياس بر تصرف وي بر مالش بدون اجازه‌ي ولي مي‌باشد! كه جمهور اين قياس را باطل مي‌دانند چون در تصرف وي در مالش ضرري به ديگران ملحق نمي‌شود! ولي در ازدواج بدون اجازه‌ي ولي و سرپرست، آن دختر وارد خانواده‌ي جديدي مي‌شود در حالي كه خانواده‌ي وي راضي به آن نيستند و در نتيجه اين ازدواج  سبب كدورت ودشمني و.. مي‌شود؛ پس علت در فرع مساوي با اصل نيست!</a:t>
            </a:r>
            <a:endParaRPr lang="en-US" sz="1600" dirty="0">
              <a:solidFill>
                <a:schemeClr val="tx1"/>
              </a:solidFill>
              <a:cs typeface="B Badr" pitchFamily="2" charset="-78"/>
            </a:endParaRPr>
          </a:p>
        </p:txBody>
      </p:sp>
      <p:sp>
        <p:nvSpPr>
          <p:cNvPr id="9" name="مستطيل مستدير الزوايا 8"/>
          <p:cNvSpPr/>
          <p:nvPr/>
        </p:nvSpPr>
        <p:spPr>
          <a:xfrm>
            <a:off x="1232283" y="6040168"/>
            <a:ext cx="4179122" cy="2095515"/>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حكم فرع بر حكم اصل پيش نگيرد! كه در صورت پيش گرفتن، قياس درست نيست زيرا سبب اثبات حكم قبل از وجود علّت مي‌شود! به عنوان مثال: قياس وضوء بر تيمم در واجب بودن نيّت كه هر دو سبب طهارت هستند! و گفته شود: نيّت در وضوء واجب است همان‌طور كه در تيمم واجب مي‌باشد، و اين قياس باطل است زيرا وضوء قبل از تيمم مشروع شده است! و قياس وضوء بر تيمم در نيّت سبب مي‌شود كه قبل از وجود دليل بر وضوء، نيت در آن واجب شود!</a:t>
            </a:r>
            <a:endParaRPr lang="en-US" sz="1400" dirty="0">
              <a:cs typeface="B Badr" pitchFamily="2" charset="-78"/>
            </a:endParaRPr>
          </a:p>
        </p:txBody>
      </p:sp>
      <p:sp>
        <p:nvSpPr>
          <p:cNvPr id="11" name="مستطيل 10"/>
          <p:cNvSpPr/>
          <p:nvPr/>
        </p:nvSpPr>
        <p:spPr>
          <a:xfrm>
            <a:off x="5582877" y="2311215"/>
            <a:ext cx="574196" cy="923330"/>
          </a:xfrm>
          <a:prstGeom prst="rect">
            <a:avLst/>
          </a:prstGeom>
          <a:noFill/>
        </p:spPr>
        <p:txBody>
          <a:bodyPr wrap="non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1</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2" name="مستطيل 11"/>
          <p:cNvSpPr/>
          <p:nvPr/>
        </p:nvSpPr>
        <p:spPr>
          <a:xfrm>
            <a:off x="5679298" y="4597231"/>
            <a:ext cx="381355" cy="923330"/>
          </a:xfrm>
          <a:prstGeom prst="rect">
            <a:avLst/>
          </a:prstGeom>
          <a:noFill/>
        </p:spPr>
        <p:txBody>
          <a:bodyPr wrap="squar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2</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3" name="مستطيل 12"/>
          <p:cNvSpPr/>
          <p:nvPr/>
        </p:nvSpPr>
        <p:spPr>
          <a:xfrm>
            <a:off x="5679298" y="6611671"/>
            <a:ext cx="381355" cy="923330"/>
          </a:xfrm>
          <a:prstGeom prst="rect">
            <a:avLst/>
          </a:prstGeom>
          <a:noFill/>
        </p:spPr>
        <p:txBody>
          <a:bodyPr wrap="squar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3</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5" name="مستطيل ذو زاوية واحدة مستديرة 14"/>
          <p:cNvSpPr/>
          <p:nvPr/>
        </p:nvSpPr>
        <p:spPr>
          <a:xfrm>
            <a:off x="160711" y="1428728"/>
            <a:ext cx="1017992" cy="2381267"/>
          </a:xfrm>
          <a:prstGeom prst="round1Rect">
            <a:avLst>
              <a:gd name="adj" fmla="val 0"/>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امام شافعي در كتاب الرساله (ص 599) مي‌گويد: </a:t>
            </a:r>
            <a:r>
              <a:rPr lang="fa-IR" sz="1400" b="1" dirty="0" smtClean="0">
                <a:solidFill>
                  <a:schemeClr val="tx1"/>
                </a:solidFill>
                <a:cs typeface="B Badr" pitchFamily="2" charset="-78"/>
              </a:rPr>
              <a:t>در صورت وجود خبر يا دليل قياس درست نيست.</a:t>
            </a:r>
            <a:endParaRPr lang="en-US" sz="1400" b="1" dirty="0">
              <a:solidFill>
                <a:schemeClr val="tx1"/>
              </a:solidFill>
              <a:cs typeface="B Badr" pitchFamily="2" charset="-78"/>
            </a:endParaRPr>
          </a:p>
        </p:txBody>
      </p:sp>
      <p:sp>
        <p:nvSpPr>
          <p:cNvPr id="14" name="سهم إلى اليسار 13"/>
          <p:cNvSpPr/>
          <p:nvPr/>
        </p:nvSpPr>
        <p:spPr>
          <a:xfrm rot="10800000">
            <a:off x="1144827" y="2296632"/>
            <a:ext cx="214314" cy="476253"/>
          </a:xfrm>
          <a:prstGeom prst="left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مستطيل 15"/>
          <p:cNvSpPr/>
          <p:nvPr/>
        </p:nvSpPr>
        <p:spPr>
          <a:xfrm>
            <a:off x="6111089" y="8523629"/>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38</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سهم منحني إلى الأسفل 2"/>
          <p:cNvSpPr/>
          <p:nvPr/>
        </p:nvSpPr>
        <p:spPr>
          <a:xfrm>
            <a:off x="2564905" y="323528"/>
            <a:ext cx="2016224" cy="648072"/>
          </a:xfrm>
          <a:prstGeom prst="curvedDownArrow">
            <a:avLst>
              <a:gd name="adj1" fmla="val 31534"/>
              <a:gd name="adj2" fmla="val 77622"/>
              <a:gd name="adj3" fmla="val 26470"/>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fa-IR" sz="2300" b="1" dirty="0" smtClean="0">
                <a:solidFill>
                  <a:schemeClr val="accent1">
                    <a:lumMod val="50000"/>
                  </a:schemeClr>
                </a:solidFill>
                <a:cs typeface="B Badr" pitchFamily="2" charset="-78"/>
              </a:rPr>
              <a:t>   شروط علّت</a:t>
            </a:r>
            <a:endParaRPr lang="en-US" sz="2300" b="1" dirty="0">
              <a:solidFill>
                <a:schemeClr val="accent1">
                  <a:lumMod val="50000"/>
                </a:schemeClr>
              </a:solidFill>
              <a:cs typeface="B Badr" pitchFamily="2" charset="-78"/>
            </a:endParaRPr>
          </a:p>
        </p:txBody>
      </p:sp>
      <p:sp>
        <p:nvSpPr>
          <p:cNvPr id="14" name="مستطيل ذو زاوية واحدة مخدوشة 13"/>
          <p:cNvSpPr/>
          <p:nvPr/>
        </p:nvSpPr>
        <p:spPr>
          <a:xfrm>
            <a:off x="548679" y="1087821"/>
            <a:ext cx="5760641" cy="7675211"/>
          </a:xfrm>
          <a:prstGeom prst="snip1Rect">
            <a:avLst>
              <a:gd name="adj" fmla="val 8834"/>
            </a:avLst>
          </a:prstGeom>
          <a:solidFill>
            <a:srgbClr val="FEFBF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ctr">
              <a:spcBef>
                <a:spcPts val="600"/>
              </a:spcBef>
            </a:pPr>
            <a:r>
              <a:rPr lang="fa-IR" b="1" dirty="0" smtClean="0">
                <a:solidFill>
                  <a:schemeClr val="accent3"/>
                </a:solidFill>
                <a:cs typeface="B Badr" pitchFamily="2" charset="-78"/>
              </a:rPr>
              <a:t>علّت:</a:t>
            </a:r>
          </a:p>
          <a:p>
            <a:pPr indent="216000" algn="just">
              <a:spcBef>
                <a:spcPts val="600"/>
              </a:spcBef>
            </a:pPr>
            <a:r>
              <a:rPr lang="fa-IR" sz="1500" dirty="0" smtClean="0">
                <a:solidFill>
                  <a:schemeClr val="tx1"/>
                </a:solidFill>
                <a:cs typeface="B Badr" pitchFamily="2" charset="-78"/>
              </a:rPr>
              <a:t>1- در لغت علّت به معناي: مرض مي‌آيد!</a:t>
            </a:r>
          </a:p>
          <a:p>
            <a:pPr indent="216000" algn="just">
              <a:spcBef>
                <a:spcPts val="600"/>
              </a:spcBef>
            </a:pPr>
            <a:r>
              <a:rPr lang="fa-IR" sz="1500" dirty="0" smtClean="0">
                <a:solidFill>
                  <a:schemeClr val="tx1"/>
                </a:solidFill>
                <a:cs typeface="B Badr" pitchFamily="2" charset="-78"/>
              </a:rPr>
              <a:t>2- در اصطلاح اصولي‌ها: وصف ظاهر و منضبطي است كه با حكم مناسبت داشته باشد! همانند سفر كه علّت مباح شدن افطار كردن در رمضان است!</a:t>
            </a:r>
            <a:endParaRPr lang="fa-IR" dirty="0" smtClean="0">
              <a:solidFill>
                <a:schemeClr val="tx1"/>
              </a:solidFill>
              <a:cs typeface="B Badr" pitchFamily="2" charset="-78"/>
            </a:endParaRPr>
          </a:p>
          <a:p>
            <a:pPr indent="216000" algn="ctr">
              <a:spcBef>
                <a:spcPts val="600"/>
              </a:spcBef>
            </a:pPr>
            <a:r>
              <a:rPr lang="fa-IR" b="1" dirty="0" smtClean="0">
                <a:solidFill>
                  <a:schemeClr val="accent3"/>
                </a:solidFill>
                <a:cs typeface="B Badr" pitchFamily="2" charset="-78"/>
              </a:rPr>
              <a:t> فرق بين علّت وبين حكمت:</a:t>
            </a:r>
          </a:p>
          <a:p>
            <a:pPr indent="216000" algn="just">
              <a:spcBef>
                <a:spcPts val="600"/>
              </a:spcBef>
            </a:pPr>
            <a:r>
              <a:rPr lang="fa-IR" sz="1500" dirty="0" smtClean="0">
                <a:solidFill>
                  <a:schemeClr val="tx1"/>
                </a:solidFill>
                <a:cs typeface="B Badr" pitchFamily="2" charset="-78"/>
              </a:rPr>
              <a:t>به هنگام وجود علّت حكم پديد مي‌آيد و در صورت از بين رفتن علّت حكم نيز از بين مي‌رود!</a:t>
            </a:r>
          </a:p>
          <a:p>
            <a:pPr indent="216000" algn="just">
              <a:spcBef>
                <a:spcPts val="600"/>
              </a:spcBef>
            </a:pPr>
            <a:r>
              <a:rPr lang="fa-IR" sz="1500" dirty="0" smtClean="0">
                <a:solidFill>
                  <a:schemeClr val="tx1"/>
                </a:solidFill>
                <a:cs typeface="B Badr" pitchFamily="2" charset="-78"/>
              </a:rPr>
              <a:t>اما حكمت سبب حقيقي در مشروع شدن حكم است و اين حكمت مصلحتي است كه دين به قصد آن، حكم را تشريع كرده است و يا مفسدتي است كه خواسته آن را دفع كند!</a:t>
            </a:r>
          </a:p>
          <a:p>
            <a:pPr indent="216000" algn="just">
              <a:spcBef>
                <a:spcPts val="600"/>
              </a:spcBef>
            </a:pPr>
            <a:r>
              <a:rPr lang="fa-IR" sz="1500" dirty="0" smtClean="0">
                <a:solidFill>
                  <a:schemeClr val="tx1"/>
                </a:solidFill>
                <a:cs typeface="B Badr" pitchFamily="2" charset="-78"/>
              </a:rPr>
              <a:t>هرچند كه بايد حكم مرتبط با حكمت باشد چون هدف حقيقي در تشريع آن حكم است نه علّت آن!! ولي چون حكمت امري پنهان و غير آشكار و بيشتر اوقات غير منضبط است كه سبب مي‌شود در احكام اضطراب و عدم انضباط حاصل شود و تطبيق آن نيز دشوار است به همين سبب حُكم به علِّت ظاهر و منضبط ربط داده شده است!</a:t>
            </a:r>
          </a:p>
          <a:p>
            <a:pPr indent="216000" algn="just">
              <a:spcBef>
                <a:spcPts val="600"/>
              </a:spcBef>
            </a:pPr>
            <a:r>
              <a:rPr lang="fa-IR" sz="1500" dirty="0" smtClean="0">
                <a:solidFill>
                  <a:schemeClr val="tx1"/>
                </a:solidFill>
                <a:cs typeface="B Badr" pitchFamily="2" charset="-78"/>
              </a:rPr>
              <a:t>به عنوان مثال: افطار كردن براي مسافر در رمضان علّت آن سفر است و حكمت آن دفع مشقَّت است! پس به هنگام سفر افطار كردن در رمضان جايز است هرچند كه سختي يا مشقَّتي نباشد! و در غير سفر هرچند كه سختي و مشقَّت باشد افطار كردن درست نيست!</a:t>
            </a:r>
          </a:p>
          <a:p>
            <a:pPr indent="216000" algn="ctr">
              <a:spcBef>
                <a:spcPts val="600"/>
              </a:spcBef>
            </a:pPr>
            <a:r>
              <a:rPr lang="fa-IR" b="1" dirty="0" smtClean="0">
                <a:solidFill>
                  <a:schemeClr val="accent3"/>
                </a:solidFill>
                <a:cs typeface="B Badr" pitchFamily="2" charset="-78"/>
              </a:rPr>
              <a:t>فرق بين علّت وبين سبب:</a:t>
            </a:r>
          </a:p>
          <a:p>
            <a:pPr indent="216000" algn="just">
              <a:spcBef>
                <a:spcPts val="600"/>
              </a:spcBef>
            </a:pPr>
            <a:r>
              <a:rPr lang="fa-IR" sz="1500" dirty="0" smtClean="0">
                <a:solidFill>
                  <a:schemeClr val="tx1"/>
                </a:solidFill>
                <a:cs typeface="B Badr" pitchFamily="2" charset="-78"/>
              </a:rPr>
              <a:t>سبب از علّت عام‌تر است و هر علّتي سبب است ولي هر سببي علّت نيست، زيرا علّت بايد با حكم مناسبت داشته باشد و حكم بر اساس آن برداشت مي‌شود؛ اما سبب لازم نيست كه با حكم مناسبت داشته باشد بلكه علامت و نشانه‌اي بر وجود حكم است هرچند كه عقل نتواند مناسبت آن دو را با هم درك كند! به عنوان مثال: مست كننده بودن سبب و علّت تحريم مشروب است و سفر هم سبب و علّت افطار كردن در رمضان است! ولي ديدن ماه در رمضان فقط سبب واجب شدن روزه است، زيرا ديدن هلال ماه نشانه‌ي دخول ماه رمضان است ولي علّتي بر وجود آن حكم نيست و عقل هم نمي‌تواند مناسبت بين هلال ماه و واجب شدن روزه‌ي رمضان را درك كند!</a:t>
            </a:r>
          </a:p>
          <a:p>
            <a:pPr indent="216000" algn="ctr">
              <a:spcBef>
                <a:spcPts val="600"/>
              </a:spcBef>
            </a:pPr>
            <a:r>
              <a:rPr lang="fa-IR" b="1" dirty="0" smtClean="0">
                <a:solidFill>
                  <a:schemeClr val="accent3"/>
                </a:solidFill>
                <a:cs typeface="B Badr" pitchFamily="2" charset="-78"/>
              </a:rPr>
              <a:t>امور مشترك بين علّت و سبب:</a:t>
            </a:r>
          </a:p>
          <a:p>
            <a:pPr indent="216000" algn="just">
              <a:spcBef>
                <a:spcPts val="600"/>
              </a:spcBef>
            </a:pPr>
            <a:r>
              <a:rPr lang="fa-IR" sz="1500" dirty="0" smtClean="0">
                <a:solidFill>
                  <a:schemeClr val="tx1"/>
                </a:solidFill>
                <a:cs typeface="B Badr" pitchFamily="2" charset="-78"/>
              </a:rPr>
              <a:t>1- هر دو نشانه‌ي وجود حكم است 2- شرع در ربط اين دو با حكم، حكمتي دارد 3- هر دو در حكم تأثير دارند!</a:t>
            </a:r>
          </a:p>
          <a:p>
            <a:pPr indent="216000" algn="just">
              <a:spcBef>
                <a:spcPts val="600"/>
              </a:spcBef>
            </a:pPr>
            <a:endParaRPr lang="en-US" sz="1600" dirty="0">
              <a:solidFill>
                <a:schemeClr val="tx1"/>
              </a:solidFill>
              <a:cs typeface="B Badr" pitchFamily="2" charset="-78"/>
            </a:endParaRPr>
          </a:p>
        </p:txBody>
      </p:sp>
      <p:sp>
        <p:nvSpPr>
          <p:cNvPr id="4" name="مستطيل 3"/>
          <p:cNvSpPr/>
          <p:nvPr/>
        </p:nvSpPr>
        <p:spPr>
          <a:xfrm>
            <a:off x="-109812" y="8561069"/>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خماسي 2"/>
          <p:cNvSpPr/>
          <p:nvPr/>
        </p:nvSpPr>
        <p:spPr>
          <a:xfrm rot="10800000">
            <a:off x="5846352" y="1075010"/>
            <a:ext cx="472664" cy="1733551"/>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 name="خماسي 3"/>
          <p:cNvSpPr/>
          <p:nvPr/>
        </p:nvSpPr>
        <p:spPr>
          <a:xfrm rot="10800000">
            <a:off x="5846350" y="2951436"/>
            <a:ext cx="479259" cy="1685926"/>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5" name="خماسي 4"/>
          <p:cNvSpPr/>
          <p:nvPr/>
        </p:nvSpPr>
        <p:spPr>
          <a:xfrm rot="10800000">
            <a:off x="5869299" y="4801935"/>
            <a:ext cx="453614" cy="1626494"/>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6" name="مستطيل مستدير الزوايا 5"/>
          <p:cNvSpPr/>
          <p:nvPr/>
        </p:nvSpPr>
        <p:spPr>
          <a:xfrm>
            <a:off x="2007751" y="1055962"/>
            <a:ext cx="3696917" cy="1781175"/>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علّت بايد وصف ظاهر و واضحي باشد كه بتوان بودن يا نبودن آن را تشخيص داد همانند: مستي! كه علّت تحريم مشروب است! و وصف ظاهر و واضحي در مشروب است و مي‌توان اين وصف را در نبيذ تشخيص داد! و در صورت عدم تشخيص علّت و يا عدم وضوح آن، نمي‌توانيم قياس بگيريم!</a:t>
            </a:r>
            <a:endParaRPr lang="en-US" sz="1400" dirty="0" smtClean="0">
              <a:solidFill>
                <a:schemeClr val="tx1"/>
              </a:solidFill>
              <a:cs typeface="B Badr" pitchFamily="2" charset="-78"/>
            </a:endParaRPr>
          </a:p>
        </p:txBody>
      </p:sp>
      <p:sp>
        <p:nvSpPr>
          <p:cNvPr id="7" name="مستطيل مستدير الزوايا 6"/>
          <p:cNvSpPr/>
          <p:nvPr/>
        </p:nvSpPr>
        <p:spPr>
          <a:xfrm>
            <a:off x="1988701" y="2941912"/>
            <a:ext cx="3696917" cy="1704975"/>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علّت بايد وصفي منضبط باشد، يعني به اختلاف اشخاص و حالات و مكان متفاوت نباشد همانند سفر در مباح شدن افطاري در رمضان! كه خود سفر حقيقتي منضبط و معيّن دارد و به اختلاف اشخاص و حالات و مكان متفاوت نيست! اما مشقّت و سختي حقيقتي متفاوت دارد و سختي سفر در تابستان همانند زمستان نيست و سختي سفر با هواپيما همچون ماشين نيست! در نتيجه اين علّت مردود است!</a:t>
            </a:r>
            <a:endParaRPr lang="en-US" sz="1600" dirty="0">
              <a:solidFill>
                <a:schemeClr val="tx1"/>
              </a:solidFill>
              <a:cs typeface="B Badr" pitchFamily="2" charset="-78"/>
            </a:endParaRPr>
          </a:p>
        </p:txBody>
      </p:sp>
      <p:sp>
        <p:nvSpPr>
          <p:cNvPr id="8" name="مستطيل مستدير الزوايا 7"/>
          <p:cNvSpPr/>
          <p:nvPr/>
        </p:nvSpPr>
        <p:spPr>
          <a:xfrm>
            <a:off x="1995038" y="4749752"/>
            <a:ext cx="3696917" cy="1704975"/>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وصف علّت نيز بايد مناسب با حكم و شامل مصلحت يا دفع مفسده‌اي باشد! همانند تحريم مشروب به علّت مست كننده بودن آن كه سبب از بين رفتن مفسده‌ي دشمني و ظلم و ... است كه با مستي ايجاد مي‌شود و ننوشيدن مشروب سبب رو آوردن به ذكر و عبادت مي شود! پس بايد وصف واضح و مناسب با حكم باشد و وصف غير مناسب مثل رنگ قرمز يا آبي داشتن تأثيري در حكم ندارد!</a:t>
            </a:r>
            <a:endParaRPr lang="en-US" sz="1400" dirty="0">
              <a:cs typeface="B Badr" pitchFamily="2" charset="-78"/>
            </a:endParaRPr>
          </a:p>
        </p:txBody>
      </p:sp>
      <p:sp>
        <p:nvSpPr>
          <p:cNvPr id="9" name="مستطيل 8"/>
          <p:cNvSpPr/>
          <p:nvPr/>
        </p:nvSpPr>
        <p:spPr>
          <a:xfrm>
            <a:off x="5876141" y="1503611"/>
            <a:ext cx="574196" cy="923330"/>
          </a:xfrm>
          <a:prstGeom prst="rect">
            <a:avLst/>
          </a:prstGeom>
          <a:noFill/>
        </p:spPr>
        <p:txBody>
          <a:bodyPr wrap="non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1</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0" name="مستطيل 9"/>
          <p:cNvSpPr/>
          <p:nvPr/>
        </p:nvSpPr>
        <p:spPr>
          <a:xfrm>
            <a:off x="5905886" y="3437202"/>
            <a:ext cx="381355" cy="923330"/>
          </a:xfrm>
          <a:prstGeom prst="rect">
            <a:avLst/>
          </a:prstGeom>
          <a:noFill/>
        </p:spPr>
        <p:txBody>
          <a:bodyPr wrap="squar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2</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1" name="مستطيل 10"/>
          <p:cNvSpPr/>
          <p:nvPr/>
        </p:nvSpPr>
        <p:spPr>
          <a:xfrm>
            <a:off x="5914422" y="5153224"/>
            <a:ext cx="381355" cy="923330"/>
          </a:xfrm>
          <a:prstGeom prst="rect">
            <a:avLst/>
          </a:prstGeom>
          <a:noFill/>
        </p:spPr>
        <p:txBody>
          <a:bodyPr wrap="squar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3</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2" name="خماسي 11"/>
          <p:cNvSpPr/>
          <p:nvPr/>
        </p:nvSpPr>
        <p:spPr>
          <a:xfrm rot="10800000">
            <a:off x="5863385" y="6614766"/>
            <a:ext cx="452113" cy="1809780"/>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3" name="مستطيل مستدير الزوايا 12"/>
          <p:cNvSpPr/>
          <p:nvPr/>
        </p:nvSpPr>
        <p:spPr>
          <a:xfrm>
            <a:off x="1975641" y="6586539"/>
            <a:ext cx="3696917" cy="1838008"/>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علّت قاصر و مخصوص اصل نباشد؛ زيرا به هنگام مخصوص شدن علّت به اصل نمي‌توان وجود آن را در فرع تصوّر كرد؛ به عنوان مثال: مباح شدن افطاري در رمضان فقط براي مسافر و مريض است: </a:t>
            </a:r>
            <a:r>
              <a:rPr lang="fa-IR" sz="1400" dirty="0" smtClean="0">
                <a:solidFill>
                  <a:schemeClr val="tx1"/>
                </a:solidFill>
                <a:cs typeface="CTraditional Arabic" pitchFamily="2" charset="-78"/>
              </a:rPr>
              <a:t>(</a:t>
            </a:r>
            <a:r>
              <a:rPr lang="ar-SA" sz="1200" dirty="0" err="1" smtClean="0">
                <a:solidFill>
                  <a:schemeClr val="tx1"/>
                </a:solidFill>
                <a:latin typeface="QCF_P028" pitchFamily="2" charset="2"/>
                <a:cs typeface="QCF_P028" pitchFamily="2" charset="2"/>
              </a:rPr>
              <a:t>ﭵ  ﭶ     ﭷ    ﭸ  ﭹ    ﭺ  ﭻ  ﭼ   ﭽ  ﭾ  ﭿ</a:t>
            </a:r>
            <a:r>
              <a:rPr lang="fa-IR" sz="1400" dirty="0" smtClean="0">
                <a:solidFill>
                  <a:schemeClr val="tx1"/>
                </a:solidFill>
                <a:cs typeface="CTraditional Arabic" pitchFamily="2" charset="-78"/>
              </a:rPr>
              <a:t>) </a:t>
            </a:r>
            <a:r>
              <a:rPr lang="fa-IR" sz="1400" dirty="0" smtClean="0">
                <a:solidFill>
                  <a:schemeClr val="tx1"/>
                </a:solidFill>
                <a:cs typeface="B Badr" pitchFamily="2" charset="-78"/>
              </a:rPr>
              <a:t>و سفر امري قاصر فقط بر مسافر است و جايز نيست كه كسي ديگر را بر آن قياس گرفت هرچند كه آن شخص غير مسافر؛ سختي و مشقّتي بيشتر از مسافر داشته باشد!</a:t>
            </a:r>
            <a:endParaRPr lang="en-US" sz="1400" dirty="0">
              <a:solidFill>
                <a:schemeClr val="tx1"/>
              </a:solidFill>
              <a:cs typeface="B Badr" pitchFamily="2" charset="-78"/>
            </a:endParaRPr>
          </a:p>
        </p:txBody>
      </p:sp>
      <p:sp>
        <p:nvSpPr>
          <p:cNvPr id="14" name="مستطيل 13"/>
          <p:cNvSpPr/>
          <p:nvPr/>
        </p:nvSpPr>
        <p:spPr>
          <a:xfrm>
            <a:off x="5916344" y="7088225"/>
            <a:ext cx="381355" cy="923330"/>
          </a:xfrm>
          <a:prstGeom prst="rect">
            <a:avLst/>
          </a:prstGeom>
          <a:noFill/>
        </p:spPr>
        <p:txBody>
          <a:bodyPr wrap="squar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4</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6" name="مستطيل ذو زاوية واحدة مستديرة 15"/>
          <p:cNvSpPr/>
          <p:nvPr/>
        </p:nvSpPr>
        <p:spPr>
          <a:xfrm>
            <a:off x="479019" y="2760890"/>
            <a:ext cx="1285884" cy="2000264"/>
          </a:xfrm>
          <a:prstGeom prst="round1Rect">
            <a:avLst>
              <a:gd name="adj" fmla="val 0"/>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امام آمدي در الإحكام 3/181 گويد: علماء در صحيح بودن تعليل احكام با اوصاف ظاهر و منضبط كه شامل احتمال حكمت‌ها را داشته باشند، اجماع دارند! </a:t>
            </a:r>
            <a:endParaRPr lang="en-US" sz="1400" dirty="0">
              <a:solidFill>
                <a:schemeClr val="tx1"/>
              </a:solidFill>
              <a:cs typeface="B Badr" pitchFamily="2" charset="-78"/>
            </a:endParaRPr>
          </a:p>
        </p:txBody>
      </p:sp>
      <p:sp>
        <p:nvSpPr>
          <p:cNvPr id="18" name="مخطط انسيابي: معالجة 17"/>
          <p:cNvSpPr/>
          <p:nvPr/>
        </p:nvSpPr>
        <p:spPr>
          <a:xfrm>
            <a:off x="484931" y="6418520"/>
            <a:ext cx="1285884" cy="2095515"/>
          </a:xfrm>
          <a:prstGeom prst="flowChartProcess">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امام آمدي در الإحكام 3/192 گويد: علماء اتفاق دارند در اينكه متعدي بودن علّت</a:t>
            </a:r>
            <a:r>
              <a:rPr lang="ar-SA" sz="1400" dirty="0" smtClean="0">
                <a:solidFill>
                  <a:schemeClr val="tx1"/>
                </a:solidFill>
                <a:cs typeface="B Badr" pitchFamily="2" charset="-78"/>
              </a:rPr>
              <a:t> </a:t>
            </a:r>
            <a:r>
              <a:rPr lang="fa-IR" sz="1400" dirty="0" smtClean="0">
                <a:solidFill>
                  <a:schemeClr val="tx1"/>
                </a:solidFill>
                <a:cs typeface="B Badr" pitchFamily="2" charset="-78"/>
              </a:rPr>
              <a:t>(يعني قاصر نبودن علّت) شرط صحّت قياس است! (ابهاج،</a:t>
            </a:r>
            <a:r>
              <a:rPr lang="ar-SA" sz="1400" dirty="0" smtClean="0">
                <a:solidFill>
                  <a:schemeClr val="tx1"/>
                </a:solidFill>
                <a:cs typeface="B Badr" pitchFamily="2" charset="-78"/>
              </a:rPr>
              <a:t> </a:t>
            </a:r>
            <a:r>
              <a:rPr lang="fa-IR" sz="1400" dirty="0" smtClean="0">
                <a:solidFill>
                  <a:schemeClr val="tx1"/>
                </a:solidFill>
                <a:cs typeface="B Badr" pitchFamily="2" charset="-78"/>
              </a:rPr>
              <a:t>سبكي 3/40).</a:t>
            </a:r>
            <a:endParaRPr lang="en-US" sz="1400" dirty="0">
              <a:cs typeface="B Badr" pitchFamily="2" charset="-78"/>
            </a:endParaRPr>
          </a:p>
        </p:txBody>
      </p:sp>
      <p:sp>
        <p:nvSpPr>
          <p:cNvPr id="15" name="سهم إلى اليسار 14"/>
          <p:cNvSpPr/>
          <p:nvPr/>
        </p:nvSpPr>
        <p:spPr>
          <a:xfrm rot="10800000">
            <a:off x="1795085" y="3522929"/>
            <a:ext cx="247195" cy="476253"/>
          </a:xfrm>
          <a:prstGeom prst="left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سهم إلى اليسار 16"/>
          <p:cNvSpPr/>
          <p:nvPr/>
        </p:nvSpPr>
        <p:spPr>
          <a:xfrm rot="10800000">
            <a:off x="1789999" y="7091007"/>
            <a:ext cx="239221" cy="476253"/>
          </a:xfrm>
          <a:prstGeom prst="left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مستطيل 18"/>
          <p:cNvSpPr/>
          <p:nvPr/>
        </p:nvSpPr>
        <p:spPr>
          <a:xfrm>
            <a:off x="5991245" y="8524896"/>
            <a:ext cx="10000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40</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
        <p:nvSpPr>
          <p:cNvPr id="20" name="سهم منحني إلى الأسفل 19"/>
          <p:cNvSpPr/>
          <p:nvPr/>
        </p:nvSpPr>
        <p:spPr>
          <a:xfrm>
            <a:off x="3105807" y="409903"/>
            <a:ext cx="1632354" cy="535587"/>
          </a:xfrm>
          <a:prstGeom prst="curvedDownArrow">
            <a:avLst>
              <a:gd name="adj1" fmla="val 31534"/>
              <a:gd name="adj2" fmla="val 77622"/>
              <a:gd name="adj3" fmla="val 26470"/>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SA" sz="2400" b="1" dirty="0" smtClean="0">
                <a:solidFill>
                  <a:schemeClr val="accent1">
                    <a:lumMod val="50000"/>
                  </a:schemeClr>
                </a:solidFill>
                <a:cs typeface="B Badr" pitchFamily="2" charset="-78"/>
              </a:rPr>
              <a:t>  </a:t>
            </a:r>
            <a:r>
              <a:rPr lang="fa-IR" sz="2400" b="1" dirty="0" smtClean="0">
                <a:solidFill>
                  <a:schemeClr val="accent1">
                    <a:lumMod val="50000"/>
                  </a:schemeClr>
                </a:solidFill>
                <a:cs typeface="B Badr" pitchFamily="2" charset="-78"/>
              </a:rPr>
              <a:t>علّت</a:t>
            </a:r>
            <a:endParaRPr lang="en-US" sz="2400" b="1" dirty="0">
              <a:solidFill>
                <a:schemeClr val="accent1">
                  <a:lumMod val="50000"/>
                </a:schemeClr>
              </a:solidFill>
              <a:cs typeface="B Badr" pitchFamily="2" charset="-78"/>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خماسي 5"/>
          <p:cNvSpPr/>
          <p:nvPr/>
        </p:nvSpPr>
        <p:spPr>
          <a:xfrm rot="10800000">
            <a:off x="4984858" y="1577164"/>
            <a:ext cx="482207" cy="1238259"/>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7" name="خماسي 6"/>
          <p:cNvSpPr/>
          <p:nvPr/>
        </p:nvSpPr>
        <p:spPr>
          <a:xfrm rot="10800000">
            <a:off x="4998506" y="3060230"/>
            <a:ext cx="482207" cy="1230723"/>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8" name="خماسي 7"/>
          <p:cNvSpPr/>
          <p:nvPr/>
        </p:nvSpPr>
        <p:spPr>
          <a:xfrm rot="10800000">
            <a:off x="4998506" y="4488990"/>
            <a:ext cx="482207" cy="2095515"/>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مستطيل مستدير الزوايا 8"/>
          <p:cNvSpPr/>
          <p:nvPr/>
        </p:nvSpPr>
        <p:spPr>
          <a:xfrm>
            <a:off x="1140854" y="1536221"/>
            <a:ext cx="3696917" cy="1333509"/>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اينكه حكم، اصل شرعي داشته باشد؛ زيرا مقصود از قياس در اينجا اثبات و شناساندن حكم شرعي است! </a:t>
            </a:r>
            <a:endParaRPr lang="en-US" sz="1400" dirty="0" smtClean="0">
              <a:solidFill>
                <a:schemeClr val="tx1"/>
              </a:solidFill>
              <a:cs typeface="B Badr" pitchFamily="2" charset="-78"/>
            </a:endParaRPr>
          </a:p>
        </p:txBody>
      </p:sp>
      <p:sp>
        <p:nvSpPr>
          <p:cNvPr id="10" name="مستطيل مستدير الزوايا 9"/>
          <p:cNvSpPr/>
          <p:nvPr/>
        </p:nvSpPr>
        <p:spPr>
          <a:xfrm>
            <a:off x="1140854" y="6775006"/>
            <a:ext cx="3696917" cy="1238259"/>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حكم در فرع و اصل بايد يكي باشد، به عنوان مثال: اگر اصلي حكم آن واجب است نبايد براي اثبات مستحب بودن فرع بر آن قياس بگيريم ... (ن.ك: مباني فقه، محمدي ص193-197 و تيسير الوصول، فَيروز ص 131-162).</a:t>
            </a:r>
            <a:endParaRPr lang="en-US" sz="1600" dirty="0">
              <a:solidFill>
                <a:schemeClr val="tx1"/>
              </a:solidFill>
              <a:cs typeface="B Badr" pitchFamily="2" charset="-78"/>
            </a:endParaRPr>
          </a:p>
        </p:txBody>
      </p:sp>
      <p:sp>
        <p:nvSpPr>
          <p:cNvPr id="11" name="مستطيل مستدير الزوايا 10"/>
          <p:cNvSpPr/>
          <p:nvPr/>
        </p:nvSpPr>
        <p:spPr>
          <a:xfrm>
            <a:off x="1140854" y="4488990"/>
            <a:ext cx="3696917" cy="2095515"/>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حكم اصل نيز نبايد برگرفته شده از قياس باشد زيرا اگر جامع بين فرع و اصل همان علّتِ حُكمِ اصل است، پس بيهوده است كه طريق استدلال را طولاني كنيم و قياس ديگري را واسطه سازيم بلكه فرع مورد نظر را با اصل اوّل قياس مي‌گيريم، مثلا اگر خواستيم ربوي بودن پرتقال را به اثبات برسانيم، آن را بر سيب كه خودش بر گندم قياس شده، قياس نمي‌گيريم بلكه مستقيما آن را با علّت طُعم به گندم تشبيه مي‌كنيم!</a:t>
            </a:r>
          </a:p>
        </p:txBody>
      </p:sp>
      <p:sp>
        <p:nvSpPr>
          <p:cNvPr id="12" name="مستطيل 11"/>
          <p:cNvSpPr/>
          <p:nvPr/>
        </p:nvSpPr>
        <p:spPr>
          <a:xfrm>
            <a:off x="5009244" y="1631470"/>
            <a:ext cx="574196" cy="923330"/>
          </a:xfrm>
          <a:prstGeom prst="rect">
            <a:avLst/>
          </a:prstGeom>
          <a:noFill/>
        </p:spPr>
        <p:txBody>
          <a:bodyPr wrap="non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1</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3" name="مستطيل 12"/>
          <p:cNvSpPr/>
          <p:nvPr/>
        </p:nvSpPr>
        <p:spPr>
          <a:xfrm>
            <a:off x="5105664" y="3250732"/>
            <a:ext cx="381355" cy="923330"/>
          </a:xfrm>
          <a:prstGeom prst="rect">
            <a:avLst/>
          </a:prstGeom>
          <a:noFill/>
        </p:spPr>
        <p:txBody>
          <a:bodyPr wrap="squar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2</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4" name="مستطيل 13"/>
          <p:cNvSpPr/>
          <p:nvPr/>
        </p:nvSpPr>
        <p:spPr>
          <a:xfrm>
            <a:off x="5071545" y="5128733"/>
            <a:ext cx="381355" cy="923330"/>
          </a:xfrm>
          <a:prstGeom prst="rect">
            <a:avLst/>
          </a:prstGeom>
          <a:noFill/>
        </p:spPr>
        <p:txBody>
          <a:bodyPr wrap="squar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3</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5" name="سهم منحني إلى الأسفل 14"/>
          <p:cNvSpPr/>
          <p:nvPr/>
        </p:nvSpPr>
        <p:spPr>
          <a:xfrm>
            <a:off x="2106382" y="516738"/>
            <a:ext cx="2081048" cy="733731"/>
          </a:xfrm>
          <a:prstGeom prst="curvedDownArrow">
            <a:avLst>
              <a:gd name="adj1" fmla="val 26686"/>
              <a:gd name="adj2" fmla="val 58288"/>
              <a:gd name="adj3" fmla="val 28010"/>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fa-IR" sz="2400" b="1" dirty="0" smtClean="0">
                <a:solidFill>
                  <a:schemeClr val="accent1">
                    <a:lumMod val="50000"/>
                  </a:schemeClr>
                </a:solidFill>
                <a:cs typeface="B Badr" pitchFamily="2" charset="-78"/>
              </a:rPr>
              <a:t>   شروط حُكم</a:t>
            </a:r>
            <a:endParaRPr lang="en-US" sz="2400" b="1" dirty="0">
              <a:solidFill>
                <a:schemeClr val="accent1">
                  <a:lumMod val="50000"/>
                </a:schemeClr>
              </a:solidFill>
              <a:cs typeface="B Badr" pitchFamily="2" charset="-78"/>
            </a:endParaRPr>
          </a:p>
        </p:txBody>
      </p:sp>
      <p:sp>
        <p:nvSpPr>
          <p:cNvPr id="16" name="خماسي 15"/>
          <p:cNvSpPr/>
          <p:nvPr/>
        </p:nvSpPr>
        <p:spPr>
          <a:xfrm rot="10800000">
            <a:off x="4998506" y="6775006"/>
            <a:ext cx="482207" cy="1230723"/>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7" name="مستطيل مستدير الزوايا 16"/>
          <p:cNvSpPr/>
          <p:nvPr/>
        </p:nvSpPr>
        <p:spPr>
          <a:xfrm>
            <a:off x="1140854" y="3060230"/>
            <a:ext cx="3696917" cy="1238259"/>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حكم اصل نبايد منسوخ شده باشد تا بتوانيم فرع را بر آن بنا سازيم.</a:t>
            </a:r>
            <a:endParaRPr lang="en-US" sz="1600" dirty="0">
              <a:solidFill>
                <a:schemeClr val="tx1"/>
              </a:solidFill>
              <a:cs typeface="B Badr" pitchFamily="2" charset="-78"/>
            </a:endParaRPr>
          </a:p>
        </p:txBody>
      </p:sp>
      <p:sp>
        <p:nvSpPr>
          <p:cNvPr id="18" name="مستطيل 17"/>
          <p:cNvSpPr/>
          <p:nvPr/>
        </p:nvSpPr>
        <p:spPr>
          <a:xfrm>
            <a:off x="5105664" y="6938496"/>
            <a:ext cx="381355" cy="923330"/>
          </a:xfrm>
          <a:prstGeom prst="rect">
            <a:avLst/>
          </a:prstGeom>
          <a:noFill/>
        </p:spPr>
        <p:txBody>
          <a:bodyPr wrap="square" lIns="91440" tIns="45720" rIns="91440" bIns="45720">
            <a:spAutoFit/>
          </a:bodyPr>
          <a:lstStyle/>
          <a:p>
            <a:pPr algn="ctr"/>
            <a:r>
              <a:rPr lang="fa-IR" sz="5400" b="1" cap="none" spc="0" dirty="0" smtClean="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rPr>
              <a:t>4</a:t>
            </a:r>
            <a:endParaRPr lang="ar-SA" sz="5400" b="1" cap="none" spc="0" dirty="0">
              <a:ln w="31550" cmpd="sng">
                <a:solidFill>
                  <a:schemeClr val="accent1">
                    <a:lumMod val="75000"/>
                  </a:schemeClr>
                </a:soli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9" name="مستطيل 18"/>
          <p:cNvSpPr/>
          <p:nvPr/>
        </p:nvSpPr>
        <p:spPr>
          <a:xfrm>
            <a:off x="-87675" y="8518655"/>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2113062" y="414908"/>
            <a:ext cx="2879941" cy="360040"/>
          </a:xfrm>
          <a:prstGeom prst="roundRect">
            <a:avLst/>
          </a:prstGeom>
          <a:scene3d>
            <a:camera prst="obliqueBottomRight"/>
            <a:lightRig rig="threePt" dir="t"/>
          </a:scene3d>
        </p:spPr>
        <p:style>
          <a:lnRef idx="1">
            <a:schemeClr val="accent2"/>
          </a:lnRef>
          <a:fillRef idx="2">
            <a:schemeClr val="accent2"/>
          </a:fillRef>
          <a:effectRef idx="1">
            <a:schemeClr val="accent2"/>
          </a:effectRef>
          <a:fontRef idx="minor">
            <a:schemeClr val="dk1"/>
          </a:fontRef>
        </p:style>
        <p:txBody>
          <a:bodyPr rtlCol="0" anchor="ctr"/>
          <a:lstStyle/>
          <a:p>
            <a:pPr algn="ctr"/>
            <a:r>
              <a:rPr lang="fa-IR" dirty="0" smtClean="0">
                <a:cs typeface="B Badr" pitchFamily="2" charset="-78"/>
              </a:rPr>
              <a:t>بررسي برداشت‌ها از اين احاديث:</a:t>
            </a:r>
            <a:endParaRPr lang="en-US" dirty="0">
              <a:cs typeface="B Badr" pitchFamily="2" charset="-78"/>
            </a:endParaRPr>
          </a:p>
        </p:txBody>
      </p:sp>
      <p:sp>
        <p:nvSpPr>
          <p:cNvPr id="4" name="مستطيل مستدير الزوايا 3"/>
          <p:cNvSpPr/>
          <p:nvPr/>
        </p:nvSpPr>
        <p:spPr>
          <a:xfrm>
            <a:off x="610679" y="893167"/>
            <a:ext cx="5761149" cy="5143536"/>
          </a:xfrm>
          <a:prstGeom prst="roundRect">
            <a:avLst>
              <a:gd name="adj" fmla="val 12031"/>
            </a:avLst>
          </a:prstGeom>
          <a:solidFill>
            <a:schemeClr val="accent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indent="216000" algn="just">
              <a:spcBef>
                <a:spcPts val="600"/>
              </a:spcBef>
            </a:pPr>
            <a:r>
              <a:rPr lang="fa-IR" sz="1500" b="1" dirty="0" smtClean="0">
                <a:solidFill>
                  <a:schemeClr val="tx1"/>
                </a:solidFill>
              </a:rPr>
              <a:t>1</a:t>
            </a:r>
            <a:r>
              <a:rPr lang="fa-IR" sz="1500" b="1" dirty="0" smtClean="0">
                <a:solidFill>
                  <a:schemeClr val="tx1"/>
                </a:solidFill>
                <a:cs typeface="B Badr" pitchFamily="2" charset="-78"/>
              </a:rPr>
              <a:t>- گفته اند: ديگر ادوات موسيقي قياس بر دف جايز است! </a:t>
            </a:r>
          </a:p>
          <a:p>
            <a:pPr indent="216000" algn="just">
              <a:spcBef>
                <a:spcPts val="600"/>
              </a:spcBef>
            </a:pPr>
            <a:r>
              <a:rPr lang="fa-IR" sz="1500" b="1" dirty="0" smtClean="0">
                <a:solidFill>
                  <a:schemeClr val="tx1"/>
                </a:solidFill>
                <a:cs typeface="B Badr" pitchFamily="2" charset="-78"/>
              </a:rPr>
              <a:t>جواب: اول: </a:t>
            </a:r>
            <a:r>
              <a:rPr lang="fa-IR" sz="1500" dirty="0" smtClean="0">
                <a:solidFill>
                  <a:schemeClr val="tx1"/>
                </a:solidFill>
                <a:cs typeface="B Badr" pitchFamily="2" charset="-78"/>
              </a:rPr>
              <a:t>ما در شروط فرع از امام آمدي نقل كرديم كه علماء اجماع دارند بر اينكه: در صورت وجود دليل بر فرع درست نيست كه براي آن قياس گرفته شود!</a:t>
            </a:r>
          </a:p>
          <a:p>
            <a:pPr indent="216000" algn="just">
              <a:spcBef>
                <a:spcPts val="600"/>
              </a:spcBef>
            </a:pPr>
            <a:r>
              <a:rPr lang="fa-IR" sz="1500" dirty="0" smtClean="0">
                <a:solidFill>
                  <a:schemeClr val="tx1"/>
                </a:solidFill>
                <a:cs typeface="B Badr" pitchFamily="2" charset="-78"/>
              </a:rPr>
              <a:t>پس درست نيست كه ما بر مسأله‌اي حكم شرعي داشته باشيم و از قياس براي باطل ساختن حكم آن استفاده كنيم؛ و آنهايي كه براي جواز موسيقي قياس گرفتند قياس آنها چنين است: 1- اصل: دف 2- فرع: ادوات موسيقي 3- حكم اصل كه به فرع انتقال داده‌اند: اباحت!؟</a:t>
            </a:r>
          </a:p>
          <a:p>
            <a:pPr indent="216000" algn="just">
              <a:spcBef>
                <a:spcPts val="600"/>
              </a:spcBef>
            </a:pPr>
            <a:r>
              <a:rPr lang="fa-IR" sz="1500" dirty="0" smtClean="0">
                <a:solidFill>
                  <a:schemeClr val="tx1"/>
                </a:solidFill>
                <a:cs typeface="B Badr" pitchFamily="2" charset="-78"/>
              </a:rPr>
              <a:t>به اجماع علماء اين قياس فاسد است، زيرا تحريم ادوات موسيقي با نصوص صريح و صحيح ديگري ثابت است و هنگامي كه دليلي بر فرع باشد قياس درست نيست! همان‌طور كه امام شافعي در كتاب الرساله (ص 599) مي‌گويد: (در صورت وجود خبر يا دليل قياس درست نيست).</a:t>
            </a:r>
          </a:p>
          <a:p>
            <a:pPr indent="216000" algn="just">
              <a:spcBef>
                <a:spcPts val="600"/>
              </a:spcBef>
            </a:pPr>
            <a:r>
              <a:rPr lang="fa-IR" sz="1500" b="1" dirty="0" smtClean="0">
                <a:solidFill>
                  <a:schemeClr val="tx1"/>
                </a:solidFill>
                <a:cs typeface="B Badr" pitchFamily="2" charset="-78"/>
              </a:rPr>
              <a:t>دوم:</a:t>
            </a:r>
            <a:r>
              <a:rPr lang="fa-IR" sz="1500" dirty="0" smtClean="0">
                <a:solidFill>
                  <a:schemeClr val="tx1"/>
                </a:solidFill>
                <a:cs typeface="B Badr" pitchFamily="2" charset="-78"/>
              </a:rPr>
              <a:t> ما طبق حديث، فقط به استفاده‌ از يك نوع آلت موسيقي در عروسي و آن هم استفاده از دف اجازه‌ داده شده‌ايم همان‌طور كه‌ ر</a:t>
            </a:r>
            <a:r>
              <a:rPr lang="ar-SA" sz="1500" dirty="0" smtClean="0">
                <a:solidFill>
                  <a:schemeClr val="tx1"/>
                </a:solidFill>
                <a:cs typeface="B Badr" pitchFamily="2" charset="-78"/>
              </a:rPr>
              <a:t>َسُولُ اللَّه </a:t>
            </a:r>
            <a:r>
              <a:rPr lang="en-US" sz="1500" dirty="0" smtClean="0">
                <a:solidFill>
                  <a:schemeClr val="tx1"/>
                </a:solidFill>
                <a:latin typeface="islam" pitchFamily="2" charset="2"/>
                <a:cs typeface="Traditional Arabic" pitchFamily="2" charset="-78"/>
              </a:rPr>
              <a:t>r</a:t>
            </a:r>
            <a:r>
              <a:rPr lang="ar-SA" sz="1500" b="1" dirty="0" smtClean="0">
                <a:solidFill>
                  <a:schemeClr val="tx1"/>
                </a:solidFill>
                <a:cs typeface="Traditional Arabic" pitchFamily="2" charset="-78"/>
              </a:rPr>
              <a:t> </a:t>
            </a:r>
            <a:r>
              <a:rPr lang="fa-IR" sz="1500" dirty="0" smtClean="0">
                <a:solidFill>
                  <a:schemeClr val="tx1"/>
                </a:solidFill>
                <a:cs typeface="B Badr" pitchFamily="2" charset="-78"/>
              </a:rPr>
              <a:t>مي‌فرمايد</a:t>
            </a:r>
            <a:r>
              <a:rPr lang="ar-SA" sz="1500" dirty="0" smtClean="0">
                <a:solidFill>
                  <a:schemeClr val="tx1"/>
                </a:solidFill>
                <a:cs typeface="B Badr" pitchFamily="2" charset="-78"/>
              </a:rPr>
              <a:t>: </a:t>
            </a:r>
            <a:r>
              <a:rPr lang="ar-SA" sz="1500" b="1" dirty="0" smtClean="0">
                <a:solidFill>
                  <a:schemeClr val="tx1"/>
                </a:solidFill>
                <a:cs typeface="Traditional Arabic" pitchFamily="2" charset="-78"/>
              </a:rPr>
              <a:t>" فَصْلٌ بَيْنَ الْحَلَالِ وَالْحَرَامِ، الدُّفُّ وَالصَّوْتُ فِي النِّكَاحِ "</a:t>
            </a:r>
            <a:r>
              <a:rPr lang="fa-IR" sz="1500" b="1" dirty="0" smtClean="0">
                <a:solidFill>
                  <a:schemeClr val="tx1"/>
                </a:solidFill>
                <a:cs typeface="Traditional Arabic" pitchFamily="2" charset="-78"/>
              </a:rPr>
              <a:t> </a:t>
            </a:r>
            <a:r>
              <a:rPr lang="fa-IR" sz="1500" dirty="0" smtClean="0">
                <a:solidFill>
                  <a:schemeClr val="tx1"/>
                </a:solidFill>
                <a:cs typeface="B Badr" pitchFamily="2" charset="-78"/>
              </a:rPr>
              <a:t>: «فرق بين حلال و حرام [در ازدواج] دف زدن و صدا و صوت [يعني: اعلان آن ازدواج با آواز خواندن يا خبردار كردن مردم] بر سر عروسي است!! » كه اين حكم در خصوص دف است نه بر تمامي ادوات موسيقي زيرا اگر مقصود ادوات موسيقي بود از كلمه معازف و يا عزف يا لفظ عام ديگري استفاده مي‌شد! و مقصود از صوت نيز در اين حديث همان‌طور از گفته‌هاي علامه بغوي در شرح السنه 9/48 و ابن الجوزي در تلبيس ابليس 1/292 و ابن الاثير در النهايه 2/291 و 3/120 نقل كرديم ”اعلان نمودن و شهرت دادن ازدواج“ است كه اين كار با آواز خواندن كه يكي از معاني صوت است و با دف زدن حاصل مي‌شود!</a:t>
            </a:r>
            <a:endParaRPr lang="en-US" sz="1500" dirty="0">
              <a:solidFill>
                <a:schemeClr val="tx1"/>
              </a:solidFill>
              <a:cs typeface="B Badr" pitchFamily="2" charset="-78"/>
            </a:endParaRPr>
          </a:p>
        </p:txBody>
      </p:sp>
      <p:sp>
        <p:nvSpPr>
          <p:cNvPr id="5" name="مستطيل مستدير الزوايا 4"/>
          <p:cNvSpPr/>
          <p:nvPr/>
        </p:nvSpPr>
        <p:spPr>
          <a:xfrm>
            <a:off x="599980" y="6150942"/>
            <a:ext cx="5771848" cy="2692400"/>
          </a:xfrm>
          <a:prstGeom prst="roundRect">
            <a:avLst>
              <a:gd name="adj" fmla="val 12031"/>
            </a:avLst>
          </a:prstGeom>
          <a:solidFill>
            <a:schemeClr val="accent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indent="216000" algn="just">
              <a:spcBef>
                <a:spcPts val="600"/>
              </a:spcBef>
            </a:pPr>
            <a:r>
              <a:rPr lang="fa-IR" sz="1500" b="1" dirty="0" smtClean="0">
                <a:solidFill>
                  <a:schemeClr val="tx1"/>
                </a:solidFill>
                <a:cs typeface="B Badr" pitchFamily="2" charset="-78"/>
              </a:rPr>
              <a:t>2- گويند: دف و ديگر ادوات موسيقي به طور مطلق، همه جا و در هر حالتي جايز است!! </a:t>
            </a:r>
          </a:p>
          <a:p>
            <a:pPr indent="216000" algn="just">
              <a:spcBef>
                <a:spcPts val="600"/>
              </a:spcBef>
            </a:pPr>
            <a:r>
              <a:rPr lang="fa-IR" sz="1500" b="1" dirty="0" smtClean="0">
                <a:solidFill>
                  <a:schemeClr val="tx1"/>
                </a:solidFill>
                <a:cs typeface="B Badr" pitchFamily="2" charset="-78"/>
              </a:rPr>
              <a:t>جواب: اول: </a:t>
            </a:r>
            <a:r>
              <a:rPr lang="fa-IR" sz="1500" dirty="0" smtClean="0">
                <a:solidFill>
                  <a:schemeClr val="tx1"/>
                </a:solidFill>
                <a:cs typeface="B Badr" pitchFamily="2" charset="-78"/>
              </a:rPr>
              <a:t>گفتيم كه قياس ادوات موسيقي بر دف درست نيست!</a:t>
            </a:r>
          </a:p>
          <a:p>
            <a:pPr indent="216000" algn="just">
              <a:spcBef>
                <a:spcPts val="600"/>
              </a:spcBef>
            </a:pPr>
            <a:r>
              <a:rPr lang="fa-IR" sz="1500" b="1" dirty="0" smtClean="0">
                <a:solidFill>
                  <a:schemeClr val="tx1"/>
                </a:solidFill>
                <a:cs typeface="B Badr" pitchFamily="2" charset="-78"/>
              </a:rPr>
              <a:t>دوم: </a:t>
            </a:r>
            <a:r>
              <a:rPr lang="fa-IR" sz="1500" dirty="0" smtClean="0">
                <a:solidFill>
                  <a:schemeClr val="tx1"/>
                </a:solidFill>
                <a:cs typeface="B Badr" pitchFamily="2" charset="-78"/>
              </a:rPr>
              <a:t>علت و حكمت در جايز شدن دف، اعلان نمودن ازدواجي است كه با آن ازدواج شرعي حلال، با زنا كه پنهاني انجام مي‌گيرد تفاوت پيدا مي‌كند و در حديث صحيحي از رسول الله </a:t>
            </a:r>
            <a:r>
              <a:rPr lang="en-US" sz="1500" dirty="0" smtClean="0">
                <a:solidFill>
                  <a:schemeClr val="tx1"/>
                </a:solidFill>
                <a:latin typeface="islam" pitchFamily="2" charset="2"/>
                <a:cs typeface="Traditional Arabic" pitchFamily="2" charset="-78"/>
              </a:rPr>
              <a:t>r</a:t>
            </a:r>
            <a:r>
              <a:rPr lang="fa-IR" sz="1500" dirty="0" smtClean="0">
                <a:solidFill>
                  <a:schemeClr val="tx1"/>
                </a:solidFill>
              </a:rPr>
              <a:t> </a:t>
            </a:r>
            <a:r>
              <a:rPr lang="fa-IR" sz="1500" dirty="0" smtClean="0">
                <a:solidFill>
                  <a:schemeClr val="tx1"/>
                </a:solidFill>
                <a:cs typeface="B Badr" pitchFamily="2" charset="-78"/>
              </a:rPr>
              <a:t>آمده است كه ما را به اعلان نمودن ازدواج توصيه و تشويق مي‌كند و مي‌فرمايد: «اعلنوا النكاح» يعني: ازدواج را اعلان كنيد! (احمد 15195 و ابن‌حبان 4157 و حاكم 2673 و ... از عبدالله بن زبير </a:t>
            </a:r>
            <a:r>
              <a:rPr lang="fa-IR" sz="1500" dirty="0" smtClean="0">
                <a:solidFill>
                  <a:schemeClr val="tx1"/>
                </a:solidFill>
                <a:cs typeface="CTraditional Arabic" pitchFamily="2" charset="-78"/>
              </a:rPr>
              <a:t>ب</a:t>
            </a:r>
            <a:r>
              <a:rPr lang="fa-IR" sz="1500" dirty="0" smtClean="0">
                <a:solidFill>
                  <a:schemeClr val="tx1"/>
                </a:solidFill>
                <a:cs typeface="B Badr" pitchFamily="2" charset="-78"/>
              </a:rPr>
              <a:t>).</a:t>
            </a:r>
          </a:p>
          <a:p>
            <a:pPr indent="216000" algn="just">
              <a:spcBef>
                <a:spcPts val="600"/>
              </a:spcBef>
            </a:pPr>
            <a:r>
              <a:rPr lang="fa-IR" sz="1500" b="1" dirty="0" smtClean="0">
                <a:solidFill>
                  <a:schemeClr val="tx1"/>
                </a:solidFill>
                <a:cs typeface="B Badr" pitchFamily="2" charset="-78"/>
              </a:rPr>
              <a:t>سوم: </a:t>
            </a:r>
            <a:r>
              <a:rPr lang="fa-IR" sz="1500" dirty="0" smtClean="0">
                <a:solidFill>
                  <a:schemeClr val="tx1"/>
                </a:solidFill>
                <a:cs typeface="B Badr" pitchFamily="2" charset="-78"/>
              </a:rPr>
              <a:t>اگر طبق حديث علّت دف زدن اعلان نكاح باشد آيا اين‌چنين علّتي در ديگر مناسبات و حالات مختلف وجود دارد؟ مُسلَّماً: خير! چون اين علّت قاصر است در اعلان ازدواج؛ پس به اتفاق علماء اين قياس فاسد است! (ن.ك: شروط علّت..).</a:t>
            </a:r>
            <a:endParaRPr lang="en-US" sz="1500" dirty="0">
              <a:solidFill>
                <a:schemeClr val="tx1"/>
              </a:solidFill>
              <a:cs typeface="B Badr" pitchFamily="2" charset="-78"/>
            </a:endParaRPr>
          </a:p>
        </p:txBody>
      </p:sp>
      <p:sp>
        <p:nvSpPr>
          <p:cNvPr id="6" name="مستطيل 5"/>
          <p:cNvSpPr/>
          <p:nvPr/>
        </p:nvSpPr>
        <p:spPr>
          <a:xfrm>
            <a:off x="6184077" y="8524940"/>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42</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522514" y="596018"/>
            <a:ext cx="5712198" cy="7360358"/>
          </a:xfrm>
          <a:prstGeom prst="roundRect">
            <a:avLst>
              <a:gd name="adj" fmla="val 12031"/>
            </a:avLst>
          </a:prstGeom>
          <a:solidFill>
            <a:schemeClr val="accent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indent="216000" algn="just">
              <a:spcBef>
                <a:spcPts val="600"/>
              </a:spcBef>
            </a:pPr>
            <a:r>
              <a:rPr lang="fa-IR" sz="1500" b="1" dirty="0" smtClean="0">
                <a:solidFill>
                  <a:schemeClr val="tx1"/>
                </a:solidFill>
                <a:cs typeface="B Badr" pitchFamily="2" charset="-78"/>
              </a:rPr>
              <a:t>اعتراض: در يكي از روايت‌هاي </a:t>
            </a:r>
            <a:r>
              <a:rPr lang="ar-SA" sz="1400" b="1" dirty="0" smtClean="0">
                <a:cs typeface="B Badr" pitchFamily="2" charset="-78"/>
              </a:rPr>
              <a:t>الرُّبَيِّعِ بِنْتِ مُعَوِّذ</a:t>
            </a:r>
            <a:r>
              <a:rPr lang="fa-IR" sz="1400" b="1" dirty="0" smtClean="0">
                <a:cs typeface="B Badr" pitchFamily="2" charset="-78"/>
              </a:rPr>
              <a:t> آمده كه </a:t>
            </a:r>
            <a:r>
              <a:rPr lang="ar-SA" sz="1400" b="1" dirty="0" smtClean="0">
                <a:solidFill>
                  <a:schemeClr val="tx1"/>
                </a:solidFill>
                <a:cs typeface="B Badr" pitchFamily="2" charset="-78"/>
              </a:rPr>
              <a:t>خَالِدُ بْنُ ذَكْوَان</a:t>
            </a:r>
            <a:r>
              <a:rPr lang="fa-IR" sz="1400" b="1" dirty="0" smtClean="0">
                <a:solidFill>
                  <a:schemeClr val="tx1"/>
                </a:solidFill>
                <a:cs typeface="B Badr" pitchFamily="2" charset="-78"/>
              </a:rPr>
              <a:t> از وي مي‌پرسد كه دختراني در مدينه در روز عاشورا آواز مي‌خواندند و دف مي‌زدند!!  و </a:t>
            </a:r>
            <a:r>
              <a:rPr lang="ar-SA" sz="1400" b="1" dirty="0" smtClean="0">
                <a:cs typeface="B Badr" pitchFamily="2" charset="-78"/>
              </a:rPr>
              <a:t>الرُّبَيِّعِ بِنْتِ مُعَوِّذ</a:t>
            </a:r>
            <a:r>
              <a:rPr lang="fa-IR" sz="1400" b="1" dirty="0" smtClean="0">
                <a:cs typeface="B Badr" pitchFamily="2" charset="-78"/>
              </a:rPr>
              <a:t> به آنچه در عروسي خودش رخ داده استناد مي‌كند، پس دف زدن طبق استدلال </a:t>
            </a:r>
            <a:r>
              <a:rPr lang="ar-SA" sz="1400" b="1" dirty="0" smtClean="0">
                <a:cs typeface="B Badr" pitchFamily="2" charset="-78"/>
              </a:rPr>
              <a:t>الرُّبَيِّعِ بِنْتِ مُعَوِّذ</a:t>
            </a:r>
            <a:r>
              <a:rPr lang="fa-IR" sz="1400" b="1" dirty="0" smtClean="0">
                <a:cs typeface="B Badr" pitchFamily="2" charset="-78"/>
              </a:rPr>
              <a:t> به طور مطلق درست است!   </a:t>
            </a:r>
            <a:r>
              <a:rPr lang="fa-IR" sz="1500" b="1" dirty="0" smtClean="0">
                <a:solidFill>
                  <a:schemeClr val="tx1"/>
                </a:solidFill>
                <a:cs typeface="B Badr" pitchFamily="2" charset="-78"/>
              </a:rPr>
              <a:t>  </a:t>
            </a:r>
          </a:p>
          <a:p>
            <a:pPr indent="216000" algn="just">
              <a:spcBef>
                <a:spcPts val="600"/>
              </a:spcBef>
            </a:pPr>
            <a:r>
              <a:rPr lang="fa-IR" sz="1400" b="1" dirty="0" smtClean="0">
                <a:solidFill>
                  <a:schemeClr val="tx1"/>
                </a:solidFill>
                <a:cs typeface="B Badr" pitchFamily="2" charset="-78"/>
              </a:rPr>
              <a:t>جواب: اول: </a:t>
            </a:r>
            <a:r>
              <a:rPr lang="fa-IR" sz="1400" dirty="0" smtClean="0">
                <a:solidFill>
                  <a:schemeClr val="tx1"/>
                </a:solidFill>
                <a:cs typeface="B Badr" pitchFamily="2" charset="-78"/>
              </a:rPr>
              <a:t>مجموعه‌اي از ثقات كه اين حديث را روايت كرده‌اند بدون اين قضيه اين حديث را روايت كرده‌اند و فقط اختلاف در روايت‌هاي حماد بن سلمه است و از مجموعه‌ي راوياني كه اين حديث را از حماد روايت كرده‌اند فقط </a:t>
            </a:r>
            <a:r>
              <a:rPr lang="ar-SA" sz="1400" dirty="0" smtClean="0">
                <a:cs typeface="B Badr" pitchFamily="2" charset="-78"/>
              </a:rPr>
              <a:t>يَزِيدُ بْنُ هَارُون</a:t>
            </a:r>
            <a:r>
              <a:rPr lang="fa-IR" sz="1400" dirty="0" smtClean="0">
                <a:cs typeface="B Badr" pitchFamily="2" charset="-78"/>
              </a:rPr>
              <a:t> و </a:t>
            </a:r>
            <a:r>
              <a:rPr lang="ar-SA" sz="1400" dirty="0" smtClean="0">
                <a:cs typeface="B Badr" pitchFamily="2" charset="-78"/>
              </a:rPr>
              <a:t>عَفَّان </a:t>
            </a:r>
            <a:r>
              <a:rPr lang="fa-IR" sz="1400" dirty="0" smtClean="0">
                <a:cs typeface="B Badr" pitchFamily="2" charset="-78"/>
              </a:rPr>
              <a:t>هستند كه اين مسأله را روايت كرده است و خود عفّان در روايت امام احمد به طور ديگري نيز نقل مي‌كند كه اهل مدينه روزي داشتند كه در آن بازي مي‌كردند و..! و </a:t>
            </a:r>
            <a:r>
              <a:rPr lang="ar-SA" sz="1400" dirty="0" smtClean="0">
                <a:cs typeface="B Badr" pitchFamily="2" charset="-78"/>
              </a:rPr>
              <a:t>الْحَسَنُ بْنُ مُوسَى </a:t>
            </a:r>
            <a:r>
              <a:rPr lang="fa-IR" sz="1400" dirty="0" smtClean="0">
                <a:cs typeface="B Badr" pitchFamily="2" charset="-78"/>
              </a:rPr>
              <a:t> چنين از حماد نقل مي‌كند كه: زنان دف مي‌زدند و بعد خالد آمد و از </a:t>
            </a:r>
            <a:r>
              <a:rPr lang="ar-SA" sz="1400" dirty="0" smtClean="0">
                <a:cs typeface="B Badr" pitchFamily="2" charset="-78"/>
              </a:rPr>
              <a:t>الرُّبَيِّعِ بِنْتِ مُعَوِّذ</a:t>
            </a:r>
            <a:r>
              <a:rPr lang="fa-IR" sz="1400" dirty="0" smtClean="0">
                <a:cs typeface="B Badr" pitchFamily="2" charset="-78"/>
              </a:rPr>
              <a:t> سؤال گرفت!؛ خلاصه اينكه در نقل اين واقعه كه سبب شده خالد از </a:t>
            </a:r>
            <a:r>
              <a:rPr lang="ar-SA" sz="1400" dirty="0" smtClean="0">
                <a:cs typeface="B Badr" pitchFamily="2" charset="-78"/>
              </a:rPr>
              <a:t>الرُّبَيِّعِ بِنْتِ مُعَوِّذ</a:t>
            </a:r>
            <a:r>
              <a:rPr lang="fa-IR" sz="1400" dirty="0" smtClean="0">
                <a:cs typeface="B Badr" pitchFamily="2" charset="-78"/>
              </a:rPr>
              <a:t> سؤال بگيرد اختلاف واقع شده است كه علّت اين اختلاف خود حمّاد بن سلمه است كه با وجود امامتش ولي كمي حفظش در آخر عمرش تغيير يافته است (ن.ك: تقريب التهذيب ش 1507) و اين اختلافاتي كه از جهت خود حماد بن سلمه بوده و در روايتش اضطراب حاصل شده است ما نمي‌توانيم به آن اعتماد كنيم!! والله اعلم!</a:t>
            </a:r>
          </a:p>
          <a:p>
            <a:pPr indent="216000" algn="just">
              <a:spcBef>
                <a:spcPts val="600"/>
              </a:spcBef>
            </a:pPr>
            <a:r>
              <a:rPr lang="fa-IR" sz="1400" b="1" dirty="0" smtClean="0">
                <a:solidFill>
                  <a:schemeClr val="tx1"/>
                </a:solidFill>
                <a:cs typeface="B Badr" pitchFamily="2" charset="-78"/>
              </a:rPr>
              <a:t>دوم:</a:t>
            </a:r>
            <a:r>
              <a:rPr lang="fa-IR" sz="1400" dirty="0" smtClean="0">
                <a:solidFill>
                  <a:schemeClr val="tx1"/>
                </a:solidFill>
                <a:cs typeface="B Badr" pitchFamily="2" charset="-78"/>
              </a:rPr>
              <a:t> اگر بپذيريم كه نقل اين واقعه درست است مي‌گوييم: احتمال دارد كه اين واقعه يك‌بار صورت گرفته كه آن هم مصادف با روز عروسي بوده باشد و علماء به چنين مسأله‌اي حكايت فعل مي‌گويند و در چنين حالتي كه احتمال در آن باشد نمي‌توان به آن استناد كرد! وامام شافعي (نهايه المحتاج 7/256) گويد: (وقائع احوالي كه در آن احتمال باشد و پوششي از مجمل بودن بر آن باشد، نمي‌توان به آن استناد كرد) به عنوان مثال: واقعه‌اي كه صحابه از رسول الله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latin typeface="islam" pitchFamily="2" charset="2"/>
                <a:cs typeface="Traditional Arabic" pitchFamily="2" charset="-78"/>
              </a:rPr>
              <a:t> </a:t>
            </a:r>
            <a:r>
              <a:rPr lang="fa-IR" sz="1400" dirty="0" smtClean="0">
                <a:solidFill>
                  <a:schemeClr val="tx1"/>
                </a:solidFill>
                <a:latin typeface="islam" pitchFamily="2" charset="2"/>
                <a:cs typeface="B Badr" pitchFamily="2" charset="-78"/>
              </a:rPr>
              <a:t>نقل كرده‌اند كه در كعبه نماز خوانده است! حال آيا مي‌شود به اين واقعه استناد كرد كه در هر حالتي چه نماز فرض و چه سنت را مي‌توان در كعبه خواند؟</a:t>
            </a:r>
          </a:p>
          <a:p>
            <a:pPr indent="216000" algn="just">
              <a:spcBef>
                <a:spcPts val="600"/>
              </a:spcBef>
            </a:pPr>
            <a:r>
              <a:rPr lang="fa-IR" sz="1400" dirty="0" smtClean="0">
                <a:solidFill>
                  <a:schemeClr val="tx1"/>
                </a:solidFill>
                <a:latin typeface="islam" pitchFamily="2" charset="2"/>
                <a:cs typeface="B Badr" pitchFamily="2" charset="-78"/>
              </a:rPr>
              <a:t>خير! نقل يك فعل دليل بر جايز بودن آن در تمامي حالات نيست! و اگر بعضي از علماء نماز فرض را در كعبه جايز دانسته‌اند استنادشان به فعل رسو‌ل‌الله </a:t>
            </a:r>
            <a:r>
              <a:rPr lang="en-US" sz="1400" dirty="0" smtClean="0">
                <a:solidFill>
                  <a:schemeClr val="tx1"/>
                </a:solidFill>
                <a:latin typeface="islam" pitchFamily="2" charset="2"/>
              </a:rPr>
              <a:t>r</a:t>
            </a:r>
            <a:r>
              <a:rPr lang="fa-IR" sz="1400" dirty="0" smtClean="0">
                <a:solidFill>
                  <a:schemeClr val="tx1"/>
                </a:solidFill>
                <a:latin typeface="islam" pitchFamily="2" charset="2"/>
              </a:rPr>
              <a:t> </a:t>
            </a:r>
            <a:r>
              <a:rPr lang="fa-IR" sz="1400" dirty="0" smtClean="0">
                <a:solidFill>
                  <a:schemeClr val="tx1"/>
                </a:solidFill>
                <a:latin typeface="islam" pitchFamily="2" charset="2"/>
                <a:cs typeface="B Badr" pitchFamily="2" charset="-78"/>
              </a:rPr>
              <a:t>نيست بلكه استنادشان به قياس است... (ن.ك: فواتح الرحموت 1/292). </a:t>
            </a:r>
          </a:p>
          <a:p>
            <a:pPr indent="216000" algn="just">
              <a:spcBef>
                <a:spcPts val="600"/>
              </a:spcBef>
            </a:pPr>
            <a:r>
              <a:rPr lang="fa-IR" sz="1400" dirty="0" smtClean="0">
                <a:solidFill>
                  <a:schemeClr val="tx1"/>
                </a:solidFill>
                <a:latin typeface="islam" pitchFamily="2" charset="2"/>
                <a:cs typeface="B Badr" pitchFamily="2" charset="-78"/>
              </a:rPr>
              <a:t>اما اگر حكايت فعل بدين صورت نقل شود كه رسول‌الله </a:t>
            </a:r>
            <a:r>
              <a:rPr lang="en-US" sz="1400" dirty="0" smtClean="0">
                <a:solidFill>
                  <a:schemeClr val="tx1"/>
                </a:solidFill>
                <a:latin typeface="islam" pitchFamily="2" charset="2"/>
              </a:rPr>
              <a:t>r</a:t>
            </a:r>
            <a:r>
              <a:rPr lang="fa-IR" sz="1400" dirty="0" smtClean="0">
                <a:solidFill>
                  <a:schemeClr val="tx1"/>
                </a:solidFill>
                <a:latin typeface="islam" pitchFamily="2" charset="2"/>
              </a:rPr>
              <a:t> </a:t>
            </a:r>
            <a:r>
              <a:rPr lang="fa-IR" sz="1400" dirty="0" smtClean="0">
                <a:solidFill>
                  <a:schemeClr val="tx1"/>
                </a:solidFill>
                <a:latin typeface="islam" pitchFamily="2" charset="2"/>
                <a:cs typeface="B Badr" pitchFamily="2" charset="-78"/>
              </a:rPr>
              <a:t>از فعلي نهي كند مثل: خريد و فروشي كه در آن غرر يا جهالت باشد! كه به اين مسأله حكايت قول گفته مي‌شود علماء اختلاف نظر دارند كه آيا عموم دارد يا نه؟ و جمهور علماء بر اين هستند كه دلالت عموم را دارد!! و اما در مسأله‌ي قبلي علماء اجماع نموده‌اند كه عموم ندارد! (ن.ك: التقرير والتحبير 1/276 و التحرير في اصول الفقه، ابن الهمام ص 87و88 و فواتح الرحموت 1/294)؛ پس استناد به اين روايت به طور مطلق نادرست است!!</a:t>
            </a:r>
            <a:endParaRPr lang="en-US" sz="1400" dirty="0">
              <a:solidFill>
                <a:schemeClr val="tx1"/>
              </a:solidFill>
              <a:cs typeface="B Badr" pitchFamily="2" charset="-78"/>
            </a:endParaRPr>
          </a:p>
        </p:txBody>
      </p:sp>
      <p:sp>
        <p:nvSpPr>
          <p:cNvPr id="4" name="مستطيل 3"/>
          <p:cNvSpPr/>
          <p:nvPr/>
        </p:nvSpPr>
        <p:spPr>
          <a:xfrm>
            <a:off x="-69999" y="8585794"/>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مستطيل 84"/>
          <p:cNvSpPr/>
          <p:nvPr/>
        </p:nvSpPr>
        <p:spPr>
          <a:xfrm>
            <a:off x="3777927" y="8572535"/>
            <a:ext cx="896541"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نسائي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1582</a:t>
            </a:r>
            <a:endParaRPr lang="en-US" sz="1200" dirty="0">
              <a:solidFill>
                <a:schemeClr val="accent1">
                  <a:lumMod val="75000"/>
                </a:schemeClr>
              </a:solidFill>
              <a:cs typeface="B Badr" pitchFamily="2" charset="-78"/>
            </a:endParaRPr>
          </a:p>
        </p:txBody>
      </p:sp>
      <p:sp>
        <p:nvSpPr>
          <p:cNvPr id="84" name="مستطيل 83"/>
          <p:cNvSpPr/>
          <p:nvPr/>
        </p:nvSpPr>
        <p:spPr>
          <a:xfrm>
            <a:off x="2902173" y="8521776"/>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24292</a:t>
            </a:r>
            <a:endParaRPr lang="en-US" sz="1200" dirty="0">
              <a:solidFill>
                <a:schemeClr val="accent1">
                  <a:lumMod val="75000"/>
                </a:schemeClr>
              </a:solidFill>
              <a:cs typeface="B Badr" pitchFamily="2" charset="-78"/>
            </a:endParaRPr>
          </a:p>
        </p:txBody>
      </p:sp>
      <p:sp>
        <p:nvSpPr>
          <p:cNvPr id="83" name="مستطيل 82"/>
          <p:cNvSpPr/>
          <p:nvPr/>
        </p:nvSpPr>
        <p:spPr>
          <a:xfrm>
            <a:off x="2866351" y="7645909"/>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100" dirty="0">
                <a:solidFill>
                  <a:schemeClr val="accent1">
                    <a:lumMod val="75000"/>
                  </a:schemeClr>
                </a:solidFill>
                <a:latin typeface="islam" pitchFamily="2" charset="2"/>
                <a:cs typeface="B Badr" pitchFamily="2" charset="-78"/>
              </a:rPr>
              <a:t>احمد ح ش </a:t>
            </a:r>
            <a:r>
              <a:rPr lang="fa-IR" sz="1100" dirty="0" smtClean="0">
                <a:solidFill>
                  <a:schemeClr val="accent1">
                    <a:lumMod val="75000"/>
                  </a:schemeClr>
                </a:solidFill>
                <a:latin typeface="islam" pitchFamily="2" charset="2"/>
                <a:cs typeface="B Badr" pitchFamily="2" charset="-78"/>
              </a:rPr>
              <a:t>23741</a:t>
            </a:r>
            <a:endParaRPr lang="en-US" sz="1100" dirty="0">
              <a:solidFill>
                <a:schemeClr val="accent1">
                  <a:lumMod val="75000"/>
                </a:schemeClr>
              </a:solidFill>
              <a:cs typeface="B Badr" pitchFamily="2" charset="-78"/>
            </a:endParaRPr>
          </a:p>
        </p:txBody>
      </p:sp>
      <p:sp>
        <p:nvSpPr>
          <p:cNvPr id="82" name="مستطيل 81"/>
          <p:cNvSpPr/>
          <p:nvPr/>
        </p:nvSpPr>
        <p:spPr>
          <a:xfrm>
            <a:off x="2874977" y="6762766"/>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25380</a:t>
            </a:r>
            <a:endParaRPr lang="en-US" sz="1200" dirty="0">
              <a:solidFill>
                <a:schemeClr val="accent1">
                  <a:lumMod val="75000"/>
                </a:schemeClr>
              </a:solidFill>
              <a:cs typeface="B Badr" pitchFamily="2" charset="-78"/>
            </a:endParaRPr>
          </a:p>
        </p:txBody>
      </p:sp>
      <p:sp>
        <p:nvSpPr>
          <p:cNvPr id="81" name="مستطيل 80"/>
          <p:cNvSpPr/>
          <p:nvPr/>
        </p:nvSpPr>
        <p:spPr>
          <a:xfrm>
            <a:off x="1925314" y="6625906"/>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100" dirty="0" smtClean="0">
                <a:solidFill>
                  <a:schemeClr val="accent1">
                    <a:lumMod val="75000"/>
                  </a:schemeClr>
                </a:solidFill>
                <a:latin typeface="islam" pitchFamily="2" charset="2"/>
                <a:cs typeface="B Badr" pitchFamily="2" charset="-78"/>
              </a:rPr>
              <a:t>مسلم </a:t>
            </a:r>
            <a:r>
              <a:rPr lang="fa-IR" sz="1100" dirty="0">
                <a:solidFill>
                  <a:schemeClr val="accent1">
                    <a:lumMod val="75000"/>
                  </a:schemeClr>
                </a:solidFill>
                <a:latin typeface="islam" pitchFamily="2" charset="2"/>
                <a:cs typeface="B Badr" pitchFamily="2" charset="-78"/>
              </a:rPr>
              <a:t>ح ش </a:t>
            </a:r>
            <a:r>
              <a:rPr lang="fa-IR" sz="1100" dirty="0" smtClean="0">
                <a:solidFill>
                  <a:schemeClr val="accent1">
                    <a:lumMod val="75000"/>
                  </a:schemeClr>
                </a:solidFill>
                <a:latin typeface="islam" pitchFamily="2" charset="2"/>
                <a:cs typeface="B Badr" pitchFamily="2" charset="-78"/>
              </a:rPr>
              <a:t>1486</a:t>
            </a:r>
            <a:endParaRPr lang="en-US" sz="1100" dirty="0">
              <a:solidFill>
                <a:schemeClr val="accent1">
                  <a:lumMod val="75000"/>
                </a:schemeClr>
              </a:solidFill>
              <a:cs typeface="B Badr" pitchFamily="2" charset="-78"/>
            </a:endParaRPr>
          </a:p>
        </p:txBody>
      </p:sp>
      <p:sp>
        <p:nvSpPr>
          <p:cNvPr id="80" name="مستطيل 79"/>
          <p:cNvSpPr/>
          <p:nvPr/>
        </p:nvSpPr>
        <p:spPr>
          <a:xfrm>
            <a:off x="1896664" y="5740414"/>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100" dirty="0" smtClean="0">
                <a:solidFill>
                  <a:schemeClr val="accent1">
                    <a:lumMod val="75000"/>
                  </a:schemeClr>
                </a:solidFill>
                <a:latin typeface="islam" pitchFamily="2" charset="2"/>
                <a:cs typeface="B Badr" pitchFamily="2" charset="-78"/>
              </a:rPr>
              <a:t>مسلم </a:t>
            </a:r>
            <a:r>
              <a:rPr lang="fa-IR" sz="1100" dirty="0">
                <a:solidFill>
                  <a:schemeClr val="accent1">
                    <a:lumMod val="75000"/>
                  </a:schemeClr>
                </a:solidFill>
                <a:latin typeface="islam" pitchFamily="2" charset="2"/>
                <a:cs typeface="B Badr" pitchFamily="2" charset="-78"/>
              </a:rPr>
              <a:t>ح ش </a:t>
            </a:r>
            <a:r>
              <a:rPr lang="fa-IR" sz="1100" dirty="0" smtClean="0">
                <a:solidFill>
                  <a:schemeClr val="accent1">
                    <a:lumMod val="75000"/>
                  </a:schemeClr>
                </a:solidFill>
                <a:latin typeface="islam" pitchFamily="2" charset="2"/>
                <a:cs typeface="B Badr" pitchFamily="2" charset="-78"/>
              </a:rPr>
              <a:t>1487</a:t>
            </a:r>
            <a:endParaRPr lang="en-US" sz="1100" dirty="0">
              <a:solidFill>
                <a:schemeClr val="accent1">
                  <a:lumMod val="75000"/>
                </a:schemeClr>
              </a:solidFill>
              <a:cs typeface="B Badr" pitchFamily="2" charset="-78"/>
            </a:endParaRPr>
          </a:p>
        </p:txBody>
      </p:sp>
      <p:sp>
        <p:nvSpPr>
          <p:cNvPr id="79" name="مستطيل 78"/>
          <p:cNvSpPr/>
          <p:nvPr/>
        </p:nvSpPr>
        <p:spPr>
          <a:xfrm>
            <a:off x="450037" y="8744909"/>
            <a:ext cx="896541" cy="4508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100" dirty="0" smtClean="0">
                <a:solidFill>
                  <a:schemeClr val="accent1">
                    <a:lumMod val="50000"/>
                  </a:schemeClr>
                </a:solidFill>
                <a:latin typeface="islam" pitchFamily="2" charset="2"/>
                <a:cs typeface="B Badr" pitchFamily="2" charset="-78"/>
              </a:rPr>
              <a:t>مسلم </a:t>
            </a:r>
            <a:r>
              <a:rPr lang="fa-IR" sz="1100" dirty="0">
                <a:solidFill>
                  <a:schemeClr val="accent1">
                    <a:lumMod val="50000"/>
                  </a:schemeClr>
                </a:solidFill>
                <a:latin typeface="islam" pitchFamily="2" charset="2"/>
                <a:cs typeface="B Badr" pitchFamily="2" charset="-78"/>
              </a:rPr>
              <a:t>ح ش </a:t>
            </a:r>
            <a:r>
              <a:rPr lang="fa-IR" sz="1100" dirty="0" smtClean="0">
                <a:solidFill>
                  <a:schemeClr val="accent1">
                    <a:lumMod val="50000"/>
                  </a:schemeClr>
                </a:solidFill>
                <a:latin typeface="islam" pitchFamily="2" charset="2"/>
                <a:cs typeface="B Badr" pitchFamily="2" charset="-78"/>
              </a:rPr>
              <a:t>1489</a:t>
            </a:r>
            <a:endParaRPr lang="en-US" sz="1100" dirty="0">
              <a:solidFill>
                <a:schemeClr val="accent1">
                  <a:lumMod val="50000"/>
                </a:schemeClr>
              </a:solidFill>
              <a:cs typeface="B Badr" pitchFamily="2" charset="-78"/>
            </a:endParaRPr>
          </a:p>
        </p:txBody>
      </p:sp>
      <p:sp>
        <p:nvSpPr>
          <p:cNvPr id="78" name="مستطيل 77"/>
          <p:cNvSpPr/>
          <p:nvPr/>
        </p:nvSpPr>
        <p:spPr>
          <a:xfrm>
            <a:off x="452357" y="7861950"/>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100" dirty="0" smtClean="0">
                <a:solidFill>
                  <a:schemeClr val="accent1">
                    <a:lumMod val="75000"/>
                  </a:schemeClr>
                </a:solidFill>
                <a:latin typeface="islam" pitchFamily="2" charset="2"/>
                <a:cs typeface="B Badr" pitchFamily="2" charset="-78"/>
              </a:rPr>
              <a:t>نسائي ح </a:t>
            </a:r>
            <a:r>
              <a:rPr lang="fa-IR" sz="1100" dirty="0">
                <a:solidFill>
                  <a:schemeClr val="accent1">
                    <a:lumMod val="75000"/>
                  </a:schemeClr>
                </a:solidFill>
                <a:latin typeface="islam" pitchFamily="2" charset="2"/>
                <a:cs typeface="B Badr" pitchFamily="2" charset="-78"/>
              </a:rPr>
              <a:t>ش </a:t>
            </a:r>
            <a:r>
              <a:rPr lang="fa-IR" sz="1100" dirty="0" smtClean="0">
                <a:solidFill>
                  <a:schemeClr val="accent1">
                    <a:lumMod val="75000"/>
                  </a:schemeClr>
                </a:solidFill>
                <a:latin typeface="islam" pitchFamily="2" charset="2"/>
                <a:cs typeface="B Badr" pitchFamily="2" charset="-78"/>
              </a:rPr>
              <a:t>1583</a:t>
            </a:r>
            <a:endParaRPr lang="en-US" sz="1100" dirty="0">
              <a:solidFill>
                <a:schemeClr val="accent1">
                  <a:lumMod val="75000"/>
                </a:schemeClr>
              </a:solidFill>
              <a:cs typeface="B Badr" pitchFamily="2" charset="-78"/>
            </a:endParaRPr>
          </a:p>
        </p:txBody>
      </p:sp>
      <p:sp>
        <p:nvSpPr>
          <p:cNvPr id="69" name="مستطيل 68"/>
          <p:cNvSpPr/>
          <p:nvPr/>
        </p:nvSpPr>
        <p:spPr>
          <a:xfrm>
            <a:off x="441411" y="7004518"/>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100" dirty="0" smtClean="0">
                <a:solidFill>
                  <a:schemeClr val="accent1">
                    <a:lumMod val="75000"/>
                  </a:schemeClr>
                </a:solidFill>
                <a:latin typeface="islam" pitchFamily="2" charset="2"/>
                <a:cs typeface="B Badr" pitchFamily="2" charset="-78"/>
              </a:rPr>
              <a:t>طيالسي </a:t>
            </a:r>
            <a:r>
              <a:rPr lang="fa-IR" sz="1100" dirty="0">
                <a:solidFill>
                  <a:schemeClr val="accent1">
                    <a:lumMod val="75000"/>
                  </a:schemeClr>
                </a:solidFill>
                <a:latin typeface="islam" pitchFamily="2" charset="2"/>
                <a:cs typeface="B Badr" pitchFamily="2" charset="-78"/>
              </a:rPr>
              <a:t>ح ش </a:t>
            </a:r>
            <a:r>
              <a:rPr lang="fa-IR" sz="1100" dirty="0" smtClean="0">
                <a:solidFill>
                  <a:schemeClr val="accent1">
                    <a:lumMod val="75000"/>
                  </a:schemeClr>
                </a:solidFill>
                <a:latin typeface="islam" pitchFamily="2" charset="2"/>
                <a:cs typeface="B Badr" pitchFamily="2" charset="-78"/>
              </a:rPr>
              <a:t>1533</a:t>
            </a:r>
            <a:endParaRPr lang="en-US" sz="1100" dirty="0">
              <a:solidFill>
                <a:schemeClr val="accent1">
                  <a:lumMod val="75000"/>
                </a:schemeClr>
              </a:solidFill>
              <a:cs typeface="B Badr" pitchFamily="2" charset="-78"/>
            </a:endParaRPr>
          </a:p>
        </p:txBody>
      </p:sp>
      <p:sp>
        <p:nvSpPr>
          <p:cNvPr id="71" name="مستطيل 70"/>
          <p:cNvSpPr/>
          <p:nvPr/>
        </p:nvSpPr>
        <p:spPr>
          <a:xfrm>
            <a:off x="428797" y="6156428"/>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100" dirty="0" smtClean="0">
                <a:solidFill>
                  <a:schemeClr val="accent1">
                    <a:lumMod val="75000"/>
                  </a:schemeClr>
                </a:solidFill>
                <a:latin typeface="islam" pitchFamily="2" charset="2"/>
                <a:cs typeface="B Badr" pitchFamily="2" charset="-78"/>
              </a:rPr>
              <a:t>بخاري </a:t>
            </a:r>
            <a:r>
              <a:rPr lang="fa-IR" sz="1100" dirty="0">
                <a:solidFill>
                  <a:schemeClr val="accent1">
                    <a:lumMod val="75000"/>
                  </a:schemeClr>
                </a:solidFill>
                <a:latin typeface="islam" pitchFamily="2" charset="2"/>
                <a:cs typeface="B Badr" pitchFamily="2" charset="-78"/>
              </a:rPr>
              <a:t>ح ش </a:t>
            </a:r>
            <a:r>
              <a:rPr lang="fa-IR" sz="1100" dirty="0" smtClean="0">
                <a:solidFill>
                  <a:schemeClr val="accent1">
                    <a:lumMod val="75000"/>
                  </a:schemeClr>
                </a:solidFill>
                <a:latin typeface="islam" pitchFamily="2" charset="2"/>
                <a:cs typeface="B Badr" pitchFamily="2" charset="-78"/>
              </a:rPr>
              <a:t>438</a:t>
            </a:r>
            <a:endParaRPr lang="en-US" sz="1100" dirty="0">
              <a:solidFill>
                <a:schemeClr val="accent1">
                  <a:lumMod val="75000"/>
                </a:schemeClr>
              </a:solidFill>
              <a:cs typeface="B Badr" pitchFamily="2" charset="-78"/>
            </a:endParaRPr>
          </a:p>
        </p:txBody>
      </p:sp>
      <p:sp>
        <p:nvSpPr>
          <p:cNvPr id="76" name="مستطيل 75"/>
          <p:cNvSpPr/>
          <p:nvPr/>
        </p:nvSpPr>
        <p:spPr>
          <a:xfrm>
            <a:off x="475603" y="5277292"/>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100" dirty="0" smtClean="0">
                <a:solidFill>
                  <a:schemeClr val="accent1">
                    <a:lumMod val="75000"/>
                  </a:schemeClr>
                </a:solidFill>
                <a:latin typeface="islam" pitchFamily="2" charset="2"/>
                <a:cs typeface="B Badr" pitchFamily="2" charset="-78"/>
              </a:rPr>
              <a:t>بخاري </a:t>
            </a:r>
            <a:r>
              <a:rPr lang="fa-IR" sz="1100" dirty="0">
                <a:solidFill>
                  <a:schemeClr val="accent1">
                    <a:lumMod val="75000"/>
                  </a:schemeClr>
                </a:solidFill>
                <a:latin typeface="islam" pitchFamily="2" charset="2"/>
                <a:cs typeface="B Badr" pitchFamily="2" charset="-78"/>
              </a:rPr>
              <a:t>ح ش </a:t>
            </a:r>
            <a:r>
              <a:rPr lang="fa-IR" sz="1100" dirty="0" smtClean="0">
                <a:solidFill>
                  <a:schemeClr val="accent1">
                    <a:lumMod val="75000"/>
                  </a:schemeClr>
                </a:solidFill>
                <a:latin typeface="islam" pitchFamily="2" charset="2"/>
                <a:cs typeface="B Badr" pitchFamily="2" charset="-78"/>
              </a:rPr>
              <a:t>4818</a:t>
            </a:r>
            <a:endParaRPr lang="en-US" sz="1100" dirty="0">
              <a:solidFill>
                <a:schemeClr val="accent1">
                  <a:lumMod val="75000"/>
                </a:schemeClr>
              </a:solidFill>
              <a:cs typeface="B Badr" pitchFamily="2" charset="-78"/>
            </a:endParaRPr>
          </a:p>
        </p:txBody>
      </p:sp>
      <p:sp>
        <p:nvSpPr>
          <p:cNvPr id="77" name="مستطيل 76"/>
          <p:cNvSpPr/>
          <p:nvPr/>
        </p:nvSpPr>
        <p:spPr>
          <a:xfrm>
            <a:off x="1888029" y="8476461"/>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بخاري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940</a:t>
            </a:r>
            <a:endParaRPr lang="en-US" sz="1200" dirty="0">
              <a:solidFill>
                <a:schemeClr val="accent1">
                  <a:lumMod val="75000"/>
                </a:schemeClr>
              </a:solidFill>
              <a:cs typeface="B Badr" pitchFamily="2" charset="-78"/>
            </a:endParaRPr>
          </a:p>
        </p:txBody>
      </p:sp>
      <p:sp>
        <p:nvSpPr>
          <p:cNvPr id="75" name="مستطيل 74"/>
          <p:cNvSpPr/>
          <p:nvPr/>
        </p:nvSpPr>
        <p:spPr>
          <a:xfrm>
            <a:off x="1928311" y="7533466"/>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ابونعيم؛ امالي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9</a:t>
            </a:r>
            <a:endParaRPr lang="en-US" sz="1200" dirty="0">
              <a:solidFill>
                <a:schemeClr val="accent1">
                  <a:lumMod val="75000"/>
                </a:schemeClr>
              </a:solidFill>
              <a:cs typeface="B Badr" pitchFamily="2" charset="-78"/>
            </a:endParaRPr>
          </a:p>
        </p:txBody>
      </p:sp>
      <p:sp>
        <p:nvSpPr>
          <p:cNvPr id="74" name="مستطيل 73"/>
          <p:cNvSpPr/>
          <p:nvPr/>
        </p:nvSpPr>
        <p:spPr>
          <a:xfrm>
            <a:off x="4580869" y="8511786"/>
            <a:ext cx="896541"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ابوعوانه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2126</a:t>
            </a:r>
            <a:endParaRPr lang="en-US" sz="1200" dirty="0">
              <a:solidFill>
                <a:schemeClr val="accent1">
                  <a:lumMod val="75000"/>
                </a:schemeClr>
              </a:solidFill>
              <a:cs typeface="B Badr" pitchFamily="2" charset="-78"/>
            </a:endParaRPr>
          </a:p>
        </p:txBody>
      </p:sp>
      <p:sp>
        <p:nvSpPr>
          <p:cNvPr id="70" name="مستطيل 69"/>
          <p:cNvSpPr/>
          <p:nvPr/>
        </p:nvSpPr>
        <p:spPr>
          <a:xfrm>
            <a:off x="5332739" y="8518769"/>
            <a:ext cx="910835"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بخاري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3664</a:t>
            </a:r>
            <a:endParaRPr lang="en-US" sz="1200" dirty="0">
              <a:solidFill>
                <a:schemeClr val="accent1">
                  <a:lumMod val="75000"/>
                </a:schemeClr>
              </a:solidFill>
              <a:cs typeface="B Badr" pitchFamily="2" charset="-78"/>
            </a:endParaRPr>
          </a:p>
        </p:txBody>
      </p:sp>
      <p:sp>
        <p:nvSpPr>
          <p:cNvPr id="63" name="مستطيل 62"/>
          <p:cNvSpPr/>
          <p:nvPr/>
        </p:nvSpPr>
        <p:spPr>
          <a:xfrm>
            <a:off x="5393173" y="7620024"/>
            <a:ext cx="857256"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ابوعوانه ح ش 2125</a:t>
            </a:r>
            <a:endParaRPr lang="en-US" sz="1200" dirty="0">
              <a:solidFill>
                <a:schemeClr val="accent1">
                  <a:lumMod val="75000"/>
                </a:schemeClr>
              </a:solidFill>
              <a:cs typeface="B Badr" pitchFamily="2" charset="-78"/>
            </a:endParaRPr>
          </a:p>
        </p:txBody>
      </p:sp>
      <p:sp>
        <p:nvSpPr>
          <p:cNvPr id="68" name="مستطيل 67"/>
          <p:cNvSpPr/>
          <p:nvPr/>
        </p:nvSpPr>
        <p:spPr>
          <a:xfrm>
            <a:off x="4357028" y="6614556"/>
            <a:ext cx="964406"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احمد ح ش 25469</a:t>
            </a:r>
          </a:p>
          <a:p>
            <a:pPr algn="ctr">
              <a:defRPr/>
            </a:pPr>
            <a:r>
              <a:rPr lang="fa-IR" sz="1200" dirty="0" smtClean="0">
                <a:solidFill>
                  <a:schemeClr val="accent1">
                    <a:lumMod val="75000"/>
                  </a:schemeClr>
                </a:solidFill>
                <a:latin typeface="islam" pitchFamily="2" charset="2"/>
                <a:cs typeface="B Badr" pitchFamily="2" charset="-78"/>
              </a:rPr>
              <a:t>و</a:t>
            </a:r>
            <a:r>
              <a:rPr lang="ar-SA" sz="1200" dirty="0" smtClean="0">
                <a:solidFill>
                  <a:schemeClr val="accent1">
                    <a:lumMod val="75000"/>
                  </a:schemeClr>
                </a:solidFill>
                <a:latin typeface="islam" pitchFamily="2" charset="2"/>
                <a:cs typeface="B Badr" pitchFamily="2" charset="-78"/>
              </a:rPr>
              <a:t> </a:t>
            </a:r>
            <a:r>
              <a:rPr lang="fa-IR" sz="1200" dirty="0" smtClean="0">
                <a:solidFill>
                  <a:schemeClr val="accent1">
                    <a:lumMod val="75000"/>
                  </a:schemeClr>
                </a:solidFill>
                <a:latin typeface="islam" pitchFamily="2" charset="2"/>
                <a:cs typeface="B Badr" pitchFamily="2" charset="-78"/>
              </a:rPr>
              <a:t>مسلم </a:t>
            </a:r>
            <a:r>
              <a:rPr lang="fa-IR" sz="1200" dirty="0">
                <a:solidFill>
                  <a:schemeClr val="accent1">
                    <a:lumMod val="75000"/>
                  </a:schemeClr>
                </a:solidFill>
                <a:latin typeface="islam" pitchFamily="2" charset="2"/>
                <a:cs typeface="B Badr" pitchFamily="2" charset="-78"/>
              </a:rPr>
              <a:t>ح ش  1490</a:t>
            </a:r>
            <a:endParaRPr lang="en-US" sz="1200" dirty="0">
              <a:solidFill>
                <a:schemeClr val="accent1">
                  <a:lumMod val="75000"/>
                </a:schemeClr>
              </a:solidFill>
              <a:cs typeface="B Badr" pitchFamily="2" charset="-78"/>
            </a:endParaRPr>
          </a:p>
        </p:txBody>
      </p:sp>
      <p:sp>
        <p:nvSpPr>
          <p:cNvPr id="65" name="مستطيل 64"/>
          <p:cNvSpPr/>
          <p:nvPr/>
        </p:nvSpPr>
        <p:spPr>
          <a:xfrm>
            <a:off x="5435202" y="6458388"/>
            <a:ext cx="964406" cy="4762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23973</a:t>
            </a:r>
            <a:endParaRPr lang="en-US" sz="1200" dirty="0">
              <a:solidFill>
                <a:schemeClr val="accent1">
                  <a:lumMod val="75000"/>
                </a:schemeClr>
              </a:solidFill>
              <a:cs typeface="B Badr" pitchFamily="2" charset="-78"/>
            </a:endParaRPr>
          </a:p>
        </p:txBody>
      </p:sp>
      <p:sp>
        <p:nvSpPr>
          <p:cNvPr id="3" name="وسيلة شرح مستطيلة مستديرة الزوايا 2"/>
          <p:cNvSpPr/>
          <p:nvPr/>
        </p:nvSpPr>
        <p:spPr>
          <a:xfrm>
            <a:off x="382905" y="377829"/>
            <a:ext cx="5904656" cy="757887"/>
          </a:xfrm>
          <a:prstGeom prst="wedgeRoundRectCallout">
            <a:avLst>
              <a:gd name="adj1" fmla="val 24323"/>
              <a:gd name="adj2" fmla="val 68961"/>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smtClean="0">
                <a:cs typeface="Traditional Arabic" pitchFamily="2" charset="-78"/>
              </a:rPr>
              <a:t>عَنْ عَائِشَةَ</a:t>
            </a:r>
            <a:r>
              <a:rPr lang="fa-IR" sz="1600" b="1" dirty="0" smtClean="0">
                <a:cs typeface="Traditional Arabic" pitchFamily="2" charset="-78"/>
              </a:rPr>
              <a:t>:</a:t>
            </a:r>
            <a:r>
              <a:rPr lang="ar-SA" sz="1600" b="1" dirty="0" smtClean="0">
                <a:cs typeface="Traditional Arabic" pitchFamily="2" charset="-78"/>
              </a:rPr>
              <a:t> أَنَّ أَبَا بَكْرٍ دَخَلَ عَلَيْهَا وَعِنْدَهَا جَارِيَتَانِ فِي أَيَّامِ مِنًى تُغَنِّيَانِ وَتَضْرِبَانِ، وَرَسُولُ اللَّهِ </a:t>
            </a:r>
            <a:r>
              <a:rPr lang="en-US" sz="1600" b="1" dirty="0" smtClean="0">
                <a:solidFill>
                  <a:schemeClr val="tx1"/>
                </a:solidFill>
                <a:latin typeface="islam" pitchFamily="2" charset="2"/>
                <a:cs typeface="Traditional Arabic" pitchFamily="2" charset="-78"/>
              </a:rPr>
              <a:t>r</a:t>
            </a:r>
            <a:r>
              <a:rPr lang="ar-SA" sz="1600" b="1" dirty="0" smtClean="0">
                <a:cs typeface="Traditional Arabic" pitchFamily="2" charset="-78"/>
              </a:rPr>
              <a:t> مُسَجًّى بِثَوْبِهِ، فَانْتَهَرَهُمَا أَبُو بَكْرٍ، فَكَشَف رَسُولُ اللَّهِ عَنْهُ، وَقَالَ: " دَعْهُمَا يَا أَبَا بَكْرٍ فَإِنَّهَا أَيَّامُ عِيدٍ " </a:t>
            </a:r>
            <a:endParaRPr lang="en-US" sz="1600" b="1" dirty="0">
              <a:solidFill>
                <a:schemeClr val="tx1"/>
              </a:solidFill>
              <a:cs typeface="Traditional Arabic" pitchFamily="2" charset="-78"/>
            </a:endParaRPr>
          </a:p>
        </p:txBody>
      </p:sp>
      <p:sp>
        <p:nvSpPr>
          <p:cNvPr id="4" name="مخطط انسيابي: معالجة متعاقبة 3"/>
          <p:cNvSpPr/>
          <p:nvPr/>
        </p:nvSpPr>
        <p:spPr>
          <a:xfrm>
            <a:off x="3849425" y="1495904"/>
            <a:ext cx="1169987" cy="576295"/>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b="1" dirty="0">
                <a:solidFill>
                  <a:schemeClr val="tx1"/>
                </a:solidFill>
                <a:cs typeface="Traditional Arabic" pitchFamily="2" charset="-78"/>
              </a:rPr>
              <a:t>عَائِشَةَ</a:t>
            </a:r>
            <a:r>
              <a:rPr lang="fa-IR" b="1" dirty="0">
                <a:solidFill>
                  <a:schemeClr val="tx1"/>
                </a:solidFill>
                <a:cs typeface="Traditional Arabic" pitchFamily="2" charset="-78"/>
              </a:rPr>
              <a:t> </a:t>
            </a:r>
            <a:r>
              <a:rPr lang="ar-SA" b="1" dirty="0">
                <a:solidFill>
                  <a:schemeClr val="tx1"/>
                </a:solidFill>
                <a:latin typeface="Traditional Arabic" pitchFamily="18" charset="-78"/>
                <a:cs typeface="Traditional Arabic" pitchFamily="2" charset="-78"/>
              </a:rPr>
              <a:t>(صحابي)</a:t>
            </a:r>
          </a:p>
        </p:txBody>
      </p:sp>
      <p:sp>
        <p:nvSpPr>
          <p:cNvPr id="5" name="مخطط انسيابي: معالجة متعاقبة 4"/>
          <p:cNvSpPr/>
          <p:nvPr/>
        </p:nvSpPr>
        <p:spPr>
          <a:xfrm>
            <a:off x="3081002" y="3416783"/>
            <a:ext cx="964406"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عُرْوَةَ بْنِ الزُّبَيْرِ</a:t>
            </a:r>
            <a:endParaRPr lang="fa-IR" sz="1400" dirty="0" smtClean="0">
              <a:solidFill>
                <a:schemeClr val="tx1"/>
              </a:solidFill>
              <a:cs typeface="Traditional Arabic" pitchFamily="2" charset="-78"/>
            </a:endParaRPr>
          </a:p>
          <a:p>
            <a:pPr algn="ctr">
              <a:defRPr/>
            </a:pP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فقيه)</a:t>
            </a:r>
            <a:endParaRPr lang="ar-SA" sz="1400" dirty="0">
              <a:solidFill>
                <a:schemeClr val="tx1"/>
              </a:solidFill>
              <a:latin typeface="Traditional Arabic" pitchFamily="18" charset="-78"/>
              <a:cs typeface="Traditional Arabic" pitchFamily="2" charset="-78"/>
            </a:endParaRPr>
          </a:p>
        </p:txBody>
      </p:sp>
      <p:sp>
        <p:nvSpPr>
          <p:cNvPr id="6" name="وسيلة شرح مستطيلة مستديرة الزوايا 5"/>
          <p:cNvSpPr/>
          <p:nvPr/>
        </p:nvSpPr>
        <p:spPr>
          <a:xfrm>
            <a:off x="370937" y="978910"/>
            <a:ext cx="2863601" cy="2490640"/>
          </a:xfrm>
          <a:prstGeom prst="wedgeRoundRectCallout">
            <a:avLst>
              <a:gd name="adj1" fmla="val 54587"/>
              <a:gd name="adj2" fmla="val -40854"/>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cs typeface="B Badr" pitchFamily="2" charset="-78"/>
              </a:rPr>
              <a:t>عائشه </a:t>
            </a:r>
            <a:r>
              <a:rPr lang="fa-IR" sz="1600" dirty="0" smtClean="0">
                <a:cs typeface="CTraditional Arabic" pitchFamily="2" charset="-78"/>
              </a:rPr>
              <a:t>ل </a:t>
            </a:r>
            <a:r>
              <a:rPr lang="fa-IR" sz="1600" dirty="0" smtClean="0">
                <a:cs typeface="B Badr" pitchFamily="2" charset="-78"/>
              </a:rPr>
              <a:t>گويد: ابوبكر</a:t>
            </a:r>
            <a:r>
              <a:rPr lang="ar-AE" sz="1600" dirty="0" smtClean="0">
                <a:cs typeface="CTraditional Arabic" pitchFamily="2" charset="-78"/>
              </a:rPr>
              <a:t>ا</a:t>
            </a:r>
            <a:r>
              <a:rPr lang="fa-IR" sz="1600" dirty="0" smtClean="0">
                <a:cs typeface="B Badr" pitchFamily="2" charset="-78"/>
              </a:rPr>
              <a:t> نزد او آمد و دو دختر كوچك در روزهاي مني (يعني روزهاي عيد قربان) پيش او بودند، كه آواز مي‌خواندند و دف مي‌زدند و پيامبر </a:t>
            </a:r>
            <a:r>
              <a:rPr lang="en-US" sz="1600" dirty="0" smtClean="0">
                <a:solidFill>
                  <a:schemeClr val="tx1"/>
                </a:solidFill>
                <a:latin typeface="islam" pitchFamily="2" charset="2"/>
                <a:cs typeface="Traditional Arabic" pitchFamily="2" charset="-78"/>
              </a:rPr>
              <a:t>r</a:t>
            </a:r>
            <a:r>
              <a:rPr lang="fa-IR" sz="1600" dirty="0" smtClean="0">
                <a:cs typeface="B Badr" pitchFamily="2" charset="-78"/>
              </a:rPr>
              <a:t> خود را با پيراهنش پوشانده بود، پس ابوبكر </a:t>
            </a:r>
            <a:r>
              <a:rPr lang="ar-AE" sz="1600" dirty="0" smtClean="0">
                <a:cs typeface="CTraditional Arabic" pitchFamily="2" charset="-78"/>
              </a:rPr>
              <a:t>ا</a:t>
            </a:r>
            <a:r>
              <a:rPr lang="fa-IR" sz="1600" dirty="0" smtClean="0">
                <a:cs typeface="B Badr" pitchFamily="2" charset="-78"/>
              </a:rPr>
              <a:t> آن دو دختر را منع كرد (يا روي سر آنها داد زد)، آنگاه پيامبر </a:t>
            </a:r>
            <a:r>
              <a:rPr lang="en-US" sz="1600" dirty="0" smtClean="0">
                <a:solidFill>
                  <a:schemeClr val="tx1"/>
                </a:solidFill>
                <a:latin typeface="islam" pitchFamily="2" charset="2"/>
                <a:cs typeface="Traditional Arabic" pitchFamily="2" charset="-78"/>
              </a:rPr>
              <a:t>r</a:t>
            </a:r>
            <a:r>
              <a:rPr lang="fa-IR" sz="1600" dirty="0" smtClean="0">
                <a:cs typeface="B Badr" pitchFamily="2" charset="-78"/>
              </a:rPr>
              <a:t> صورت خود را بيرون آورد و فرمود: « آنان را رها كن اي ابوبكر, چون اين روزهاي عيد است». </a:t>
            </a:r>
            <a:endParaRPr lang="ar-SA" sz="1600" dirty="0">
              <a:cs typeface="B Badr" pitchFamily="2" charset="-78"/>
            </a:endParaRPr>
          </a:p>
        </p:txBody>
      </p:sp>
      <p:sp>
        <p:nvSpPr>
          <p:cNvPr id="9" name="مخطط انسيابي: معالجة متعاقبة 8"/>
          <p:cNvSpPr/>
          <p:nvPr/>
        </p:nvSpPr>
        <p:spPr>
          <a:xfrm>
            <a:off x="450059" y="7359629"/>
            <a:ext cx="910828"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الْأَوْزَاعِي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4358059" y="3429002"/>
            <a:ext cx="910829" cy="5715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عُبَيْدِ بْنِ عُمَيْرٍ</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1" name="مخطط انسيابي: معالجة متعاقبة 10"/>
          <p:cNvSpPr/>
          <p:nvPr/>
        </p:nvSpPr>
        <p:spPr>
          <a:xfrm>
            <a:off x="446749" y="4783790"/>
            <a:ext cx="910828"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مَعْمَر</a:t>
            </a:r>
            <a:r>
              <a:rPr lang="fa-IR" sz="1400" dirty="0" smtClean="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fontAlgn="auto">
              <a:spcBef>
                <a:spcPts val="0"/>
              </a:spcBef>
              <a:spcAft>
                <a:spcPts val="0"/>
              </a:spcAft>
              <a:defRPr/>
            </a:pP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12" name="وسيلة شرح بيضاوية 11"/>
          <p:cNvSpPr/>
          <p:nvPr/>
        </p:nvSpPr>
        <p:spPr>
          <a:xfrm>
            <a:off x="5107866" y="1462244"/>
            <a:ext cx="1200956"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bg1"/>
                </a:solidFill>
                <a:cs typeface="B Badr" pitchFamily="2" charset="-78"/>
              </a:rPr>
              <a:t>حديث شماره </a:t>
            </a:r>
            <a:r>
              <a:rPr lang="fa-IR" dirty="0" smtClean="0">
                <a:solidFill>
                  <a:schemeClr val="bg1"/>
                </a:solidFill>
                <a:cs typeface="B Badr" pitchFamily="2" charset="-78"/>
              </a:rPr>
              <a:t>11</a:t>
            </a:r>
            <a:endParaRPr lang="en-US" dirty="0">
              <a:solidFill>
                <a:schemeClr val="bg1"/>
              </a:solidFill>
              <a:cs typeface="B Badr" pitchFamily="2" charset="-78"/>
            </a:endParaRPr>
          </a:p>
        </p:txBody>
      </p:sp>
      <p:sp>
        <p:nvSpPr>
          <p:cNvPr id="13" name="مخطط انسيابي: معالجة متعاقبة 12"/>
          <p:cNvSpPr/>
          <p:nvPr/>
        </p:nvSpPr>
        <p:spPr>
          <a:xfrm>
            <a:off x="5483201" y="5143500"/>
            <a:ext cx="910828"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عَبَّادُ بْنُ </a:t>
            </a:r>
            <a:r>
              <a:rPr lang="ar-SA" sz="1400" dirty="0" smtClean="0">
                <a:solidFill>
                  <a:schemeClr val="tx1"/>
                </a:solidFill>
                <a:cs typeface="Traditional Arabic" pitchFamily="2" charset="-78"/>
              </a:rPr>
              <a:t>عَبَّاد</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5483201" y="4381500"/>
            <a:ext cx="910828"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عَمْرٍو</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(دارقطني:ثقه)</a:t>
            </a:r>
            <a:endParaRPr lang="ar-SA" sz="14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5483201" y="3429002"/>
            <a:ext cx="910828" cy="5715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يَحْيَى بْنِ عَبْدِالرَّحْمَنِ</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(دارقطني:ثقه)</a:t>
            </a:r>
            <a:endParaRPr lang="ar-SA" sz="14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2874985" y="7143770"/>
            <a:ext cx="910828"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 علد الله </a:t>
            </a:r>
            <a:r>
              <a:rPr lang="ar-SA" sz="1400" dirty="0" smtClean="0">
                <a:solidFill>
                  <a:schemeClr val="tx1"/>
                </a:solidFill>
                <a:cs typeface="Traditional Arabic" pitchFamily="2" charset="-78"/>
              </a:rPr>
              <a:t>بْنُ نُمَيْرٍ</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4358059" y="4381500"/>
            <a:ext cx="910829"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عَطَاءٍ</a:t>
            </a:r>
            <a:r>
              <a:rPr lang="fa-IR" sz="1400" dirty="0" smtClean="0">
                <a:solidFill>
                  <a:schemeClr val="tx1"/>
                </a:solidFill>
                <a:cs typeface="Traditional Arabic" pitchFamily="2" charset="-78"/>
              </a:rPr>
              <a:t> </a:t>
            </a:r>
          </a:p>
          <a:p>
            <a:pPr algn="ctr" fontAlgn="auto">
              <a:spcBef>
                <a:spcPts val="0"/>
              </a:spcBef>
              <a:spcAft>
                <a:spcPts val="0"/>
              </a:spcAft>
              <a:defRPr/>
            </a:pPr>
            <a:r>
              <a:rPr lang="fa-IR" sz="1400" dirty="0" smtClean="0">
                <a:solidFill>
                  <a:schemeClr val="tx1"/>
                </a:solidFill>
                <a:cs typeface="Traditional Arabic" pitchFamily="2" charset="-78"/>
              </a:rPr>
              <a:t>(ثقه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فقيه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يرسل)</a:t>
            </a:r>
            <a:endParaRPr lang="ar-SA" sz="14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3839398" y="8001024"/>
            <a:ext cx="750092"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عَبْدَةَ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2874985" y="8001024"/>
            <a:ext cx="910828"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عَبْدُ الرَّحْمَنِ بْنَ أَبِي </a:t>
            </a:r>
            <a:r>
              <a:rPr lang="ar-SA" sz="1400" dirty="0" smtClean="0">
                <a:solidFill>
                  <a:schemeClr val="tx1"/>
                </a:solidFill>
                <a:cs typeface="Traditional Arabic" pitchFamily="2" charset="-78"/>
              </a:rPr>
              <a:t>الزِّنَادِ</a:t>
            </a:r>
            <a:r>
              <a:rPr lang="fa-IR" sz="1400" dirty="0" smtClean="0">
                <a:solidFill>
                  <a:schemeClr val="tx1"/>
                </a:solidFill>
                <a:cs typeface="Traditional Arabic" pitchFamily="2" charset="-78"/>
              </a:rPr>
              <a:t> (صدوق تغير)</a:t>
            </a:r>
            <a:endParaRPr lang="ar-SA" sz="1400" dirty="0">
              <a:solidFill>
                <a:schemeClr val="tx1"/>
              </a:solidFill>
              <a:latin typeface="Traditional Arabic" pitchFamily="18" charset="-78"/>
              <a:cs typeface="Traditional Arabic" pitchFamily="2" charset="-78"/>
            </a:endParaRPr>
          </a:p>
        </p:txBody>
      </p:sp>
      <p:sp>
        <p:nvSpPr>
          <p:cNvPr id="20" name="مخطط انسيابي: معالجة متعاقبة 19"/>
          <p:cNvSpPr/>
          <p:nvPr/>
        </p:nvSpPr>
        <p:spPr>
          <a:xfrm>
            <a:off x="3429000" y="4381500"/>
            <a:ext cx="857250"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هِشَام</a:t>
            </a:r>
            <a:r>
              <a:rPr lang="fa-IR" sz="1400" dirty="0">
                <a:solidFill>
                  <a:schemeClr val="tx1"/>
                </a:solidFill>
                <a:cs typeface="Traditional Arabic" pitchFamily="2" charset="-78"/>
              </a:rPr>
              <a:t> </a:t>
            </a:r>
            <a:r>
              <a:rPr lang="ar-SA" sz="1400" dirty="0">
                <a:solidFill>
                  <a:schemeClr val="tx1"/>
                </a:solidFill>
                <a:cs typeface="Traditional Arabic" pitchFamily="2" charset="-78"/>
              </a:rPr>
              <a:t>بْنِ</a:t>
            </a:r>
            <a:r>
              <a:rPr lang="fa-IR" sz="1400" dirty="0">
                <a:solidFill>
                  <a:schemeClr val="tx1"/>
                </a:solidFill>
                <a:cs typeface="Traditional Arabic" pitchFamily="2" charset="-78"/>
              </a:rPr>
              <a:t> </a:t>
            </a:r>
            <a:r>
              <a:rPr lang="ar-SA" sz="1400" dirty="0" smtClean="0">
                <a:solidFill>
                  <a:schemeClr val="tx1"/>
                </a:solidFill>
                <a:cs typeface="Traditional Arabic" pitchFamily="2" charset="-78"/>
              </a:rPr>
              <a:t>عُرْوَةَ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450059" y="6502380"/>
            <a:ext cx="910828"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زَمْعَةُ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(ضعيف)</a:t>
            </a:r>
            <a:endParaRPr lang="ar-SA" sz="1400" dirty="0">
              <a:solidFill>
                <a:schemeClr val="tx1"/>
              </a:solidFill>
              <a:latin typeface="Traditional Arabic" pitchFamily="18" charset="-78"/>
              <a:cs typeface="Traditional Arabic" pitchFamily="2" charset="-78"/>
            </a:endParaRPr>
          </a:p>
        </p:txBody>
      </p:sp>
      <p:sp>
        <p:nvSpPr>
          <p:cNvPr id="22" name="مخطط انسيابي: معالجة متعاقبة 21"/>
          <p:cNvSpPr/>
          <p:nvPr/>
        </p:nvSpPr>
        <p:spPr>
          <a:xfrm>
            <a:off x="1628800" y="4406898"/>
            <a:ext cx="857250"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الزُّهْرِيِّ</a:t>
            </a:r>
            <a:r>
              <a:rPr lang="fa-IR" sz="1400" dirty="0" smtClean="0">
                <a:solidFill>
                  <a:schemeClr val="tx1"/>
                </a:solidFill>
                <a:cs typeface="Traditional Arabic" pitchFamily="2" charset="-78"/>
              </a:rPr>
              <a:t> (امام</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حجه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ثقه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ثبت)</a:t>
            </a:r>
            <a:endParaRPr lang="ar-SA" sz="1400" dirty="0">
              <a:solidFill>
                <a:schemeClr val="tx1"/>
              </a:solidFill>
              <a:latin typeface="Traditional Arabic" pitchFamily="18" charset="-78"/>
              <a:cs typeface="Traditional Arabic" pitchFamily="2" charset="-78"/>
            </a:endParaRPr>
          </a:p>
        </p:txBody>
      </p:sp>
      <p:sp>
        <p:nvSpPr>
          <p:cNvPr id="23" name="مخطط انسيابي: معالجة متعاقبة 22"/>
          <p:cNvSpPr/>
          <p:nvPr/>
        </p:nvSpPr>
        <p:spPr>
          <a:xfrm>
            <a:off x="5483201" y="5905500"/>
            <a:ext cx="910828"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خَلَفُ بْنُ </a:t>
            </a:r>
            <a:r>
              <a:rPr lang="ar-SA" sz="1400" dirty="0" smtClean="0">
                <a:solidFill>
                  <a:schemeClr val="tx1"/>
                </a:solidFill>
                <a:cs typeface="Traditional Arabic" pitchFamily="2" charset="-78"/>
              </a:rPr>
              <a:t>الْوَلِيدِ</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4358059" y="5143500"/>
            <a:ext cx="910829"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ابْنُ </a:t>
            </a:r>
            <a:r>
              <a:rPr lang="ar-SA" sz="1400" dirty="0" smtClean="0">
                <a:solidFill>
                  <a:schemeClr val="tx1"/>
                </a:solidFill>
                <a:cs typeface="Traditional Arabic" pitchFamily="2" charset="-78"/>
              </a:rPr>
              <a:t>جُرَيْجٍ</a:t>
            </a:r>
            <a:r>
              <a:rPr lang="fa-IR" sz="1400" dirty="0" smtClean="0">
                <a:solidFill>
                  <a:schemeClr val="tx1"/>
                </a:solidFill>
                <a:cs typeface="Traditional Arabic" pitchFamily="2" charset="-78"/>
              </a:rPr>
              <a:t> </a:t>
            </a:r>
          </a:p>
          <a:p>
            <a:pPr algn="ctr" fontAlgn="auto">
              <a:spcBef>
                <a:spcPts val="0"/>
              </a:spcBef>
              <a:spcAft>
                <a:spcPts val="0"/>
              </a:spcAft>
              <a:defRPr/>
            </a:pPr>
            <a:r>
              <a:rPr lang="fa-IR" sz="1400" dirty="0" smtClean="0">
                <a:solidFill>
                  <a:schemeClr val="tx1"/>
                </a:solidFill>
                <a:cs typeface="Traditional Arabic" pitchFamily="2" charset="-78"/>
              </a:rPr>
              <a:t>(ثقه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فقيه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يدلس)</a:t>
            </a:r>
            <a:r>
              <a:rPr lang="ar-SA" sz="1400" dirty="0" smtClean="0">
                <a:solidFill>
                  <a:schemeClr val="tx1"/>
                </a:solidFill>
                <a:cs typeface="Traditional Arabic" pitchFamily="2" charset="-78"/>
              </a:rPr>
              <a:t> </a:t>
            </a:r>
            <a:endParaRPr lang="ar-SA" sz="1400" dirty="0">
              <a:solidFill>
                <a:schemeClr val="tx1"/>
              </a:solidFill>
              <a:latin typeface="Traditional Arabic" pitchFamily="18" charset="-78"/>
              <a:cs typeface="Traditional Arabic" pitchFamily="2" charset="-78"/>
            </a:endParaRPr>
          </a:p>
        </p:txBody>
      </p:sp>
      <p:sp>
        <p:nvSpPr>
          <p:cNvPr id="25" name="مخطط انسيابي: معالجة متعاقبة 24"/>
          <p:cNvSpPr/>
          <p:nvPr/>
        </p:nvSpPr>
        <p:spPr>
          <a:xfrm>
            <a:off x="450059" y="8216878"/>
            <a:ext cx="910828"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جَرِير</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cxnSp>
        <p:nvCxnSpPr>
          <p:cNvPr id="26" name="رابط كسهم مستقيم 25"/>
          <p:cNvCxnSpPr>
            <a:stCxn id="4" idx="2"/>
            <a:endCxn id="10" idx="0"/>
          </p:cNvCxnSpPr>
          <p:nvPr/>
        </p:nvCxnSpPr>
        <p:spPr>
          <a:xfrm>
            <a:off x="4434419" y="2072199"/>
            <a:ext cx="379055" cy="13568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رابط كسهم مستقيم 26"/>
          <p:cNvCxnSpPr>
            <a:stCxn id="4" idx="2"/>
            <a:endCxn id="5" idx="0"/>
          </p:cNvCxnSpPr>
          <p:nvPr/>
        </p:nvCxnSpPr>
        <p:spPr>
          <a:xfrm flipH="1">
            <a:off x="3563205" y="2072199"/>
            <a:ext cx="871214" cy="13445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رابط كسهم مستقيم 27"/>
          <p:cNvCxnSpPr>
            <a:stCxn id="4" idx="2"/>
            <a:endCxn id="15" idx="0"/>
          </p:cNvCxnSpPr>
          <p:nvPr/>
        </p:nvCxnSpPr>
        <p:spPr>
          <a:xfrm>
            <a:off x="4434419" y="2072199"/>
            <a:ext cx="1504196" cy="13568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رابط كسهم مستقيم 28"/>
          <p:cNvCxnSpPr>
            <a:stCxn id="5" idx="2"/>
            <a:endCxn id="22" idx="0"/>
          </p:cNvCxnSpPr>
          <p:nvPr/>
        </p:nvCxnSpPr>
        <p:spPr>
          <a:xfrm flipH="1">
            <a:off x="2057425" y="3994632"/>
            <a:ext cx="1505780" cy="4122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رابط كسهم مستقيم 30"/>
          <p:cNvCxnSpPr>
            <a:stCxn id="15" idx="2"/>
            <a:endCxn id="14" idx="0"/>
          </p:cNvCxnSpPr>
          <p:nvPr/>
        </p:nvCxnSpPr>
        <p:spPr>
          <a:xfrm rot="5400000">
            <a:off x="5748114" y="4190406"/>
            <a:ext cx="381000" cy="1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7" name="مخطط انسيابي: معالجة متعاقبة 66"/>
          <p:cNvSpPr/>
          <p:nvPr/>
        </p:nvSpPr>
        <p:spPr>
          <a:xfrm>
            <a:off x="4358059" y="5905500"/>
            <a:ext cx="910829"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رَوْحٌ</a:t>
            </a:r>
            <a:r>
              <a:rPr lang="fa-IR" sz="1400" dirty="0" smtClean="0">
                <a:solidFill>
                  <a:schemeClr val="tx1"/>
                </a:solidFill>
                <a:cs typeface="Traditional Arabic" pitchFamily="2" charset="-78"/>
              </a:rPr>
              <a:t> (ثقه) و</a:t>
            </a:r>
          </a:p>
          <a:p>
            <a:pPr algn="ctr" fontAlgn="auto">
              <a:spcBef>
                <a:spcPts val="0"/>
              </a:spcBef>
              <a:spcAft>
                <a:spcPts val="0"/>
              </a:spcAft>
              <a:defRPr/>
            </a:pPr>
            <a:r>
              <a:rPr lang="fa-IR" sz="1400" dirty="0" smtClean="0">
                <a:solidFill>
                  <a:schemeClr val="tx1"/>
                </a:solidFill>
                <a:latin typeface="Traditional Arabic" pitchFamily="18" charset="-78"/>
                <a:cs typeface="Traditional Arabic" pitchFamily="2" charset="-78"/>
              </a:rPr>
              <a:t>ابوعاصم (ثقه، ثبت)</a:t>
            </a:r>
            <a:endParaRPr lang="ar-SA" sz="1400" dirty="0">
              <a:solidFill>
                <a:schemeClr val="tx1"/>
              </a:solidFill>
              <a:latin typeface="Traditional Arabic" pitchFamily="18" charset="-78"/>
              <a:cs typeface="Traditional Arabic" pitchFamily="2" charset="-78"/>
            </a:endParaRPr>
          </a:p>
        </p:txBody>
      </p:sp>
      <p:sp>
        <p:nvSpPr>
          <p:cNvPr id="72" name="مخطط انسيابي: معالجة متعاقبة 71"/>
          <p:cNvSpPr/>
          <p:nvPr/>
        </p:nvSpPr>
        <p:spPr>
          <a:xfrm>
            <a:off x="1950259" y="7931173"/>
            <a:ext cx="857249"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عُقَيْلٍ</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73" name="مخطط انسيابي: معالجة متعاقبة 72"/>
          <p:cNvSpPr/>
          <p:nvPr/>
        </p:nvSpPr>
        <p:spPr>
          <a:xfrm>
            <a:off x="450059" y="5645129"/>
            <a:ext cx="910828"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صَالِحٍ</a:t>
            </a:r>
            <a:r>
              <a:rPr lang="fa-IR" sz="1400" dirty="0" smtClean="0">
                <a:solidFill>
                  <a:schemeClr val="tx1"/>
                </a:solidFill>
                <a:cs typeface="Traditional Arabic" pitchFamily="2" charset="-78"/>
              </a:rPr>
              <a:t> بن كيسان </a:t>
            </a:r>
            <a:endParaRPr lang="ar-SA" sz="1400" dirty="0" smtClean="0">
              <a:solidFill>
                <a:schemeClr val="tx1"/>
              </a:solidFill>
              <a:cs typeface="Traditional Arabic" pitchFamily="2" charset="-78"/>
            </a:endParaRPr>
          </a:p>
          <a:p>
            <a:pPr algn="ctr">
              <a:defRPr/>
            </a:pP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89" name="مخطط انسيابي: معالجة متعاقبة 88"/>
          <p:cNvSpPr/>
          <p:nvPr/>
        </p:nvSpPr>
        <p:spPr>
          <a:xfrm>
            <a:off x="1950257" y="5264153"/>
            <a:ext cx="857250" cy="5715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يُونُسُ</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92" name="مخطط انسيابي: معالجة متعاقبة 91"/>
          <p:cNvSpPr/>
          <p:nvPr/>
        </p:nvSpPr>
        <p:spPr>
          <a:xfrm>
            <a:off x="2874985" y="6286512"/>
            <a:ext cx="910828"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a:t>
            </a:r>
            <a:r>
              <a:rPr lang="ar-SA" sz="1400" dirty="0" smtClean="0">
                <a:solidFill>
                  <a:schemeClr val="tx1"/>
                </a:solidFill>
                <a:cs typeface="Traditional Arabic" pitchFamily="2" charset="-78"/>
              </a:rPr>
              <a:t>بِشْر</a:t>
            </a:r>
            <a:endParaRPr lang="fa-IR" sz="1400" dirty="0" smtClean="0">
              <a:solidFill>
                <a:schemeClr val="tx1"/>
              </a:solidFill>
              <a:cs typeface="Traditional Arabic" pitchFamily="2" charset="-78"/>
            </a:endParaRPr>
          </a:p>
          <a:p>
            <a:pPr algn="ctr" fontAlgn="auto">
              <a:spcBef>
                <a:spcPts val="0"/>
              </a:spcBef>
              <a:spcAft>
                <a:spcPts val="0"/>
              </a:spcAft>
              <a:defRPr/>
            </a:pPr>
            <a:r>
              <a:rPr lang="fa-IR" sz="1400" dirty="0" smtClean="0">
                <a:solidFill>
                  <a:schemeClr val="tx1"/>
                </a:solidFill>
                <a:cs typeface="Traditional Arabic" pitchFamily="2" charset="-78"/>
              </a:rPr>
              <a:t>(ثقه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حافظ)</a:t>
            </a:r>
            <a:endParaRPr lang="ar-SA" sz="1400" dirty="0">
              <a:solidFill>
                <a:schemeClr val="tx1"/>
              </a:solidFill>
              <a:latin typeface="Traditional Arabic" pitchFamily="18" charset="-78"/>
              <a:cs typeface="Traditional Arabic" pitchFamily="2" charset="-78"/>
            </a:endParaRPr>
          </a:p>
        </p:txBody>
      </p:sp>
      <p:sp>
        <p:nvSpPr>
          <p:cNvPr id="96" name="مخطط انسيابي: معالجة متعاقبة 95"/>
          <p:cNvSpPr/>
          <p:nvPr/>
        </p:nvSpPr>
        <p:spPr>
          <a:xfrm>
            <a:off x="4643075" y="8001024"/>
            <a:ext cx="750092"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مُحَاضِر</a:t>
            </a:r>
            <a:r>
              <a:rPr lang="fa-IR" sz="1400" dirty="0" smtClean="0">
                <a:solidFill>
                  <a:schemeClr val="tx1"/>
                </a:solidFill>
                <a:cs typeface="Traditional Arabic" pitchFamily="2" charset="-78"/>
              </a:rPr>
              <a:t> (صدوق)</a:t>
            </a:r>
            <a:endParaRPr lang="ar-SA" sz="1400" dirty="0">
              <a:solidFill>
                <a:schemeClr val="tx1"/>
              </a:solidFill>
              <a:latin typeface="Traditional Arabic" pitchFamily="18" charset="-78"/>
              <a:cs typeface="Traditional Arabic" pitchFamily="2" charset="-78"/>
            </a:endParaRPr>
          </a:p>
        </p:txBody>
      </p:sp>
      <p:sp>
        <p:nvSpPr>
          <p:cNvPr id="97" name="مخطط انسيابي: معالجة متعاقبة 96"/>
          <p:cNvSpPr/>
          <p:nvPr/>
        </p:nvSpPr>
        <p:spPr>
          <a:xfrm>
            <a:off x="5446752" y="8001024"/>
            <a:ext cx="750093"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شُعْبَةَُ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امام)</a:t>
            </a:r>
            <a:endParaRPr lang="ar-SA" sz="1400" dirty="0">
              <a:solidFill>
                <a:schemeClr val="tx1"/>
              </a:solidFill>
              <a:latin typeface="Traditional Arabic" pitchFamily="18" charset="-78"/>
              <a:cs typeface="Traditional Arabic" pitchFamily="2" charset="-78"/>
            </a:endParaRPr>
          </a:p>
        </p:txBody>
      </p:sp>
      <p:sp>
        <p:nvSpPr>
          <p:cNvPr id="99" name="مخطط انسيابي: معالجة متعاقبة 98"/>
          <p:cNvSpPr/>
          <p:nvPr/>
        </p:nvSpPr>
        <p:spPr>
          <a:xfrm>
            <a:off x="5446752" y="7143768"/>
            <a:ext cx="750093"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جَرِير</a:t>
            </a:r>
            <a:r>
              <a:rPr lang="fa-IR" sz="1400" dirty="0" smtClean="0">
                <a:solidFill>
                  <a:schemeClr val="tx1"/>
                </a:solidFill>
                <a:cs typeface="Traditional Arabic" pitchFamily="2" charset="-78"/>
              </a:rPr>
              <a:t> الضبي (ثقه)</a:t>
            </a:r>
            <a:endParaRPr lang="ar-SA" sz="1400" dirty="0">
              <a:solidFill>
                <a:schemeClr val="tx1"/>
              </a:solidFill>
              <a:latin typeface="Traditional Arabic" pitchFamily="18" charset="-78"/>
              <a:cs typeface="Traditional Arabic" pitchFamily="2" charset="-78"/>
            </a:endParaRPr>
          </a:p>
        </p:txBody>
      </p:sp>
      <p:sp>
        <p:nvSpPr>
          <p:cNvPr id="100" name="مخطط انسيابي: معالجة متعاقبة 99"/>
          <p:cNvSpPr/>
          <p:nvPr/>
        </p:nvSpPr>
        <p:spPr>
          <a:xfrm>
            <a:off x="1950257" y="6121405"/>
            <a:ext cx="857250" cy="575733"/>
          </a:xfrm>
          <a:prstGeom prst="flowChartAlternateProcess">
            <a:avLst/>
          </a:prstGeom>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عَمْرُو بْنُ </a:t>
            </a:r>
            <a:r>
              <a:rPr lang="ar-SA" sz="1400" dirty="0" smtClean="0">
                <a:solidFill>
                  <a:schemeClr val="tx1"/>
                </a:solidFill>
                <a:cs typeface="Traditional Arabic" pitchFamily="2" charset="-78"/>
              </a:rPr>
              <a:t>الْحَارِثِ</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فقيه)</a:t>
            </a:r>
            <a:r>
              <a:rPr lang="fa-IR" sz="1400" dirty="0" smtClean="0">
                <a:solidFill>
                  <a:schemeClr val="tx1"/>
                </a:solidFill>
                <a:cs typeface="Traditional Arabic" pitchFamily="2" charset="-78"/>
              </a:rPr>
              <a:t> </a:t>
            </a:r>
            <a:endParaRPr lang="ar-SA" sz="1400" dirty="0">
              <a:solidFill>
                <a:schemeClr val="tx1"/>
              </a:solidFill>
              <a:latin typeface="Traditional Arabic" pitchFamily="18" charset="-78"/>
              <a:cs typeface="Traditional Arabic" pitchFamily="2" charset="-78"/>
            </a:endParaRPr>
          </a:p>
        </p:txBody>
      </p:sp>
      <p:sp>
        <p:nvSpPr>
          <p:cNvPr id="101" name="مخطط انسيابي: معالجة متعاقبة 100"/>
          <p:cNvSpPr/>
          <p:nvPr/>
        </p:nvSpPr>
        <p:spPr>
          <a:xfrm>
            <a:off x="1950257" y="6978654"/>
            <a:ext cx="85725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مَالِكِ بْنِ أَنَسٍ</a:t>
            </a:r>
            <a:endParaRPr lang="ar-SA" sz="1400" dirty="0">
              <a:solidFill>
                <a:schemeClr val="tx1"/>
              </a:solidFill>
              <a:latin typeface="Traditional Arabic" pitchFamily="18" charset="-78"/>
              <a:cs typeface="Traditional Arabic" pitchFamily="2" charset="-78"/>
            </a:endParaRPr>
          </a:p>
        </p:txBody>
      </p:sp>
      <p:cxnSp>
        <p:nvCxnSpPr>
          <p:cNvPr id="146" name="رابط كسهم مستقيم 145"/>
          <p:cNvCxnSpPr>
            <a:stCxn id="5" idx="2"/>
            <a:endCxn id="20" idx="0"/>
          </p:cNvCxnSpPr>
          <p:nvPr/>
        </p:nvCxnSpPr>
        <p:spPr>
          <a:xfrm>
            <a:off x="3563205" y="3994632"/>
            <a:ext cx="294420" cy="3868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8" name="رابط كسهم مستقيم 147"/>
          <p:cNvCxnSpPr>
            <a:stCxn id="10" idx="2"/>
            <a:endCxn id="17" idx="0"/>
          </p:cNvCxnSpPr>
          <p:nvPr/>
        </p:nvCxnSpPr>
        <p:spPr>
          <a:xfrm rot="5400000">
            <a:off x="4622973" y="4190406"/>
            <a:ext cx="381000"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0" name="رابط مستقيم 149"/>
          <p:cNvCxnSpPr>
            <a:stCxn id="17" idx="2"/>
            <a:endCxn id="24" idx="0"/>
          </p:cNvCxnSpPr>
          <p:nvPr/>
        </p:nvCxnSpPr>
        <p:spPr>
          <a:xfrm rot="16200000" flipH="1">
            <a:off x="4720936" y="5050367"/>
            <a:ext cx="18626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 name="رابط مستقيم 151"/>
          <p:cNvCxnSpPr>
            <a:stCxn id="24" idx="2"/>
            <a:endCxn id="67" idx="0"/>
          </p:cNvCxnSpPr>
          <p:nvPr/>
        </p:nvCxnSpPr>
        <p:spPr>
          <a:xfrm rot="5400000">
            <a:off x="4720339" y="5813890"/>
            <a:ext cx="186267"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 name="رابط مستقيم 153"/>
          <p:cNvCxnSpPr>
            <a:stCxn id="14" idx="2"/>
            <a:endCxn id="13" idx="0"/>
          </p:cNvCxnSpPr>
          <p:nvPr/>
        </p:nvCxnSpPr>
        <p:spPr>
          <a:xfrm rot="16200000" flipH="1">
            <a:off x="5847135" y="5051425"/>
            <a:ext cx="18414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 name="رابط مستقيم 155"/>
          <p:cNvCxnSpPr>
            <a:stCxn id="13" idx="2"/>
            <a:endCxn id="23" idx="0"/>
          </p:cNvCxnSpPr>
          <p:nvPr/>
        </p:nvCxnSpPr>
        <p:spPr>
          <a:xfrm rot="5400000">
            <a:off x="5845480" y="5813890"/>
            <a:ext cx="186267" cy="1190"/>
          </a:xfrm>
          <a:prstGeom prst="line">
            <a:avLst/>
          </a:prstGeom>
        </p:spPr>
        <p:style>
          <a:lnRef idx="1">
            <a:schemeClr val="accent1"/>
          </a:lnRef>
          <a:fillRef idx="0">
            <a:schemeClr val="accent1"/>
          </a:fillRef>
          <a:effectRef idx="0">
            <a:schemeClr val="accent1"/>
          </a:effectRef>
          <a:fontRef idx="minor">
            <a:schemeClr val="tx1"/>
          </a:fontRef>
        </p:style>
      </p:cxnSp>
      <p:sp>
        <p:nvSpPr>
          <p:cNvPr id="86" name="مستطيل 85"/>
          <p:cNvSpPr/>
          <p:nvPr/>
        </p:nvSpPr>
        <p:spPr>
          <a:xfrm>
            <a:off x="6099232" y="8484835"/>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44</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cxnSp>
        <p:nvCxnSpPr>
          <p:cNvPr id="88" name="رابط كسهم مستقيم 87"/>
          <p:cNvCxnSpPr>
            <a:stCxn id="20" idx="2"/>
          </p:cNvCxnSpPr>
          <p:nvPr/>
        </p:nvCxnSpPr>
        <p:spPr>
          <a:xfrm>
            <a:off x="3857625" y="4957233"/>
            <a:ext cx="688975" cy="21801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رابط كسهم مستقيم 90"/>
          <p:cNvCxnSpPr>
            <a:endCxn id="99" idx="1"/>
          </p:cNvCxnSpPr>
          <p:nvPr/>
        </p:nvCxnSpPr>
        <p:spPr>
          <a:xfrm>
            <a:off x="4535918" y="7143769"/>
            <a:ext cx="910835" cy="2878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4" name="رابط كسهم مستقيم 93"/>
          <p:cNvCxnSpPr>
            <a:endCxn id="97" idx="0"/>
          </p:cNvCxnSpPr>
          <p:nvPr/>
        </p:nvCxnSpPr>
        <p:spPr>
          <a:xfrm>
            <a:off x="4535918" y="7143768"/>
            <a:ext cx="1285881"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8" name="رابط كسهم مستقيم 97"/>
          <p:cNvCxnSpPr>
            <a:endCxn id="96" idx="0"/>
          </p:cNvCxnSpPr>
          <p:nvPr/>
        </p:nvCxnSpPr>
        <p:spPr>
          <a:xfrm rot="16200000" flipH="1">
            <a:off x="4348391" y="7331295"/>
            <a:ext cx="857256" cy="4822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4" name="رابط كسهم مستقيم 103"/>
          <p:cNvCxnSpPr>
            <a:endCxn id="18" idx="0"/>
          </p:cNvCxnSpPr>
          <p:nvPr/>
        </p:nvCxnSpPr>
        <p:spPr>
          <a:xfrm rot="5400000">
            <a:off x="3946552" y="7411659"/>
            <a:ext cx="857256" cy="3214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 name="رابط كسهم مستقيم 107"/>
          <p:cNvCxnSpPr>
            <a:endCxn id="19" idx="0"/>
          </p:cNvCxnSpPr>
          <p:nvPr/>
        </p:nvCxnSpPr>
        <p:spPr>
          <a:xfrm rot="10800000" flipV="1">
            <a:off x="3330400" y="7143768"/>
            <a:ext cx="1205519"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 name="رابط كسهم مستقيم 111"/>
          <p:cNvCxnSpPr>
            <a:endCxn id="16" idx="3"/>
          </p:cNvCxnSpPr>
          <p:nvPr/>
        </p:nvCxnSpPr>
        <p:spPr>
          <a:xfrm rot="10800000" flipV="1">
            <a:off x="3785812" y="7143769"/>
            <a:ext cx="750106" cy="2857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6" name="رابط كسهم مستقيم 115"/>
          <p:cNvCxnSpPr>
            <a:endCxn id="92" idx="3"/>
          </p:cNvCxnSpPr>
          <p:nvPr/>
        </p:nvCxnSpPr>
        <p:spPr>
          <a:xfrm rot="10800000">
            <a:off x="3785812" y="6574380"/>
            <a:ext cx="750106" cy="5693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0" name="رابط مستقيم 119"/>
          <p:cNvCxnSpPr/>
          <p:nvPr/>
        </p:nvCxnSpPr>
        <p:spPr>
          <a:xfrm rot="5400000">
            <a:off x="-247289" y="6788396"/>
            <a:ext cx="3430083" cy="5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رابط مستقيم 122"/>
          <p:cNvCxnSpPr/>
          <p:nvPr/>
        </p:nvCxnSpPr>
        <p:spPr>
          <a:xfrm rot="5400000">
            <a:off x="509591" y="6883877"/>
            <a:ext cx="2667019"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رابط مستقيم 132"/>
          <p:cNvCxnSpPr>
            <a:stCxn id="22" idx="2"/>
          </p:cNvCxnSpPr>
          <p:nvPr/>
        </p:nvCxnSpPr>
        <p:spPr>
          <a:xfrm rot="5400000">
            <a:off x="1633886" y="5031114"/>
            <a:ext cx="472023" cy="37506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رابط كسهم مستقيم 136"/>
          <p:cNvCxnSpPr/>
          <p:nvPr/>
        </p:nvCxnSpPr>
        <p:spPr>
          <a:xfrm rot="16200000" flipH="1">
            <a:off x="1048352" y="6088667"/>
            <a:ext cx="1428760" cy="1607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9" name="رابط كسهم مستقيم 138"/>
          <p:cNvCxnSpPr/>
          <p:nvPr/>
        </p:nvCxnSpPr>
        <p:spPr>
          <a:xfrm rot="5400000">
            <a:off x="1051330" y="5871376"/>
            <a:ext cx="1047757"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1" name="رابط كسهم مستقيم 140"/>
          <p:cNvCxnSpPr>
            <a:endCxn id="11" idx="3"/>
          </p:cNvCxnSpPr>
          <p:nvPr/>
        </p:nvCxnSpPr>
        <p:spPr>
          <a:xfrm rot="10800000" flipV="1">
            <a:off x="1357579" y="5069565"/>
            <a:ext cx="107164" cy="20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3" name="رابط كسهم مستقيم 142"/>
          <p:cNvCxnSpPr>
            <a:endCxn id="73" idx="3"/>
          </p:cNvCxnSpPr>
          <p:nvPr/>
        </p:nvCxnSpPr>
        <p:spPr>
          <a:xfrm rot="10800000">
            <a:off x="1360889" y="5930881"/>
            <a:ext cx="107164" cy="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5" name="رابط كسهم مستقيم 144"/>
          <p:cNvCxnSpPr>
            <a:endCxn id="21" idx="3"/>
          </p:cNvCxnSpPr>
          <p:nvPr/>
        </p:nvCxnSpPr>
        <p:spPr>
          <a:xfrm rot="10800000">
            <a:off x="1360889" y="6788130"/>
            <a:ext cx="107164" cy="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1" name="رابط كسهم مستقيم 150"/>
          <p:cNvCxnSpPr>
            <a:endCxn id="9" idx="3"/>
          </p:cNvCxnSpPr>
          <p:nvPr/>
        </p:nvCxnSpPr>
        <p:spPr>
          <a:xfrm rot="10800000">
            <a:off x="1360889" y="7645379"/>
            <a:ext cx="107164" cy="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5" name="رابط كسهم مستقيم 154"/>
          <p:cNvCxnSpPr>
            <a:endCxn id="25" idx="3"/>
          </p:cNvCxnSpPr>
          <p:nvPr/>
        </p:nvCxnSpPr>
        <p:spPr>
          <a:xfrm rot="10800000" flipV="1">
            <a:off x="1360889" y="8502677"/>
            <a:ext cx="107164" cy="20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8" name="رابط كسهم مستقيم 157"/>
          <p:cNvCxnSpPr>
            <a:endCxn id="89" idx="1"/>
          </p:cNvCxnSpPr>
          <p:nvPr/>
        </p:nvCxnSpPr>
        <p:spPr>
          <a:xfrm flipV="1">
            <a:off x="1843101" y="5549906"/>
            <a:ext cx="107157"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0" name="رابط كسهم مستقيم 159"/>
          <p:cNvCxnSpPr>
            <a:endCxn id="100" idx="1"/>
          </p:cNvCxnSpPr>
          <p:nvPr/>
        </p:nvCxnSpPr>
        <p:spPr>
          <a:xfrm>
            <a:off x="1843101" y="6407162"/>
            <a:ext cx="107157" cy="21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2" name="رابط كسهم مستقيم 161"/>
          <p:cNvCxnSpPr>
            <a:endCxn id="101" idx="1"/>
          </p:cNvCxnSpPr>
          <p:nvPr/>
        </p:nvCxnSpPr>
        <p:spPr>
          <a:xfrm>
            <a:off x="1843101" y="7264419"/>
            <a:ext cx="107157" cy="21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4" name="رابط كسهم مستقيم 163"/>
          <p:cNvCxnSpPr>
            <a:endCxn id="72" idx="1"/>
          </p:cNvCxnSpPr>
          <p:nvPr/>
        </p:nvCxnSpPr>
        <p:spPr>
          <a:xfrm flipV="1">
            <a:off x="1843101" y="8216924"/>
            <a:ext cx="107157"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وسيلة شرح مستطيلة 3"/>
          <p:cNvSpPr/>
          <p:nvPr/>
        </p:nvSpPr>
        <p:spPr>
          <a:xfrm>
            <a:off x="2006326" y="441434"/>
            <a:ext cx="2905232" cy="363315"/>
          </a:xfrm>
          <a:prstGeom prst="wedgeRectCallout">
            <a:avLst/>
          </a:prstGeom>
          <a:solidFill>
            <a:srgbClr val="C5FFC5">
              <a:alpha val="85882"/>
            </a:srgb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cs typeface="B Badr" pitchFamily="2" charset="-78"/>
              </a:rPr>
              <a:t>بررسي برداشت‌ها از اين حديث:</a:t>
            </a:r>
            <a:endParaRPr lang="en-US" dirty="0">
              <a:solidFill>
                <a:schemeClr val="tx1"/>
              </a:solidFill>
              <a:cs typeface="B Badr" pitchFamily="2" charset="-78"/>
            </a:endParaRPr>
          </a:p>
        </p:txBody>
      </p:sp>
      <p:sp>
        <p:nvSpPr>
          <p:cNvPr id="5" name="مستطيل 4"/>
          <p:cNvSpPr/>
          <p:nvPr/>
        </p:nvSpPr>
        <p:spPr>
          <a:xfrm>
            <a:off x="583058" y="1033935"/>
            <a:ext cx="5496598" cy="7526741"/>
          </a:xfrm>
          <a:prstGeom prst="rect">
            <a:avLst/>
          </a:prstGeom>
          <a:solidFill>
            <a:srgbClr val="D5FFD5">
              <a:alpha val="40784"/>
            </a:srgbClr>
          </a:solidFill>
          <a:ln>
            <a:solidFill>
              <a:schemeClr val="accent3">
                <a:lumMod val="40000"/>
                <a:lumOff val="60000"/>
              </a:schemeClr>
            </a:solidFill>
          </a:ln>
          <a:effectLst>
            <a:glow rad="63500">
              <a:schemeClr val="accent5">
                <a:satMod val="175000"/>
                <a:alpha val="40000"/>
              </a:schemeClr>
            </a:glo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600" b="1" dirty="0" smtClean="0">
                <a:solidFill>
                  <a:schemeClr val="tx1"/>
                </a:solidFill>
                <a:cs typeface="B Badr" pitchFamily="2" charset="-78"/>
              </a:rPr>
              <a:t>گفته شده: اين حديث دلالت بر اين دارد كه در روز عيد موسيقي جايز است؛ زيرا در روز عيد چيز حرامي حلال نمي‌شود، بلكه اين روز فرصتي است براي انجام دادن كارهاي مباح مثل: خوردن و نوشيدن و پوشيدن لباس‌هاي جديد و... و در روز عيد مستحب است كه انسان آن روز را با كارهاي متنوع خوش بگذراند و بر اين روز، روزهاي ديگر و مناست‌هاي ديگر نيز قياس گرفته مي‌شود!؟  </a:t>
            </a:r>
          </a:p>
          <a:p>
            <a:pPr indent="216000" algn="just">
              <a:spcBef>
                <a:spcPts val="600"/>
              </a:spcBef>
            </a:pPr>
            <a:r>
              <a:rPr lang="fa-IR" sz="1600" b="1" dirty="0" smtClean="0">
                <a:solidFill>
                  <a:schemeClr val="tx1"/>
                </a:solidFill>
                <a:cs typeface="B Badr" pitchFamily="2" charset="-78"/>
              </a:rPr>
              <a:t>جواب: اول: </a:t>
            </a:r>
            <a:r>
              <a:rPr lang="fa-IR" sz="1600" dirty="0" smtClean="0">
                <a:solidFill>
                  <a:schemeClr val="tx1"/>
                </a:solidFill>
                <a:cs typeface="B Badr" pitchFamily="2" charset="-78"/>
              </a:rPr>
              <a:t>رسول الله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به آن دو دختر به طور مطلق اجازه نداده‌ كه هر وقت بخواهند دف بزنند، بلكه اين كار خاص روز عيد قرار داده است و مي‌فرمايد: « آنان را رها كن اي ابوبكر! چون اين روزهاي عيد است!»، در نتيجه در غير از روزهاي عيد، درست نيست؛ و اين برداشت از كلمه‌ي ”فإنَّها“ است كه بر معلول بودن آن صراحت دارد و در آن دو حرف ”فا“ و ”إنّ“ به كار برده شده كه دلالت تأكيدي بر علّيّت دارد!! (ن.ك: مباني فقه، محمدي ص 206 و الكوكب المنير، ابن‌نجار ص 510 و البحر المحيط 7/246).</a:t>
            </a:r>
          </a:p>
          <a:p>
            <a:pPr indent="216000" algn="just">
              <a:spcBef>
                <a:spcPts val="600"/>
              </a:spcBef>
            </a:pPr>
            <a:r>
              <a:rPr lang="fa-IR" sz="1600" b="1" dirty="0" smtClean="0">
                <a:solidFill>
                  <a:schemeClr val="tx1"/>
                </a:solidFill>
                <a:cs typeface="B Badr" pitchFamily="2" charset="-78"/>
              </a:rPr>
              <a:t>دوم:</a:t>
            </a:r>
            <a:r>
              <a:rPr lang="fa-IR" sz="1600" dirty="0" smtClean="0">
                <a:solidFill>
                  <a:schemeClr val="tx1"/>
                </a:solidFill>
                <a:cs typeface="B Badr" pitchFamily="2" charset="-78"/>
              </a:rPr>
              <a:t> در اين حديث حكم به علت و سبب متعلق است، بنابراین چون علت و سبب، عيد و شادي در آن روز بوده، حكم آن مباح است و اگر عيد نباشد، حكم آن به اصل خود، يعني به حرام بودنش برمي‌گردد، و رسول الله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گفته‌ي ابوبكر</a:t>
            </a:r>
            <a:r>
              <a:rPr lang="en-US" sz="1600" dirty="0" smtClean="0">
                <a:solidFill>
                  <a:schemeClr val="tx1"/>
                </a:solidFill>
                <a:latin typeface="islam" pitchFamily="2" charset="2"/>
              </a:rPr>
              <a:t>t</a:t>
            </a:r>
            <a:r>
              <a:rPr lang="fa-IR" sz="1600" dirty="0" smtClean="0">
                <a:solidFill>
                  <a:schemeClr val="tx1"/>
                </a:solidFill>
                <a:latin typeface="islam" pitchFamily="2" charset="2"/>
              </a:rPr>
              <a:t> </a:t>
            </a:r>
            <a:r>
              <a:rPr lang="fa-IR" sz="1600" dirty="0" smtClean="0">
                <a:solidFill>
                  <a:schemeClr val="tx1"/>
                </a:solidFill>
                <a:cs typeface="B Badr" pitchFamily="2" charset="-78"/>
              </a:rPr>
              <a:t>را كه دف يا سماع را مزمار شيطان مي‌داند را رد نكرده، بلكه رسول الله</a:t>
            </a:r>
            <a:r>
              <a:rPr lang="en-US" sz="1600" dirty="0" smtClean="0">
                <a:solidFill>
                  <a:schemeClr val="tx1"/>
                </a:solidFill>
                <a:latin typeface="islam" pitchFamily="2" charset="2"/>
              </a:rPr>
              <a:t>r</a:t>
            </a:r>
            <a:r>
              <a:rPr lang="en-US" sz="1600" dirty="0" smtClean="0">
                <a:solidFill>
                  <a:schemeClr val="tx1"/>
                </a:solidFill>
              </a:rPr>
              <a:t> </a:t>
            </a:r>
            <a:r>
              <a:rPr lang="fa-IR" sz="1600" dirty="0" smtClean="0">
                <a:solidFill>
                  <a:schemeClr val="tx1"/>
                </a:solidFill>
              </a:rPr>
              <a:t> </a:t>
            </a:r>
            <a:r>
              <a:rPr lang="fa-IR" sz="1600" dirty="0" smtClean="0">
                <a:solidFill>
                  <a:schemeClr val="tx1"/>
                </a:solidFill>
                <a:cs typeface="B Badr" pitchFamily="2" charset="-78"/>
              </a:rPr>
              <a:t>نهی ابوبكر</a:t>
            </a:r>
            <a:r>
              <a:rPr lang="en-US" sz="1600" dirty="0" smtClean="0">
                <a:solidFill>
                  <a:schemeClr val="tx1"/>
                </a:solidFill>
                <a:latin typeface="islam" pitchFamily="2" charset="2"/>
              </a:rPr>
              <a:t>t</a:t>
            </a:r>
            <a:r>
              <a:rPr lang="en-US" sz="1600" dirty="0" smtClean="0">
                <a:solidFill>
                  <a:schemeClr val="tx1"/>
                </a:solidFill>
              </a:rPr>
              <a:t> </a:t>
            </a:r>
            <a:r>
              <a:rPr lang="fa-IR" sz="1600" dirty="0" smtClean="0">
                <a:solidFill>
                  <a:schemeClr val="tx1"/>
                </a:solidFill>
              </a:rPr>
              <a:t> </a:t>
            </a:r>
            <a:r>
              <a:rPr lang="fa-IR" sz="1600" dirty="0" smtClean="0">
                <a:solidFill>
                  <a:schemeClr val="tx1"/>
                </a:solidFill>
                <a:cs typeface="B Badr" pitchFamily="2" charset="-78"/>
              </a:rPr>
              <a:t>را رد كرده است؛ يعني اینکه چون رسول‌الله</a:t>
            </a:r>
            <a:r>
              <a:rPr lang="fa-IR" sz="1600" dirty="0" smtClean="0">
                <a:solidFill>
                  <a:schemeClr val="tx1"/>
                </a:solidFill>
              </a:rPr>
              <a:t>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در آنجا حضـور داشته و بر آن دو دختر كه نزد عايشه </a:t>
            </a:r>
            <a:r>
              <a:rPr lang="fa-IR" sz="1600" dirty="0" smtClean="0">
                <a:solidFill>
                  <a:schemeClr val="tx1"/>
                </a:solidFill>
                <a:latin typeface="islam" pitchFamily="2" charset="2"/>
                <a:cs typeface="CTraditional Arabic" pitchFamily="2" charset="-78"/>
              </a:rPr>
              <a:t>ل</a:t>
            </a:r>
            <a:r>
              <a:rPr lang="fa-IR" sz="1600" dirty="0" smtClean="0">
                <a:solidFill>
                  <a:schemeClr val="tx1"/>
                </a:solidFill>
              </a:rPr>
              <a:t> </a:t>
            </a:r>
            <a:r>
              <a:rPr lang="fa-IR" sz="1600" dirty="0" smtClean="0">
                <a:solidFill>
                  <a:schemeClr val="tx1"/>
                </a:solidFill>
                <a:cs typeface="B Badr" pitchFamily="2" charset="-78"/>
              </a:rPr>
              <a:t>بوده‌اند انكار نكرده، دليلي است بر اینکه كارشان از اصل تحريم، مستثنا است، پس نيازي نيست كه ابوبكر </a:t>
            </a:r>
            <a:r>
              <a:rPr lang="en-US" sz="1600" dirty="0" smtClean="0">
                <a:solidFill>
                  <a:schemeClr val="tx1"/>
                </a:solidFill>
                <a:latin typeface="islam" pitchFamily="2" charset="2"/>
              </a:rPr>
              <a:t>t</a:t>
            </a:r>
            <a:r>
              <a:rPr lang="fa-IR" sz="1600" dirty="0" smtClean="0">
                <a:solidFill>
                  <a:schemeClr val="tx1"/>
                </a:solidFill>
              </a:rPr>
              <a:t> </a:t>
            </a:r>
            <a:r>
              <a:rPr lang="fa-IR" sz="1600" dirty="0" smtClean="0">
                <a:solidFill>
                  <a:schemeClr val="tx1"/>
                </a:solidFill>
                <a:cs typeface="B Badr" pitchFamily="2" charset="-78"/>
              </a:rPr>
              <a:t>به جاي پيامبر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آنان را نهی كند. (فتح الباري، ابن‌رجب حديث شماره‌ي 952).</a:t>
            </a:r>
          </a:p>
          <a:p>
            <a:pPr indent="216000" algn="just">
              <a:spcBef>
                <a:spcPts val="600"/>
              </a:spcBef>
            </a:pPr>
            <a:r>
              <a:rPr lang="fa-IR" sz="1600" b="1" dirty="0" smtClean="0">
                <a:solidFill>
                  <a:schemeClr val="tx1"/>
                </a:solidFill>
                <a:cs typeface="B Badr" pitchFamily="2" charset="-78"/>
              </a:rPr>
              <a:t>سوم: </a:t>
            </a:r>
            <a:r>
              <a:rPr lang="fa-IR" sz="1600" dirty="0" smtClean="0">
                <a:solidFill>
                  <a:schemeClr val="tx1"/>
                </a:solidFill>
                <a:cs typeface="B Badr" pitchFamily="2" charset="-78"/>
              </a:rPr>
              <a:t>در حديث اشاره‌اي است به تقرير و تأييد رسول‌الله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بر گفتۀ ابوبكر</a:t>
            </a:r>
            <a:r>
              <a:rPr lang="en-US" sz="1600" dirty="0" smtClean="0">
                <a:solidFill>
                  <a:schemeClr val="tx1"/>
                </a:solidFill>
                <a:latin typeface="islam" pitchFamily="2" charset="2"/>
              </a:rPr>
              <a:t>t</a:t>
            </a:r>
            <a:r>
              <a:rPr lang="en-US" sz="1600" dirty="0" smtClean="0">
                <a:solidFill>
                  <a:schemeClr val="tx1"/>
                </a:solidFill>
              </a:rPr>
              <a:t> </a:t>
            </a:r>
            <a:r>
              <a:rPr lang="fa-IR" sz="1600" dirty="0" smtClean="0">
                <a:solidFill>
                  <a:schemeClr val="tx1"/>
                </a:solidFill>
              </a:rPr>
              <a:t> </a:t>
            </a:r>
            <a:r>
              <a:rPr lang="fa-IR" sz="1600" dirty="0" smtClean="0">
                <a:solidFill>
                  <a:schemeClr val="tx1"/>
                </a:solidFill>
                <a:cs typeface="B Badr" pitchFamily="2" charset="-78"/>
              </a:rPr>
              <a:t>در اينكه دف يا سماع مزمار و صداي شيطان است، چون اگر گفتۀ ابوبكر</a:t>
            </a:r>
            <a:r>
              <a:rPr lang="fa-IR" sz="1600" dirty="0" smtClean="0">
                <a:solidFill>
                  <a:schemeClr val="tx1"/>
                </a:solidFill>
              </a:rPr>
              <a:t> </a:t>
            </a:r>
            <a:r>
              <a:rPr lang="en-US" sz="1600" dirty="0" smtClean="0">
                <a:solidFill>
                  <a:schemeClr val="tx1"/>
                </a:solidFill>
                <a:latin typeface="islam" pitchFamily="2" charset="2"/>
              </a:rPr>
              <a:t>t</a:t>
            </a:r>
            <a:r>
              <a:rPr lang="fa-IR" sz="1600" dirty="0" smtClean="0">
                <a:solidFill>
                  <a:schemeClr val="tx1"/>
                </a:solidFill>
              </a:rPr>
              <a:t> </a:t>
            </a:r>
            <a:r>
              <a:rPr lang="fa-IR" sz="1600" dirty="0" smtClean="0">
                <a:solidFill>
                  <a:schemeClr val="tx1"/>
                </a:solidFill>
                <a:cs typeface="B Badr" pitchFamily="2" charset="-78"/>
              </a:rPr>
              <a:t>اشتباه بود، رسول الله</a:t>
            </a:r>
            <a:r>
              <a:rPr lang="en-US" sz="1600" dirty="0" smtClean="0">
                <a:solidFill>
                  <a:schemeClr val="tx1"/>
                </a:solidFill>
                <a:latin typeface="islam" pitchFamily="2" charset="2"/>
              </a:rPr>
              <a:t>r</a:t>
            </a:r>
            <a:r>
              <a:rPr lang="en-US" sz="1600" dirty="0" smtClean="0">
                <a:solidFill>
                  <a:schemeClr val="tx1"/>
                </a:solidFill>
              </a:rPr>
              <a:t> </a:t>
            </a:r>
            <a:r>
              <a:rPr lang="fa-IR" sz="1600" dirty="0" smtClean="0">
                <a:solidFill>
                  <a:schemeClr val="tx1"/>
                </a:solidFill>
              </a:rPr>
              <a:t> </a:t>
            </a:r>
            <a:r>
              <a:rPr lang="ar-AE" sz="1600" dirty="0" smtClean="0">
                <a:solidFill>
                  <a:schemeClr val="tx1"/>
                </a:solidFill>
                <a:cs typeface="B Badr" pitchFamily="2" charset="-78"/>
              </a:rPr>
              <a:t>او را ا</a:t>
            </a:r>
            <a:r>
              <a:rPr lang="fa-IR" sz="1600" dirty="0" smtClean="0">
                <a:solidFill>
                  <a:schemeClr val="tx1"/>
                </a:solidFill>
                <a:cs typeface="B Badr" pitchFamily="2" charset="-78"/>
              </a:rPr>
              <a:t>ز</a:t>
            </a:r>
            <a:r>
              <a:rPr lang="ar-AE" sz="1600" dirty="0" smtClean="0">
                <a:solidFill>
                  <a:schemeClr val="tx1"/>
                </a:solidFill>
                <a:cs typeface="B Badr" pitchFamily="2" charset="-78"/>
              </a:rPr>
              <a:t> اين </a:t>
            </a:r>
            <a:r>
              <a:rPr lang="fa-IR" sz="1600" dirty="0" smtClean="0">
                <a:solidFill>
                  <a:schemeClr val="tx1"/>
                </a:solidFill>
                <a:cs typeface="B Badr" pitchFamily="2" charset="-78"/>
              </a:rPr>
              <a:t>گ</a:t>
            </a:r>
            <a:r>
              <a:rPr lang="ar-AE" sz="1600" dirty="0" smtClean="0">
                <a:solidFill>
                  <a:schemeClr val="tx1"/>
                </a:solidFill>
                <a:cs typeface="B Badr" pitchFamily="2" charset="-78"/>
              </a:rPr>
              <a:t>فته نهي </a:t>
            </a:r>
            <a:r>
              <a:rPr lang="fa-IR" sz="1600" dirty="0" smtClean="0">
                <a:solidFill>
                  <a:schemeClr val="tx1"/>
                </a:solidFill>
                <a:cs typeface="B Badr" pitchFamily="2" charset="-78"/>
              </a:rPr>
              <a:t>مي‌كرد و بر پيامبران عليهم السلام درست نيست كه بر گفتۀ منكري يا بر منكرات بدون علت ساكت شوند؛ بنابراین گفته‌ي ابوبكر </a:t>
            </a:r>
            <a:r>
              <a:rPr lang="en-US" sz="1600" dirty="0" smtClean="0">
                <a:solidFill>
                  <a:schemeClr val="tx1"/>
                </a:solidFill>
                <a:latin typeface="islam" pitchFamily="2" charset="2"/>
              </a:rPr>
              <a:t>t</a:t>
            </a:r>
            <a:r>
              <a:rPr lang="fa-IR" sz="1600" dirty="0" smtClean="0">
                <a:solidFill>
                  <a:schemeClr val="tx1"/>
                </a:solidFill>
              </a:rPr>
              <a:t> </a:t>
            </a:r>
            <a:r>
              <a:rPr lang="fa-IR" sz="1600" dirty="0" smtClean="0">
                <a:solidFill>
                  <a:schemeClr val="tx1"/>
                </a:solidFill>
                <a:cs typeface="B Badr" pitchFamily="2" charset="-78"/>
              </a:rPr>
              <a:t>صحيح است!!.</a:t>
            </a:r>
          </a:p>
          <a:p>
            <a:pPr indent="216000" algn="just">
              <a:spcBef>
                <a:spcPts val="600"/>
              </a:spcBef>
            </a:pPr>
            <a:r>
              <a:rPr lang="fa-IR" sz="1600" b="1" dirty="0" smtClean="0">
                <a:solidFill>
                  <a:schemeClr val="tx1"/>
                </a:solidFill>
                <a:cs typeface="B Badr" pitchFamily="2" charset="-78"/>
              </a:rPr>
              <a:t>چهارم: اينكه علّت جايز شدن دف اين است كه روز عيد مي‌باشد و اين علّت قاصره است و در ديگر روزهاي سال اين علّت وجود ندارد! پس به علّت منحصر شدن آن در روز عيد، علّت قاصره است و در نتيجه: قياس بر اين روز فاسد است و در باطل بودن اين قياس قبلاً اجماع علماء را نقل كرديم!! </a:t>
            </a:r>
            <a:endParaRPr lang="en-US" sz="1600" b="1" dirty="0">
              <a:solidFill>
                <a:schemeClr val="tx1"/>
              </a:solidFill>
              <a:cs typeface="B Badr" pitchFamily="2" charset="-78"/>
            </a:endParaRPr>
          </a:p>
        </p:txBody>
      </p:sp>
      <p:sp>
        <p:nvSpPr>
          <p:cNvPr id="6" name="مستطيل 5"/>
          <p:cNvSpPr/>
          <p:nvPr/>
        </p:nvSpPr>
        <p:spPr>
          <a:xfrm>
            <a:off x="-78156" y="8543048"/>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731682" y="2971142"/>
            <a:ext cx="5528092" cy="4762533"/>
          </a:xfrm>
          <a:prstGeom prst="rect">
            <a:avLst/>
          </a:prstGeom>
          <a:solidFill>
            <a:srgbClr val="D5FFD5">
              <a:alpha val="41000"/>
            </a:srgbClr>
          </a:solidFill>
          <a:ln>
            <a:solidFill>
              <a:schemeClr val="accent3">
                <a:lumMod val="40000"/>
                <a:lumOff val="60000"/>
              </a:schemeClr>
            </a:solidFill>
          </a:ln>
          <a:effectLst>
            <a:glow rad="63500">
              <a:schemeClr val="accent5">
                <a:satMod val="175000"/>
                <a:alpha val="40000"/>
              </a:schemeClr>
            </a:glo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600" b="1" dirty="0" smtClean="0">
                <a:solidFill>
                  <a:schemeClr val="tx1"/>
                </a:solidFill>
                <a:cs typeface="B Badr" pitchFamily="2" charset="-78"/>
              </a:rPr>
              <a:t>اشكال 2: آيا مي‌توان در اينجا مردان را با زنان و دختران قياس بگيريم؟</a:t>
            </a:r>
          </a:p>
          <a:p>
            <a:pPr indent="216000" algn="just">
              <a:spcBef>
                <a:spcPts val="600"/>
              </a:spcBef>
            </a:pPr>
            <a:r>
              <a:rPr lang="fa-IR" sz="1600" b="1" dirty="0" smtClean="0">
                <a:solidFill>
                  <a:schemeClr val="tx1"/>
                </a:solidFill>
                <a:cs typeface="B Badr" pitchFamily="2" charset="-78"/>
              </a:rPr>
              <a:t>جواب: خير زيرا : اول: علّت در اينجا قاصره بر زنان و دختران است و</a:t>
            </a:r>
            <a:r>
              <a:rPr lang="fa-IR" sz="1600" dirty="0" smtClean="0">
                <a:solidFill>
                  <a:schemeClr val="tx1"/>
                </a:solidFill>
                <a:cs typeface="B Badr" pitchFamily="2" charset="-78"/>
              </a:rPr>
              <a:t> در حديث فقط اشاره‌اي به تأييد و تقرير رسول الله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به زدن دف يا سماع توسط دختران براي زنان است و قياس مردان بر آنان درست نيست، چون رسول‌الله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فقط براي دختران اجازه داده است و به ابوبكر </a:t>
            </a:r>
            <a:r>
              <a:rPr lang="en-US" sz="1600" dirty="0" smtClean="0">
                <a:solidFill>
                  <a:schemeClr val="tx1"/>
                </a:solidFill>
                <a:latin typeface="islam" pitchFamily="2" charset="2"/>
              </a:rPr>
              <a:t>t</a:t>
            </a:r>
            <a:r>
              <a:rPr lang="fa-IR" sz="1600" dirty="0" smtClean="0">
                <a:solidFill>
                  <a:schemeClr val="tx1"/>
                </a:solidFill>
              </a:rPr>
              <a:t> </a:t>
            </a:r>
            <a:r>
              <a:rPr lang="fa-IR" sz="1600" dirty="0" smtClean="0">
                <a:solidFill>
                  <a:schemeClr val="tx1"/>
                </a:solidFill>
                <a:cs typeface="B Badr" pitchFamily="2" charset="-78"/>
              </a:rPr>
              <a:t>فرمود: ”آن دو دختر را رها كن!“ و هيچ دليلي نيست كه رسول الله</a:t>
            </a:r>
            <a:r>
              <a:rPr lang="ar-SA" sz="1600" dirty="0" smtClean="0">
                <a:solidFill>
                  <a:schemeClr val="tx1"/>
                </a:solidFill>
                <a:cs typeface="B Badr" pitchFamily="2" charset="-78"/>
              </a:rPr>
              <a:t>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به مردان اجازه داده باشـد، و اگر به آنان اجازه داده بود، ابو بكر </a:t>
            </a:r>
            <a:r>
              <a:rPr lang="en-US" sz="1600" dirty="0" smtClean="0">
                <a:solidFill>
                  <a:schemeClr val="tx1"/>
                </a:solidFill>
                <a:latin typeface="islam" pitchFamily="2" charset="2"/>
                <a:cs typeface="B Badr" pitchFamily="2" charset="-78"/>
              </a:rPr>
              <a:t>t</a:t>
            </a:r>
            <a:r>
              <a:rPr lang="fa-IR" sz="1600" dirty="0" smtClean="0">
                <a:solidFill>
                  <a:schemeClr val="tx1"/>
                </a:solidFill>
                <a:cs typeface="B Badr" pitchFamily="2" charset="-78"/>
              </a:rPr>
              <a:t> مي‌دانست و عملشان را انـكار نمي‌كرد.</a:t>
            </a:r>
            <a:endParaRPr lang="en-US" sz="1600" dirty="0" smtClean="0">
              <a:solidFill>
                <a:schemeClr val="tx1"/>
              </a:solidFill>
              <a:cs typeface="B Badr" pitchFamily="2" charset="-78"/>
            </a:endParaRPr>
          </a:p>
          <a:p>
            <a:pPr indent="216000" algn="just">
              <a:spcBef>
                <a:spcPts val="600"/>
              </a:spcBef>
            </a:pPr>
            <a:r>
              <a:rPr lang="fa-IR" sz="1600" b="1" dirty="0" smtClean="0">
                <a:solidFill>
                  <a:schemeClr val="tx1"/>
                </a:solidFill>
                <a:cs typeface="B Badr" pitchFamily="2" charset="-78"/>
              </a:rPr>
              <a:t>دوم: </a:t>
            </a:r>
            <a:r>
              <a:rPr lang="fa-IR" sz="1600" dirty="0" smtClean="0">
                <a:solidFill>
                  <a:schemeClr val="tx1"/>
                </a:solidFill>
                <a:cs typeface="B Badr" pitchFamily="2" charset="-78"/>
              </a:rPr>
              <a:t>اگر زدن دف يا سماع به طور مطلق جايز بود و منكر نبود، هيچ وقت بر ابوبكر </a:t>
            </a:r>
            <a:r>
              <a:rPr lang="en-US" sz="1600" dirty="0" smtClean="0">
                <a:solidFill>
                  <a:schemeClr val="tx1"/>
                </a:solidFill>
                <a:latin typeface="islam" pitchFamily="2" charset="2"/>
              </a:rPr>
              <a:t>t</a:t>
            </a:r>
            <a:r>
              <a:rPr lang="fa-IR" sz="1600" dirty="0" smtClean="0">
                <a:solidFill>
                  <a:schemeClr val="tx1"/>
                </a:solidFill>
              </a:rPr>
              <a:t> </a:t>
            </a:r>
            <a:r>
              <a:rPr lang="fa-IR" sz="1600" dirty="0" smtClean="0">
                <a:solidFill>
                  <a:schemeClr val="tx1"/>
                </a:solidFill>
                <a:cs typeface="B Badr" pitchFamily="2" charset="-78"/>
              </a:rPr>
              <a:t>- که نزديك ترين شخص به رسول‌الله </a:t>
            </a:r>
            <a:r>
              <a:rPr lang="en-US" sz="1600" dirty="0" smtClean="0">
                <a:solidFill>
                  <a:schemeClr val="tx1"/>
                </a:solidFill>
                <a:latin typeface="islam" pitchFamily="2" charset="2"/>
              </a:rPr>
              <a:t>r</a:t>
            </a:r>
            <a:r>
              <a:rPr lang="fa-IR" sz="1600" dirty="0" smtClean="0">
                <a:solidFill>
                  <a:schemeClr val="tx1"/>
                </a:solidFill>
                <a:cs typeface="B Badr" pitchFamily="2" charset="-78"/>
              </a:rPr>
              <a:t> بوده - پنهان نمي‌ماند و آنان را نهی نمی‌کرد؛ چون چيزي را مي‌توان نهی كرد كه مُنكر باشد. پس چون اصل تحريم آن كار را مي‌دانسته، آنان را نهی كرده و رسول‌الله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حُكم و حِكمت آن را براي او بيان كرده‌ است.</a:t>
            </a:r>
            <a:endParaRPr lang="en-US" sz="1600" dirty="0" smtClean="0">
              <a:solidFill>
                <a:schemeClr val="tx1"/>
              </a:solidFill>
              <a:cs typeface="B Badr" pitchFamily="2" charset="-78"/>
            </a:endParaRPr>
          </a:p>
          <a:p>
            <a:pPr indent="216000" algn="just">
              <a:spcBef>
                <a:spcPts val="600"/>
              </a:spcBef>
            </a:pPr>
            <a:r>
              <a:rPr lang="fa-IR" sz="1600" dirty="0" smtClean="0">
                <a:solidFill>
                  <a:schemeClr val="tx1"/>
                </a:solidFill>
                <a:cs typeface="B Badr" pitchFamily="2" charset="-78"/>
              </a:rPr>
              <a:t> </a:t>
            </a:r>
            <a:r>
              <a:rPr lang="fa-IR" sz="1600" b="1" dirty="0" smtClean="0">
                <a:solidFill>
                  <a:schemeClr val="tx1"/>
                </a:solidFill>
                <a:cs typeface="B Badr" pitchFamily="2" charset="-78"/>
              </a:rPr>
              <a:t>تذكر: </a:t>
            </a:r>
            <a:r>
              <a:rPr lang="fa-IR" sz="1600" dirty="0" smtClean="0">
                <a:solidFill>
                  <a:schemeClr val="tx1"/>
                </a:solidFill>
                <a:cs typeface="B Badr" pitchFamily="2" charset="-78"/>
              </a:rPr>
              <a:t>در حديث هيچ اشاره‌اي به اينكه رسول‌الله</a:t>
            </a:r>
            <a:r>
              <a:rPr lang="en-US" sz="1600" dirty="0" smtClean="0">
                <a:solidFill>
                  <a:schemeClr val="tx1"/>
                </a:solidFill>
                <a:latin typeface="islam" pitchFamily="2" charset="2"/>
              </a:rPr>
              <a:t>r</a:t>
            </a:r>
            <a:r>
              <a:rPr lang="en-US" sz="1600" dirty="0" smtClean="0">
                <a:solidFill>
                  <a:schemeClr val="tx1"/>
                </a:solidFill>
              </a:rPr>
              <a:t> </a:t>
            </a:r>
            <a:r>
              <a:rPr lang="fa-IR" sz="1600" dirty="0" smtClean="0">
                <a:solidFill>
                  <a:schemeClr val="tx1"/>
                </a:solidFill>
              </a:rPr>
              <a:t> </a:t>
            </a:r>
            <a:r>
              <a:rPr lang="fa-IR" sz="1600" dirty="0" smtClean="0">
                <a:solidFill>
                  <a:schemeClr val="tx1"/>
                </a:solidFill>
                <a:cs typeface="B Badr" pitchFamily="2" charset="-78"/>
              </a:rPr>
              <a:t>عمداً در آنجا نشسته تا صداي آنان را بشنود وجود ندارد، بلكه در آنجا خوابيده و صداي آنان به صورت غیر عمدی و اتفاقی به گوش وي رسيده است و اين مسأله مانند شخص مُحرمي مي‌ماند كه بوي عطر به بيني او برسد كه اگر قصد بو كردن داشته باشد بر او فديه لازم است و اگر قصد نداشته باشد هيچ اشكالي ندارد؛ پس شنيدن از روي قصد، قياس بر رسول‌الله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در گوش دادن دف درست نيست!!</a:t>
            </a:r>
            <a:endParaRPr lang="fa-IR" sz="1400" b="1" dirty="0" smtClean="0">
              <a:solidFill>
                <a:schemeClr val="tx1"/>
              </a:solidFill>
              <a:cs typeface="B Badr" pitchFamily="2" charset="-78"/>
            </a:endParaRPr>
          </a:p>
        </p:txBody>
      </p:sp>
      <p:sp>
        <p:nvSpPr>
          <p:cNvPr id="4" name="مستطيل 3"/>
          <p:cNvSpPr/>
          <p:nvPr/>
        </p:nvSpPr>
        <p:spPr>
          <a:xfrm>
            <a:off x="731682" y="685126"/>
            <a:ext cx="5518567" cy="2000264"/>
          </a:xfrm>
          <a:prstGeom prst="rect">
            <a:avLst/>
          </a:prstGeom>
          <a:solidFill>
            <a:srgbClr val="D5FFD5">
              <a:alpha val="41000"/>
            </a:srgbClr>
          </a:solidFill>
          <a:ln>
            <a:solidFill>
              <a:schemeClr val="accent3">
                <a:lumMod val="40000"/>
                <a:lumOff val="60000"/>
              </a:schemeClr>
            </a:solidFill>
          </a:ln>
          <a:effectLst>
            <a:glow rad="63500">
              <a:schemeClr val="accent5">
                <a:satMod val="175000"/>
                <a:alpha val="40000"/>
              </a:schemeClr>
            </a:glo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600" b="1" dirty="0" smtClean="0">
                <a:solidFill>
                  <a:schemeClr val="tx1"/>
                </a:solidFill>
                <a:cs typeface="B Badr" pitchFamily="2" charset="-78"/>
              </a:rPr>
              <a:t>اشكال 1: چرا نمي‌توان علّت را در اينجا اظهار شادي و خوشحالي در نظر گرفت؟</a:t>
            </a:r>
          </a:p>
          <a:p>
            <a:pPr indent="216000" algn="just">
              <a:spcBef>
                <a:spcPts val="600"/>
              </a:spcBef>
            </a:pPr>
            <a:r>
              <a:rPr lang="fa-IR" sz="1600" dirty="0" smtClean="0">
                <a:solidFill>
                  <a:schemeClr val="tx1"/>
                </a:solidFill>
                <a:cs typeface="B Badr" pitchFamily="2" charset="-78"/>
              </a:rPr>
              <a:t>ما قبلاً بيان كرديم كه علماء در شروط صحيح بودن قياس اجماع دارند بر اينكه علّت بايد وصفي منضبط باشد و مضطرب نباشد و مضطرب آن است كه به اختلاف اشخاص و زمان و مكان متفاوت باشد و خوشحالي و شادي نيز وصفي مضطرب است كه مقدار و نوع آن به اعتبار اشخاص و زمان و مكان متفاوت است!! پس قياس بر شادي و خوشحالي باطل و فاسد است!!</a:t>
            </a:r>
            <a:endParaRPr lang="en-US" sz="1600" dirty="0">
              <a:solidFill>
                <a:schemeClr val="tx1"/>
              </a:solidFill>
              <a:cs typeface="B Badr" pitchFamily="2" charset="-78"/>
            </a:endParaRPr>
          </a:p>
        </p:txBody>
      </p:sp>
      <p:sp>
        <p:nvSpPr>
          <p:cNvPr id="5" name="مستطيل 4"/>
          <p:cNvSpPr/>
          <p:nvPr/>
        </p:nvSpPr>
        <p:spPr>
          <a:xfrm>
            <a:off x="6171501" y="8529510"/>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46</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مستطيل 33"/>
          <p:cNvSpPr/>
          <p:nvPr/>
        </p:nvSpPr>
        <p:spPr>
          <a:xfrm>
            <a:off x="3167957" y="6306270"/>
            <a:ext cx="896541" cy="4762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بزّار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298</a:t>
            </a:r>
            <a:endParaRPr lang="en-US" sz="1200" dirty="0">
              <a:solidFill>
                <a:schemeClr val="accent1">
                  <a:lumMod val="75000"/>
                </a:schemeClr>
              </a:solidFill>
              <a:cs typeface="B Badr" pitchFamily="2" charset="-78"/>
            </a:endParaRPr>
          </a:p>
        </p:txBody>
      </p:sp>
      <p:sp>
        <p:nvSpPr>
          <p:cNvPr id="33" name="مستطيل 32"/>
          <p:cNvSpPr/>
          <p:nvPr/>
        </p:nvSpPr>
        <p:spPr>
          <a:xfrm>
            <a:off x="4658501" y="5223444"/>
            <a:ext cx="896541" cy="47625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22409</a:t>
            </a:r>
            <a:endParaRPr lang="en-US" sz="1200" dirty="0">
              <a:solidFill>
                <a:schemeClr val="accent1">
                  <a:lumMod val="75000"/>
                </a:schemeClr>
              </a:solidFill>
              <a:cs typeface="B Badr" pitchFamily="2" charset="-78"/>
            </a:endParaRPr>
          </a:p>
        </p:txBody>
      </p:sp>
      <p:sp>
        <p:nvSpPr>
          <p:cNvPr id="28" name="مستطيل 27"/>
          <p:cNvSpPr/>
          <p:nvPr/>
        </p:nvSpPr>
        <p:spPr>
          <a:xfrm>
            <a:off x="4712849" y="7252934"/>
            <a:ext cx="896541" cy="476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50000"/>
                  </a:schemeClr>
                </a:solidFill>
                <a:latin typeface="islam" pitchFamily="2" charset="2"/>
                <a:cs typeface="B Badr" pitchFamily="2" charset="-78"/>
              </a:rPr>
              <a:t>ابن‌حبان </a:t>
            </a:r>
            <a:r>
              <a:rPr lang="fa-IR" sz="1200" dirty="0">
                <a:solidFill>
                  <a:schemeClr val="accent1">
                    <a:lumMod val="50000"/>
                  </a:schemeClr>
                </a:solidFill>
                <a:latin typeface="islam" pitchFamily="2" charset="2"/>
                <a:cs typeface="B Badr" pitchFamily="2" charset="-78"/>
              </a:rPr>
              <a:t>ح ش </a:t>
            </a:r>
            <a:r>
              <a:rPr lang="fa-IR" sz="1200" dirty="0" smtClean="0">
                <a:solidFill>
                  <a:schemeClr val="accent1">
                    <a:lumMod val="50000"/>
                  </a:schemeClr>
                </a:solidFill>
                <a:latin typeface="islam" pitchFamily="2" charset="2"/>
                <a:cs typeface="B Badr" pitchFamily="2" charset="-78"/>
              </a:rPr>
              <a:t>4478</a:t>
            </a:r>
            <a:endParaRPr lang="en-US" sz="1200" dirty="0">
              <a:solidFill>
                <a:schemeClr val="accent1">
                  <a:lumMod val="50000"/>
                </a:schemeClr>
              </a:solidFill>
              <a:cs typeface="B Badr" pitchFamily="2" charset="-78"/>
            </a:endParaRPr>
          </a:p>
        </p:txBody>
      </p:sp>
      <p:sp>
        <p:nvSpPr>
          <p:cNvPr id="29" name="مستطيل 28"/>
          <p:cNvSpPr/>
          <p:nvPr/>
        </p:nvSpPr>
        <p:spPr>
          <a:xfrm>
            <a:off x="3179104" y="5243202"/>
            <a:ext cx="896541" cy="47625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22387</a:t>
            </a:r>
            <a:endParaRPr lang="en-US" sz="1200" dirty="0">
              <a:solidFill>
                <a:schemeClr val="accent1">
                  <a:lumMod val="75000"/>
                </a:schemeClr>
              </a:solidFill>
              <a:cs typeface="B Badr" pitchFamily="2" charset="-78"/>
            </a:endParaRPr>
          </a:p>
        </p:txBody>
      </p:sp>
      <p:sp>
        <p:nvSpPr>
          <p:cNvPr id="30" name="مستطيل 29"/>
          <p:cNvSpPr/>
          <p:nvPr/>
        </p:nvSpPr>
        <p:spPr>
          <a:xfrm>
            <a:off x="1744823" y="6395683"/>
            <a:ext cx="1071571" cy="4762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ترمذي ح </a:t>
            </a:r>
            <a:r>
              <a:rPr lang="fa-IR" sz="1200" dirty="0">
                <a:solidFill>
                  <a:schemeClr val="accent1">
                    <a:lumMod val="75000"/>
                  </a:schemeClr>
                </a:solidFill>
                <a:latin typeface="islam" pitchFamily="2" charset="2"/>
                <a:cs typeface="B Badr" pitchFamily="2" charset="-78"/>
              </a:rPr>
              <a:t>ش </a:t>
            </a:r>
            <a:r>
              <a:rPr lang="fa-IR" sz="1200" dirty="0" smtClean="0">
                <a:solidFill>
                  <a:schemeClr val="accent1">
                    <a:lumMod val="75000"/>
                  </a:schemeClr>
                </a:solidFill>
                <a:latin typeface="islam" pitchFamily="2" charset="2"/>
                <a:cs typeface="B Badr" pitchFamily="2" charset="-78"/>
              </a:rPr>
              <a:t>3652</a:t>
            </a:r>
            <a:endParaRPr lang="en-US" sz="1200" dirty="0">
              <a:solidFill>
                <a:schemeClr val="accent1">
                  <a:lumMod val="75000"/>
                </a:schemeClr>
              </a:solidFill>
              <a:cs typeface="B Badr" pitchFamily="2" charset="-78"/>
            </a:endParaRPr>
          </a:p>
        </p:txBody>
      </p:sp>
      <p:sp>
        <p:nvSpPr>
          <p:cNvPr id="31" name="مستطيل 30"/>
          <p:cNvSpPr/>
          <p:nvPr/>
        </p:nvSpPr>
        <p:spPr>
          <a:xfrm>
            <a:off x="720787" y="8053003"/>
            <a:ext cx="1017992" cy="4762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50000"/>
                  </a:schemeClr>
                </a:solidFill>
                <a:latin typeface="islam" pitchFamily="2" charset="2"/>
                <a:cs typeface="B Badr" pitchFamily="2" charset="-78"/>
              </a:rPr>
              <a:t>بيهقي صغير </a:t>
            </a:r>
            <a:r>
              <a:rPr lang="fa-IR" sz="1200" dirty="0">
                <a:solidFill>
                  <a:schemeClr val="accent1">
                    <a:lumMod val="50000"/>
                  </a:schemeClr>
                </a:solidFill>
                <a:latin typeface="islam" pitchFamily="2" charset="2"/>
                <a:cs typeface="B Badr" pitchFamily="2" charset="-78"/>
              </a:rPr>
              <a:t>ح ش </a:t>
            </a:r>
            <a:r>
              <a:rPr lang="fa-IR" sz="1200" dirty="0" smtClean="0">
                <a:solidFill>
                  <a:schemeClr val="accent1">
                    <a:lumMod val="50000"/>
                  </a:schemeClr>
                </a:solidFill>
                <a:latin typeface="islam" pitchFamily="2" charset="2"/>
                <a:cs typeface="B Badr" pitchFamily="2" charset="-78"/>
              </a:rPr>
              <a:t>1816</a:t>
            </a:r>
            <a:endParaRPr lang="en-US" sz="1200" dirty="0">
              <a:solidFill>
                <a:schemeClr val="accent1">
                  <a:lumMod val="50000"/>
                </a:schemeClr>
              </a:solidFill>
              <a:cs typeface="B Badr" pitchFamily="2" charset="-78"/>
            </a:endParaRPr>
          </a:p>
        </p:txBody>
      </p:sp>
      <p:sp>
        <p:nvSpPr>
          <p:cNvPr id="3" name="وسيلة شرح مستطيلة مستديرة الزوايا 2"/>
          <p:cNvSpPr/>
          <p:nvPr/>
        </p:nvSpPr>
        <p:spPr>
          <a:xfrm>
            <a:off x="504496" y="285720"/>
            <a:ext cx="5817475" cy="768085"/>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fa-IR" sz="1600" b="1" dirty="0" smtClean="0">
                <a:solidFill>
                  <a:schemeClr val="tx1"/>
                </a:solidFill>
                <a:cs typeface="Traditional Arabic" pitchFamily="2" charset="-78"/>
              </a:rPr>
              <a:t>عن </a:t>
            </a:r>
            <a:r>
              <a:rPr lang="ar-SA" sz="1600" b="1" dirty="0" smtClean="0">
                <a:solidFill>
                  <a:schemeClr val="tx1"/>
                </a:solidFill>
                <a:cs typeface="Traditional Arabic" pitchFamily="2" charset="-78"/>
              </a:rPr>
              <a:t>بُرَيْدَةَ</a:t>
            </a:r>
            <a:r>
              <a:rPr lang="fa-IR" sz="1600" dirty="0" smtClean="0">
                <a:cs typeface="Traditional Arabic" pitchFamily="2" charset="-78"/>
              </a:rPr>
              <a:t> </a:t>
            </a:r>
            <a:r>
              <a:rPr lang="fa-IR" sz="1600" dirty="0" smtClean="0">
                <a:cs typeface="CTraditional Arabic" pitchFamily="2" charset="-78"/>
              </a:rPr>
              <a:t>ا</a:t>
            </a:r>
            <a:r>
              <a:rPr lang="fa-IR" sz="1600" dirty="0" smtClean="0">
                <a:cs typeface="Traditional Arabic" pitchFamily="2" charset="-78"/>
              </a:rPr>
              <a:t>: </a:t>
            </a:r>
            <a:r>
              <a:rPr lang="ar-SA" sz="1600" b="1" dirty="0" smtClean="0">
                <a:cs typeface="Traditional Arabic" pitchFamily="2" charset="-78"/>
              </a:rPr>
              <a:t>رَجَعَ رَسُولُ اللَّهِ </a:t>
            </a:r>
            <a:r>
              <a:rPr lang="en-US" sz="1600" dirty="0" smtClean="0">
                <a:solidFill>
                  <a:schemeClr val="tx1"/>
                </a:solidFill>
                <a:latin typeface="islam" pitchFamily="2" charset="2"/>
                <a:cs typeface="Traditional Arabic" pitchFamily="2" charset="-78"/>
              </a:rPr>
              <a:t>r</a:t>
            </a:r>
            <a:r>
              <a:rPr lang="ar-SA" sz="1600" b="1" dirty="0" smtClean="0">
                <a:cs typeface="Traditional Arabic" pitchFamily="2" charset="-78"/>
              </a:rPr>
              <a:t> مِنْ بعْضِ مَغَازِيهِ، فَجَاءَتْ جَارِيَةٌ سَوْدَاءُ، فَقَالَتْ: يَا رَسُولَ اللَّهِ، إِنِّي كُنْتُ نَذَرْتُ إِنْ رَدَّكَ اللَّهُ تَعَالَى سَالِمًا أَنْ أَضْرِب عَلَى رَأْسِكَ بالدُّفِّ، فَقَالَ: " إِنْ كُنْتِ نَذَرْتِ، فَافْعَلِي، وَإِلَّا فَلَا "، قَالَتْ: إِنِّي كُنْتُ نَذَرْتُ، قَالَ: فَقَعَدَ رَسُولُ اللَّهِ </a:t>
            </a:r>
            <a:r>
              <a:rPr lang="en-US" sz="1600" dirty="0" smtClean="0">
                <a:solidFill>
                  <a:schemeClr val="tx1"/>
                </a:solidFill>
                <a:latin typeface="islam" pitchFamily="2" charset="2"/>
                <a:cs typeface="Traditional Arabic" pitchFamily="2" charset="-78"/>
              </a:rPr>
              <a:t>r</a:t>
            </a:r>
            <a:r>
              <a:rPr lang="ar-SA" sz="1600" b="1" dirty="0" smtClean="0">
                <a:cs typeface="Traditional Arabic" pitchFamily="2" charset="-78"/>
              </a:rPr>
              <a:t> فَضَرَبتْ بالدُّفِّ</a:t>
            </a:r>
            <a:r>
              <a:rPr lang="fa-IR" sz="1600" b="1" dirty="0" smtClean="0">
                <a:cs typeface="Traditional Arabic" pitchFamily="2" charset="-78"/>
              </a:rPr>
              <a:t>!.</a:t>
            </a:r>
            <a:endParaRPr lang="en-US" sz="1600" b="1" dirty="0" smtClean="0">
              <a:cs typeface="Traditional Arabic" pitchFamily="2" charset="-78"/>
            </a:endParaRPr>
          </a:p>
        </p:txBody>
      </p:sp>
      <p:sp>
        <p:nvSpPr>
          <p:cNvPr id="4" name="مخطط انسيابي: معالجة متعاقبة 3"/>
          <p:cNvSpPr/>
          <p:nvPr/>
        </p:nvSpPr>
        <p:spPr>
          <a:xfrm>
            <a:off x="3245402" y="1521357"/>
            <a:ext cx="1339454" cy="670984"/>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b="1" dirty="0">
                <a:solidFill>
                  <a:schemeClr val="tx1"/>
                </a:solidFill>
                <a:cs typeface="Traditional Arabic" pitchFamily="2" charset="-78"/>
              </a:rPr>
              <a:t>بُرَيْدَةَ</a:t>
            </a:r>
            <a:r>
              <a:rPr lang="fa-IR" sz="1600" b="1" dirty="0">
                <a:solidFill>
                  <a:schemeClr val="tx1"/>
                </a:solidFill>
                <a:cs typeface="Traditional Arabic" pitchFamily="2" charset="-78"/>
              </a:rPr>
              <a:t> </a:t>
            </a:r>
            <a:r>
              <a:rPr lang="fa-IR" sz="1600" b="1" dirty="0" smtClean="0">
                <a:solidFill>
                  <a:schemeClr val="tx1"/>
                </a:solidFill>
                <a:cs typeface="Traditional Arabic" pitchFamily="2" charset="-78"/>
              </a:rPr>
              <a:t>بن الحصيب </a:t>
            </a:r>
            <a:r>
              <a:rPr lang="ar-SA" sz="1600" b="1" dirty="0" smtClean="0">
                <a:solidFill>
                  <a:schemeClr val="tx1"/>
                </a:solidFill>
                <a:latin typeface="Traditional Arabic" pitchFamily="18" charset="-78"/>
                <a:cs typeface="Traditional Arabic" pitchFamily="2" charset="-78"/>
              </a:rPr>
              <a:t>(صحابي</a:t>
            </a:r>
            <a:r>
              <a:rPr lang="ar-SA" sz="1600" b="1" dirty="0">
                <a:solidFill>
                  <a:schemeClr val="tx1"/>
                </a:solidFill>
                <a:latin typeface="Traditional Arabic" pitchFamily="18" charset="-78"/>
                <a:cs typeface="Traditional Arabic" pitchFamily="2" charset="-78"/>
              </a:rPr>
              <a:t>)</a:t>
            </a:r>
          </a:p>
        </p:txBody>
      </p:sp>
      <p:sp>
        <p:nvSpPr>
          <p:cNvPr id="5" name="مخطط انسيابي: معالجة متعاقبة 4"/>
          <p:cNvSpPr/>
          <p:nvPr/>
        </p:nvSpPr>
        <p:spPr>
          <a:xfrm>
            <a:off x="1316210" y="4680901"/>
            <a:ext cx="857250"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عَلِيُّ بْنُ الْحَسَنِ بْنِ شَقِيقٍ</a:t>
            </a:r>
            <a:r>
              <a:rPr lang="fa-IR" sz="1200" dirty="0" smtClean="0">
                <a:solidFill>
                  <a:schemeClr val="tx1"/>
                </a:solidFill>
                <a:cs typeface="Traditional Arabic" pitchFamily="2" charset="-78"/>
              </a:rPr>
              <a:t> </a:t>
            </a:r>
            <a:r>
              <a:rPr lang="fa-IR" sz="1200" dirty="0" smtClean="0">
                <a:solidFill>
                  <a:schemeClr val="tx1"/>
                </a:solidFill>
                <a:latin typeface="Traditional Arabic" pitchFamily="18" charset="-78"/>
                <a:cs typeface="Traditional Arabic" pitchFamily="2" charset="-78"/>
              </a:rPr>
              <a:t>(صدوق يهم)</a:t>
            </a:r>
            <a:endParaRPr lang="ar-SA" sz="1200" dirty="0">
              <a:solidFill>
                <a:schemeClr val="tx1"/>
              </a:solidFill>
              <a:latin typeface="Traditional Arabic" pitchFamily="18" charset="-78"/>
              <a:cs typeface="Traditional Arabic" pitchFamily="2" charset="-78"/>
            </a:endParaRPr>
          </a:p>
        </p:txBody>
      </p:sp>
      <p:sp>
        <p:nvSpPr>
          <p:cNvPr id="6" name="وسيلة شرح مستطيلة مستديرة الزوايا 5"/>
          <p:cNvSpPr/>
          <p:nvPr/>
        </p:nvSpPr>
        <p:spPr>
          <a:xfrm>
            <a:off x="535377" y="1033378"/>
            <a:ext cx="2303876" cy="3143272"/>
          </a:xfrm>
          <a:prstGeom prst="wedgeRoundRectCallout">
            <a:avLst>
              <a:gd name="adj1" fmla="val 54885"/>
              <a:gd name="adj2" fmla="val -40713"/>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ar-SA" sz="1600" dirty="0" smtClean="0">
                <a:solidFill>
                  <a:schemeClr val="tx1"/>
                </a:solidFill>
                <a:cs typeface="B Badr" pitchFamily="2" charset="-78"/>
              </a:rPr>
              <a:t>بُرَيْدَ</a:t>
            </a:r>
            <a:r>
              <a:rPr lang="fa-IR" sz="1600" dirty="0" smtClean="0">
                <a:solidFill>
                  <a:schemeClr val="tx1"/>
                </a:solidFill>
                <a:cs typeface="B Badr" pitchFamily="2" charset="-78"/>
              </a:rPr>
              <a:t>ه</a:t>
            </a:r>
            <a:r>
              <a:rPr lang="fa-IR" sz="1600" dirty="0" smtClean="0">
                <a:cs typeface="B Badr" pitchFamily="2" charset="-78"/>
              </a:rPr>
              <a:t> </a:t>
            </a:r>
            <a:r>
              <a:rPr lang="fa-IR" sz="1600" dirty="0" smtClean="0">
                <a:cs typeface="CTraditional Arabic" pitchFamily="2" charset="-78"/>
              </a:rPr>
              <a:t>ا </a:t>
            </a:r>
            <a:r>
              <a:rPr lang="fa-IR" sz="1600" dirty="0" smtClean="0">
                <a:cs typeface="B Badr" pitchFamily="2" charset="-78"/>
              </a:rPr>
              <a:t>گويد: </a:t>
            </a:r>
            <a:r>
              <a:rPr lang="ar-SA" sz="1600" dirty="0" smtClean="0">
                <a:cs typeface="B Badr" pitchFamily="2" charset="-78"/>
              </a:rPr>
              <a:t>رَسُولُ اللَّهِ </a:t>
            </a:r>
            <a:r>
              <a:rPr lang="en-US" sz="1600" dirty="0" smtClean="0">
                <a:solidFill>
                  <a:schemeClr val="tx1"/>
                </a:solidFill>
                <a:latin typeface="islam" pitchFamily="2" charset="2"/>
                <a:cs typeface="B Badr" pitchFamily="2" charset="-78"/>
              </a:rPr>
              <a:t>r</a:t>
            </a:r>
            <a:r>
              <a:rPr lang="fa-IR" sz="1600" dirty="0" smtClean="0">
                <a:cs typeface="B Badr" pitchFamily="2" charset="-78"/>
              </a:rPr>
              <a:t> از بعضي از جنگ‌هايش برگشتند و كنيزي سياه پوست نزد ايشان آمد و گفت: اي رسول الله من نذر كرده‌ام كه اگر الله </a:t>
            </a:r>
            <a:r>
              <a:rPr lang="fa-IR" sz="1600" dirty="0" smtClean="0">
                <a:solidFill>
                  <a:schemeClr val="tx1"/>
                </a:solidFill>
                <a:cs typeface="CTraditional Arabic" pitchFamily="2" charset="-78"/>
              </a:rPr>
              <a:t>ـ</a:t>
            </a:r>
            <a:r>
              <a:rPr lang="fa-IR" sz="1600" dirty="0" smtClean="0">
                <a:cs typeface="B Badr" pitchFamily="2" charset="-78"/>
              </a:rPr>
              <a:t> شما را سالم و تندرست برگرداند بالاي ‌سرتان دف بزنم! 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فرمودند: ”اگر نذر كرده‌اي انجام بده! ولي در غير اين‌صورت نه!“ گفت: من نذر كرده‌ام! بريده گفت: پس 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نشستند و آن زن دف زد!</a:t>
            </a:r>
            <a:r>
              <a:rPr lang="fa-IR" sz="1600" dirty="0" smtClean="0">
                <a:cs typeface="B Badr" pitchFamily="2" charset="-78"/>
              </a:rPr>
              <a:t>  </a:t>
            </a:r>
            <a:endParaRPr lang="ar-SA" sz="1600" dirty="0">
              <a:cs typeface="B Badr" pitchFamily="2" charset="-78"/>
            </a:endParaRPr>
          </a:p>
        </p:txBody>
      </p:sp>
      <p:sp>
        <p:nvSpPr>
          <p:cNvPr id="7" name="مخطط انسيابي: معالجة متعاقبة 6"/>
          <p:cNvSpPr/>
          <p:nvPr/>
        </p:nvSpPr>
        <p:spPr>
          <a:xfrm>
            <a:off x="3245402" y="2664357"/>
            <a:ext cx="1339454"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عَبْدُ اللَّهِ بْنُ بُرَيْدَةَ</a:t>
            </a:r>
            <a:r>
              <a:rPr lang="fa-IR" sz="1600" dirty="0">
                <a:solidFill>
                  <a:schemeClr val="tx1"/>
                </a:solidFill>
                <a:cs typeface="Traditional Arabic" pitchFamily="2" charset="-78"/>
              </a:rPr>
              <a:t> </a:t>
            </a:r>
            <a:r>
              <a:rPr lang="ar-SA" sz="1600" dirty="0">
                <a:solidFill>
                  <a:schemeClr val="tx1"/>
                </a:solidFill>
                <a:latin typeface="Traditional Arabic" pitchFamily="18" charset="-78"/>
                <a:cs typeface="Traditional Arabic" pitchFamily="2" charset="-78"/>
              </a:rPr>
              <a:t>(ثقة)</a:t>
            </a:r>
          </a:p>
        </p:txBody>
      </p:sp>
      <p:cxnSp>
        <p:nvCxnSpPr>
          <p:cNvPr id="8" name="رابط كسهم مستقيم 7"/>
          <p:cNvCxnSpPr>
            <a:stCxn id="4" idx="2"/>
            <a:endCxn id="7" idx="0"/>
          </p:cNvCxnSpPr>
          <p:nvPr/>
        </p:nvCxnSpPr>
        <p:spPr>
          <a:xfrm rot="5400000">
            <a:off x="3679716" y="2428349"/>
            <a:ext cx="47201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مخطط انسيابي: معالجة متعاقبة 9"/>
          <p:cNvSpPr/>
          <p:nvPr/>
        </p:nvSpPr>
        <p:spPr>
          <a:xfrm>
            <a:off x="3167961" y="4687008"/>
            <a:ext cx="910829" cy="5715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زَيْدُ بْنُ الْحُبَابِ</a:t>
            </a:r>
            <a:r>
              <a:rPr lang="fa-IR" sz="1200" dirty="0" smtClean="0">
                <a:solidFill>
                  <a:schemeClr val="tx1"/>
                </a:solidFill>
                <a:cs typeface="Traditional Arabic" pitchFamily="2" charset="-78"/>
              </a:rPr>
              <a:t> </a:t>
            </a:r>
            <a:r>
              <a:rPr lang="fa-IR" sz="1200" dirty="0" smtClean="0">
                <a:solidFill>
                  <a:schemeClr val="tx1"/>
                </a:solidFill>
                <a:latin typeface="Traditional Arabic" pitchFamily="18" charset="-78"/>
                <a:cs typeface="Traditional Arabic" pitchFamily="2" charset="-78"/>
              </a:rPr>
              <a:t>(صدوق يخطئ)</a:t>
            </a:r>
            <a:endParaRPr lang="ar-SA" sz="1200" dirty="0">
              <a:solidFill>
                <a:schemeClr val="tx1"/>
              </a:solidFill>
              <a:latin typeface="Traditional Arabic" pitchFamily="18" charset="-78"/>
              <a:cs typeface="Traditional Arabic" pitchFamily="2" charset="-78"/>
            </a:endParaRPr>
          </a:p>
        </p:txBody>
      </p:sp>
      <p:sp>
        <p:nvSpPr>
          <p:cNvPr id="11" name="وسيلة شرح بيضاوية 10"/>
          <p:cNvSpPr/>
          <p:nvPr/>
        </p:nvSpPr>
        <p:spPr>
          <a:xfrm>
            <a:off x="5036357" y="1333477"/>
            <a:ext cx="1254084"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bg1"/>
                </a:solidFill>
                <a:cs typeface="B Badr" pitchFamily="2" charset="-78"/>
              </a:rPr>
              <a:t>حديث شماره 12</a:t>
            </a:r>
            <a:endParaRPr lang="en-US" dirty="0">
              <a:solidFill>
                <a:schemeClr val="bg1"/>
              </a:solidFill>
              <a:cs typeface="B Badr" pitchFamily="2" charset="-78"/>
            </a:endParaRPr>
          </a:p>
        </p:txBody>
      </p:sp>
      <p:sp>
        <p:nvSpPr>
          <p:cNvPr id="12" name="مخطط انسيابي: معالجة متعاقبة 11"/>
          <p:cNvSpPr/>
          <p:nvPr/>
        </p:nvSpPr>
        <p:spPr>
          <a:xfrm>
            <a:off x="1851992" y="5823900"/>
            <a:ext cx="910828" cy="575733"/>
          </a:xfrm>
          <a:prstGeom prst="flowChartAlternateProcess">
            <a:avLst/>
          </a:prstGeom>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الْحُسَيْنُ بْنُ </a:t>
            </a:r>
            <a:r>
              <a:rPr lang="ar-SA" sz="1400" dirty="0" smtClean="0">
                <a:solidFill>
                  <a:schemeClr val="tx1"/>
                </a:solidFill>
                <a:cs typeface="Traditional Arabic" pitchFamily="2" charset="-78"/>
              </a:rPr>
              <a:t>حُرَيْثٍ</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13" name="مخطط انسيابي: معالجة متعاقبة 12"/>
          <p:cNvSpPr/>
          <p:nvPr/>
        </p:nvSpPr>
        <p:spPr>
          <a:xfrm>
            <a:off x="4699202" y="5837548"/>
            <a:ext cx="910829"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زِيَادُ بْنُ أَيُّوبَ</a:t>
            </a:r>
            <a:endParaRPr lang="fa-IR" sz="1400" dirty="0" smtClean="0">
              <a:solidFill>
                <a:schemeClr val="tx1"/>
              </a:solidFill>
              <a:cs typeface="Traditional Arabic" pitchFamily="2" charset="-78"/>
            </a:endParaRPr>
          </a:p>
          <a:p>
            <a:pPr algn="ctr">
              <a:defRPr/>
            </a:pP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حافظ)</a:t>
            </a:r>
            <a:endParaRPr lang="ar-SA" sz="14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4699202" y="4694546"/>
            <a:ext cx="910829" cy="5715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أَبُو تُمَيْلَةَ يَحْيَى بْنُ وَاضِحٍ</a:t>
            </a:r>
            <a:r>
              <a:rPr lang="fa-IR" sz="1200" dirty="0" smtClean="0">
                <a:solidFill>
                  <a:schemeClr val="tx1"/>
                </a:solidFill>
                <a:cs typeface="Traditional Arabic" pitchFamily="2" charset="-78"/>
              </a:rPr>
              <a:t> </a:t>
            </a:r>
            <a:r>
              <a:rPr lang="fa-IR" sz="1200" dirty="0" smtClean="0">
                <a:solidFill>
                  <a:schemeClr val="tx1"/>
                </a:solidFill>
                <a:latin typeface="Traditional Arabic" pitchFamily="18" charset="-78"/>
                <a:cs typeface="Traditional Arabic" pitchFamily="2" charset="-78"/>
              </a:rPr>
              <a:t>(ثقه)</a:t>
            </a:r>
            <a:endParaRPr lang="ar-SA" sz="12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3167961" y="5830009"/>
            <a:ext cx="910829"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عَبْدَةُ بْنُ عَبْدِ </a:t>
            </a:r>
            <a:r>
              <a:rPr lang="ar-SA" sz="1400" dirty="0" smtClean="0">
                <a:solidFill>
                  <a:schemeClr val="tx1"/>
                </a:solidFill>
                <a:cs typeface="Traditional Arabic" pitchFamily="2" charset="-78"/>
              </a:rPr>
              <a:t>اللَّهِ</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4699202" y="6694795"/>
            <a:ext cx="910829"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100" dirty="0">
                <a:solidFill>
                  <a:schemeClr val="tx1"/>
                </a:solidFill>
                <a:cs typeface="Traditional Arabic" pitchFamily="2" charset="-78"/>
              </a:rPr>
              <a:t>مُحَمَّدُ بْنُ إِِسْحَاقَ بْنِ </a:t>
            </a:r>
            <a:r>
              <a:rPr lang="ar-SA" sz="1100" dirty="0" err="1" smtClean="0">
                <a:solidFill>
                  <a:schemeClr val="tx1"/>
                </a:solidFill>
                <a:cs typeface="Traditional Arabic" pitchFamily="2" charset="-78"/>
              </a:rPr>
              <a:t>خُزَيْمَةَ</a:t>
            </a:r>
            <a:r>
              <a:rPr lang="fa-IR" sz="1100" dirty="0" smtClean="0">
                <a:solidFill>
                  <a:schemeClr val="tx1"/>
                </a:solidFill>
                <a:cs typeface="Traditional Arabic" pitchFamily="2" charset="-78"/>
              </a:rPr>
              <a:t> </a:t>
            </a:r>
            <a:endParaRPr lang="ar-SA" sz="1100" dirty="0" smtClean="0">
              <a:solidFill>
                <a:schemeClr val="tx1"/>
              </a:solidFill>
              <a:cs typeface="Traditional Arabic" pitchFamily="2" charset="-78"/>
            </a:endParaRPr>
          </a:p>
          <a:p>
            <a:pPr algn="ctr" fontAlgn="auto">
              <a:spcBef>
                <a:spcPts val="0"/>
              </a:spcBef>
              <a:spcAft>
                <a:spcPts val="0"/>
              </a:spcAft>
              <a:defRPr/>
            </a:pPr>
            <a:r>
              <a:rPr lang="fa-IR" sz="1200" dirty="0" smtClean="0">
                <a:solidFill>
                  <a:schemeClr val="tx1"/>
                </a:solidFill>
                <a:cs typeface="Traditional Arabic" pitchFamily="2" charset="-78"/>
              </a:rPr>
              <a:t>(ثقه حجه)</a:t>
            </a:r>
            <a:endParaRPr lang="ar-SA" sz="12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780429" y="5823900"/>
            <a:ext cx="857250"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200" dirty="0">
                <a:solidFill>
                  <a:schemeClr val="tx1"/>
                </a:solidFill>
                <a:cs typeface="Traditional Arabic" pitchFamily="2" charset="-78"/>
              </a:rPr>
              <a:t>الْعَبَّاسُ بْنُ مُحَمَّدٍ </a:t>
            </a:r>
            <a:r>
              <a:rPr lang="ar-SA" sz="1200" dirty="0" smtClean="0">
                <a:solidFill>
                  <a:schemeClr val="tx1"/>
                </a:solidFill>
                <a:cs typeface="Traditional Arabic" pitchFamily="2" charset="-78"/>
              </a:rPr>
              <a:t>الدُّورِيُّ</a:t>
            </a:r>
            <a:r>
              <a:rPr lang="fa-IR" sz="1200" dirty="0" smtClean="0">
                <a:solidFill>
                  <a:schemeClr val="tx1"/>
                </a:solidFill>
                <a:cs typeface="Traditional Arabic" pitchFamily="2" charset="-78"/>
              </a:rPr>
              <a:t> (ثقه)</a:t>
            </a:r>
            <a:endParaRPr lang="ar-SA" sz="12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780429" y="7538400"/>
            <a:ext cx="857250"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smtClean="0">
                <a:solidFill>
                  <a:schemeClr val="tx1"/>
                </a:solidFill>
                <a:cs typeface="Traditional Arabic" pitchFamily="2" charset="-78"/>
              </a:rPr>
              <a:t>الحاكم النيسابوري</a:t>
            </a:r>
          </a:p>
          <a:p>
            <a:pPr algn="ctr" fontAlgn="auto">
              <a:spcBef>
                <a:spcPts val="0"/>
              </a:spcBef>
              <a:spcAft>
                <a:spcPts val="0"/>
              </a:spcAft>
              <a:defRPr/>
            </a:pPr>
            <a:r>
              <a:rPr lang="fa-IR" sz="1400" dirty="0" smtClean="0">
                <a:solidFill>
                  <a:schemeClr val="tx1"/>
                </a:solidFill>
                <a:latin typeface="Traditional Arabic" pitchFamily="18" charset="-78"/>
                <a:cs typeface="Traditional Arabic" pitchFamily="2" charset="-78"/>
              </a:rPr>
              <a:t>(ثقه حافظ)</a:t>
            </a:r>
            <a:endParaRPr lang="ar-SA" sz="14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3245402" y="3616857"/>
            <a:ext cx="1339454"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الْحُسَيْنُ بْنُ </a:t>
            </a:r>
            <a:r>
              <a:rPr lang="ar-SA" sz="1400" dirty="0" smtClean="0">
                <a:solidFill>
                  <a:schemeClr val="tx1"/>
                </a:solidFill>
                <a:cs typeface="Traditional Arabic" pitchFamily="2" charset="-78"/>
              </a:rPr>
              <a:t>وَاقِدٍ</a:t>
            </a:r>
            <a:r>
              <a:rPr lang="fa-IR" sz="1400" dirty="0" smtClean="0">
                <a:solidFill>
                  <a:schemeClr val="tx1"/>
                </a:solidFill>
                <a:cs typeface="Traditional Arabic" pitchFamily="2" charset="-78"/>
              </a:rPr>
              <a:t> (ثقه له اوهام)</a:t>
            </a:r>
            <a:endParaRPr lang="ar-SA" sz="1400" dirty="0">
              <a:solidFill>
                <a:schemeClr val="tx1"/>
              </a:solidFill>
              <a:latin typeface="Traditional Arabic" pitchFamily="18" charset="-78"/>
              <a:cs typeface="Traditional Arabic" pitchFamily="2" charset="-78"/>
            </a:endParaRPr>
          </a:p>
        </p:txBody>
      </p:sp>
      <p:sp>
        <p:nvSpPr>
          <p:cNvPr id="22" name="مخطط انسيابي: معالجة متعاقبة 21"/>
          <p:cNvSpPr/>
          <p:nvPr/>
        </p:nvSpPr>
        <p:spPr>
          <a:xfrm>
            <a:off x="780429" y="6681148"/>
            <a:ext cx="857250" cy="575733"/>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a:t>
            </a:r>
            <a:r>
              <a:rPr lang="ar-SA" sz="1400" dirty="0" smtClean="0">
                <a:solidFill>
                  <a:schemeClr val="tx1"/>
                </a:solidFill>
                <a:cs typeface="Traditional Arabic" pitchFamily="2" charset="-78"/>
              </a:rPr>
              <a:t>يَعْقُوبَ</a:t>
            </a:r>
            <a:r>
              <a:rPr lang="fa-IR" sz="1400" dirty="0" smtClean="0">
                <a:solidFill>
                  <a:schemeClr val="tx1"/>
                </a:solidFill>
                <a:cs typeface="Traditional Arabic" pitchFamily="2" charset="-78"/>
              </a:rPr>
              <a:t> (ثقه حافظ)</a:t>
            </a:r>
            <a:endParaRPr lang="ar-SA" sz="1400" dirty="0">
              <a:solidFill>
                <a:schemeClr val="tx1"/>
              </a:solidFill>
              <a:latin typeface="Traditional Arabic" pitchFamily="18" charset="-78"/>
              <a:cs typeface="Traditional Arabic" pitchFamily="2" charset="-78"/>
            </a:endParaRPr>
          </a:p>
        </p:txBody>
      </p:sp>
      <p:cxnSp>
        <p:nvCxnSpPr>
          <p:cNvPr id="27" name="رابط كسهم مستقيم 26"/>
          <p:cNvCxnSpPr>
            <a:stCxn id="10" idx="2"/>
            <a:endCxn id="15" idx="0"/>
          </p:cNvCxnSpPr>
          <p:nvPr/>
        </p:nvCxnSpPr>
        <p:spPr>
          <a:xfrm rot="5400000">
            <a:off x="3337625" y="5545780"/>
            <a:ext cx="571500"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رابط كسهم مستقيم 31"/>
          <p:cNvCxnSpPr>
            <a:stCxn id="5" idx="2"/>
            <a:endCxn id="17" idx="0"/>
          </p:cNvCxnSpPr>
          <p:nvPr/>
        </p:nvCxnSpPr>
        <p:spPr>
          <a:xfrm rot="5400000">
            <a:off x="1194370" y="5273435"/>
            <a:ext cx="565151" cy="53578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رابط مستقيم 34"/>
          <p:cNvCxnSpPr>
            <a:stCxn id="14" idx="2"/>
            <a:endCxn id="13" idx="0"/>
          </p:cNvCxnSpPr>
          <p:nvPr/>
        </p:nvCxnSpPr>
        <p:spPr>
          <a:xfrm rot="5400000">
            <a:off x="4869462" y="5551796"/>
            <a:ext cx="5715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رابط مستقيم 35"/>
          <p:cNvCxnSpPr>
            <a:stCxn id="13" idx="2"/>
            <a:endCxn id="16" idx="0"/>
          </p:cNvCxnSpPr>
          <p:nvPr/>
        </p:nvCxnSpPr>
        <p:spPr>
          <a:xfrm rot="5400000">
            <a:off x="5014916" y="6556618"/>
            <a:ext cx="279400"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رابط كسهم مستقيم 59"/>
          <p:cNvCxnSpPr>
            <a:stCxn id="7" idx="2"/>
            <a:endCxn id="21" idx="0"/>
          </p:cNvCxnSpPr>
          <p:nvPr/>
        </p:nvCxnSpPr>
        <p:spPr>
          <a:xfrm rot="5400000">
            <a:off x="3726746" y="3427880"/>
            <a:ext cx="376767"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رابط كسهم مستقيم 61"/>
          <p:cNvCxnSpPr>
            <a:stCxn id="21" idx="2"/>
            <a:endCxn id="10" idx="0"/>
          </p:cNvCxnSpPr>
          <p:nvPr/>
        </p:nvCxnSpPr>
        <p:spPr>
          <a:xfrm flipH="1">
            <a:off x="3623376" y="4192590"/>
            <a:ext cx="291753" cy="4944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رابط كسهم مستقيم 63"/>
          <p:cNvCxnSpPr>
            <a:stCxn id="21" idx="2"/>
            <a:endCxn id="5" idx="0"/>
          </p:cNvCxnSpPr>
          <p:nvPr/>
        </p:nvCxnSpPr>
        <p:spPr>
          <a:xfrm flipH="1">
            <a:off x="1744835" y="4192590"/>
            <a:ext cx="2170294" cy="4883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رابط كسهم مستقيم 65"/>
          <p:cNvCxnSpPr>
            <a:stCxn id="5" idx="2"/>
            <a:endCxn id="12" idx="0"/>
          </p:cNvCxnSpPr>
          <p:nvPr/>
        </p:nvCxnSpPr>
        <p:spPr>
          <a:xfrm rot="16200000" flipH="1">
            <a:off x="1743248" y="5260338"/>
            <a:ext cx="565151" cy="5619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رابط كسهم مستقيم 67"/>
          <p:cNvCxnSpPr>
            <a:stCxn id="21" idx="2"/>
            <a:endCxn id="14" idx="0"/>
          </p:cNvCxnSpPr>
          <p:nvPr/>
        </p:nvCxnSpPr>
        <p:spPr>
          <a:xfrm>
            <a:off x="3915129" y="4192590"/>
            <a:ext cx="1239488" cy="5019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مستطيل 36"/>
          <p:cNvSpPr/>
          <p:nvPr/>
        </p:nvSpPr>
        <p:spPr>
          <a:xfrm>
            <a:off x="-57556" y="8561717"/>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cxnSp>
        <p:nvCxnSpPr>
          <p:cNvPr id="38" name="رابط كسهم مستقيم 37"/>
          <p:cNvCxnSpPr/>
          <p:nvPr/>
        </p:nvCxnSpPr>
        <p:spPr>
          <a:xfrm>
            <a:off x="1188720" y="6400800"/>
            <a:ext cx="3976" cy="2862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رابط كسهم مستقيم 38"/>
          <p:cNvCxnSpPr>
            <a:endCxn id="19" idx="0"/>
          </p:cNvCxnSpPr>
          <p:nvPr/>
        </p:nvCxnSpPr>
        <p:spPr>
          <a:xfrm>
            <a:off x="1208598" y="7263517"/>
            <a:ext cx="456" cy="2748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3471" y="309431"/>
            <a:ext cx="5411429" cy="1291191"/>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يكي از بزرگ‌ترين مشكلاتي كه ما در آن به سر مي‌بريم اين است كه ما براي تجويز كارهاي‌مان دنبال روزنه‌اي در دين هستيم تا بتوانيم خود را از التزام به دين آزاد كنيم!!، و همچنين افرادي ديگر براي مصلحت حزب و يا جماعت خود و افزايش تعدادشان دنبال اين بوده‌اند كه بر افراد خود آسان بگيرند تا بيشتر به آنان جذب شوند! و در مقابل با كساني كه با آنها در فتاواي‌شان مخالف بوده‌اند برخورد كرده و به آنها تهمت سخت‌گيري و تندي مي‌زنند!!  </a:t>
            </a:r>
            <a:endParaRPr lang="en-US" sz="1400" dirty="0">
              <a:solidFill>
                <a:schemeClr val="tx1"/>
              </a:solidFill>
              <a:cs typeface="B Badr" pitchFamily="2" charset="-78"/>
            </a:endParaRPr>
          </a:p>
        </p:txBody>
      </p:sp>
      <p:sp>
        <p:nvSpPr>
          <p:cNvPr id="3" name="معين 2"/>
          <p:cNvSpPr/>
          <p:nvPr/>
        </p:nvSpPr>
        <p:spPr>
          <a:xfrm>
            <a:off x="166620" y="299659"/>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 name="مستطيل 3"/>
          <p:cNvSpPr/>
          <p:nvPr/>
        </p:nvSpPr>
        <p:spPr>
          <a:xfrm rot="18718226">
            <a:off x="146460" y="838283"/>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 2</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
        <p:nvSpPr>
          <p:cNvPr id="5" name="مستطيل 4"/>
          <p:cNvSpPr/>
          <p:nvPr/>
        </p:nvSpPr>
        <p:spPr>
          <a:xfrm>
            <a:off x="763471" y="1686920"/>
            <a:ext cx="5411429" cy="2647666"/>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52000" algn="just">
              <a:spcBef>
                <a:spcPts val="600"/>
              </a:spcBef>
              <a:spcAft>
                <a:spcPts val="0"/>
              </a:spcAft>
            </a:pPr>
            <a:r>
              <a:rPr lang="fa-IR" sz="1400" dirty="0" smtClean="0">
                <a:solidFill>
                  <a:schemeClr val="tx1"/>
                </a:solidFill>
                <a:cs typeface="B Badr" pitchFamily="2" charset="-78"/>
              </a:rPr>
              <a:t>آيا انسان منصفي مي‌تواند اين ادّعا را بكند كه تمسّك و پايبندي به قرآن و سنّت، سخت‌گيري و تندروي و تشدّد در دين است؟!</a:t>
            </a:r>
          </a:p>
          <a:p>
            <a:pPr indent="252000" algn="just">
              <a:spcBef>
                <a:spcPts val="600"/>
              </a:spcBef>
              <a:spcAft>
                <a:spcPts val="0"/>
              </a:spcAft>
            </a:pPr>
            <a:r>
              <a:rPr lang="fa-IR" sz="1400" b="1" dirty="0" smtClean="0">
                <a:solidFill>
                  <a:schemeClr val="tx1"/>
                </a:solidFill>
                <a:cs typeface="B Badr" pitchFamily="2" charset="-78"/>
              </a:rPr>
              <a:t>پاسخ:</a:t>
            </a:r>
            <a:r>
              <a:rPr lang="fa-IR" sz="1400" dirty="0" smtClean="0">
                <a:solidFill>
                  <a:schemeClr val="tx1"/>
                </a:solidFill>
                <a:cs typeface="B Badr" pitchFamily="2" charset="-78"/>
              </a:rPr>
              <a:t> خير! زيرا ممكن است كه مسخره كردن شخصي كه يك شعيره‌ي ديني را با دليل از قرآن و سنت انجام مي‌دهد، سبب شود كه آيات و دلايلي كه در سنت آمده است زير سؤال بروند و آن مسخره به دين برگردد و در نتيجه ما ايمان خود را از دست بدهيم؛ همان‌طور كه الله ـ مي‌فرمايد: </a:t>
            </a:r>
            <a:r>
              <a:rPr lang="en-US" sz="1400" dirty="0" smtClean="0">
                <a:solidFill>
                  <a:schemeClr val="tx1"/>
                </a:solidFill>
                <a:latin typeface="islam" pitchFamily="2" charset="2"/>
              </a:rPr>
              <a:t>]</a:t>
            </a:r>
            <a:r>
              <a:rPr lang="ar-SA" sz="1200" dirty="0" err="1" smtClean="0">
                <a:solidFill>
                  <a:schemeClr val="tx1"/>
                </a:solidFill>
                <a:latin typeface="QCF_P197" pitchFamily="2" charset="2"/>
                <a:cs typeface="QCF_P197" pitchFamily="2" charset="2"/>
              </a:rPr>
              <a:t>ﮃ  ﮄ   ﮅ  ﮆ  ﮇ  ﮈ  ﮉﮊ  ﮋ  ﮌ  ﮍ   ﮎ  ﮏ              ﮐ  ﮑ  ﮒ  ﮓ  ﮔ  ﮕ            ﮖ  ﮗﮘ  ﮙ  ﮚ  ﮛ  ﮜ  ﮝ  ﮞ  ﮟ   ﮠ  ﮡ  ﮢ</a:t>
            </a:r>
            <a:r>
              <a:rPr lang="ar-SA" sz="1300" dirty="0" smtClean="0">
                <a:solidFill>
                  <a:schemeClr val="tx1"/>
                </a:solidFill>
                <a:latin typeface="QCF_P197" pitchFamily="2" charset="2"/>
                <a:cs typeface="QCF_P197" pitchFamily="2" charset="2"/>
              </a:rPr>
              <a:t> </a:t>
            </a:r>
            <a:r>
              <a:rPr lang="en-US" sz="1400" dirty="0" smtClean="0">
                <a:solidFill>
                  <a:schemeClr val="tx1"/>
                </a:solidFill>
                <a:latin typeface="islam" pitchFamily="2" charset="2"/>
                <a:cs typeface="Traditional Arabic" pitchFamily="2" charset="-78"/>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توبه</a:t>
            </a:r>
            <a:r>
              <a:rPr lang="ar-SA" sz="1400" dirty="0" smtClean="0">
                <a:solidFill>
                  <a:schemeClr val="tx1"/>
                </a:solidFill>
                <a:cs typeface="B Badr" pitchFamily="2" charset="-78"/>
              </a:rPr>
              <a:t>: </a:t>
            </a:r>
            <a:r>
              <a:rPr lang="fa-IR" sz="1400" dirty="0" smtClean="0">
                <a:solidFill>
                  <a:schemeClr val="tx1"/>
                </a:solidFill>
                <a:cs typeface="B Badr" pitchFamily="2" charset="-78"/>
              </a:rPr>
              <a:t>65-66) </a:t>
            </a:r>
            <a:r>
              <a:rPr lang="ar-SA" sz="1400" dirty="0" smtClean="0">
                <a:solidFill>
                  <a:schemeClr val="tx1"/>
                </a:solidFill>
                <a:cs typeface="B Badr" pitchFamily="2" charset="-78"/>
              </a:rPr>
              <a:t>:</a:t>
            </a:r>
            <a:r>
              <a:rPr lang="fa-IR" sz="1400" dirty="0" smtClean="0">
                <a:solidFill>
                  <a:schemeClr val="tx1"/>
                </a:solidFill>
                <a:cs typeface="B Badr" pitchFamily="2" charset="-78"/>
              </a:rPr>
              <a:t> « اگر از آنان بپرسي [چرا مسخره كرده‌ايد؟] مي‌گويند: ما حرف مي‌زديم و شوخي و بازي مي‌كرديم بگو: آيا الله و آيات او و پيامبرش را مسخره مي‌كرديد؟ * </a:t>
            </a:r>
            <a:r>
              <a:rPr lang="ar-SA" sz="1400" dirty="0" smtClean="0">
                <a:solidFill>
                  <a:schemeClr val="tx1"/>
                </a:solidFill>
                <a:cs typeface="B Badr" pitchFamily="2" charset="-78"/>
              </a:rPr>
              <a:t>ع</a:t>
            </a:r>
            <a:r>
              <a:rPr lang="fa-IR" sz="1400" dirty="0" smtClean="0">
                <a:solidFill>
                  <a:schemeClr val="tx1"/>
                </a:solidFill>
                <a:cs typeface="B Badr" pitchFamily="2" charset="-78"/>
              </a:rPr>
              <a:t>ذر نیاورید،</a:t>
            </a:r>
            <a:r>
              <a:rPr lang="ar-SA" sz="1400" dirty="0" smtClean="0">
                <a:solidFill>
                  <a:schemeClr val="tx1"/>
                </a:solidFill>
                <a:cs typeface="B Badr" pitchFamily="2" charset="-78"/>
              </a:rPr>
              <a:t> به راستي شما </a:t>
            </a:r>
            <a:r>
              <a:rPr lang="fa-IR" sz="1400" dirty="0" smtClean="0">
                <a:solidFill>
                  <a:schemeClr val="tx1"/>
                </a:solidFill>
                <a:cs typeface="B Badr" pitchFamily="2" charset="-78"/>
              </a:rPr>
              <a:t>پس از ایمان‌تان کافر شده‌اید، اگر برخی از شما را عفو کنیم گروهی دیگر را به سبب آنکه گناهکار بودند عذاب می‌دهیم».</a:t>
            </a:r>
          </a:p>
        </p:txBody>
      </p:sp>
      <p:sp>
        <p:nvSpPr>
          <p:cNvPr id="6" name="معين 5"/>
          <p:cNvSpPr/>
          <p:nvPr/>
        </p:nvSpPr>
        <p:spPr>
          <a:xfrm>
            <a:off x="182333" y="2323758"/>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مستطيل 6"/>
          <p:cNvSpPr/>
          <p:nvPr/>
        </p:nvSpPr>
        <p:spPr>
          <a:xfrm rot="18718226">
            <a:off x="151010" y="2860640"/>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 3</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
        <p:nvSpPr>
          <p:cNvPr id="8" name="مستطيل 7"/>
          <p:cNvSpPr/>
          <p:nvPr/>
        </p:nvSpPr>
        <p:spPr>
          <a:xfrm>
            <a:off x="763471" y="4416472"/>
            <a:ext cx="5411429" cy="4544705"/>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spcAft>
                <a:spcPts val="0"/>
              </a:spcAft>
            </a:pPr>
            <a:r>
              <a:rPr lang="fa-IR" sz="1400" dirty="0" smtClean="0">
                <a:solidFill>
                  <a:schemeClr val="tx1"/>
                </a:solidFill>
                <a:cs typeface="B Badr" pitchFamily="2" charset="-78"/>
              </a:rPr>
              <a:t>برخي گويند: شما كه ادّعا داريد نسبت به قرآن و سنّت پايبند هستيد، فقط ظاهر و قشر يا پوسته را گرفته‌ايد و باطن و لبّ يا هسته را رها كرده‌ايد!؟؛ آيا درست است كه دين را تقسم به پوسته و هسته كنيم؟ و آيا گردو‌اي بودن پوسته، هسته  و مغز آن سالم مي‌ماند؟!</a:t>
            </a:r>
          </a:p>
          <a:p>
            <a:pPr indent="216000" algn="just">
              <a:spcBef>
                <a:spcPts val="600"/>
              </a:spcBef>
              <a:spcAft>
                <a:spcPts val="0"/>
              </a:spcAft>
            </a:pPr>
            <a:r>
              <a:rPr lang="fa-IR" sz="1400" dirty="0" smtClean="0">
                <a:solidFill>
                  <a:schemeClr val="tx1"/>
                </a:solidFill>
                <a:cs typeface="B Badr" pitchFamily="2" charset="-78"/>
              </a:rPr>
              <a:t>بدون هيچ شك و ترديدي ديني كه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براي بندگانش انتخاب كرده براي مصلحت خودشان بوده و كامل و شامل براي تمامي عصور است!، و تمامي دين اسلام به علّت انتخاب آن از طرف الله</a:t>
            </a:r>
            <a:r>
              <a:rPr lang="fa-IR" sz="1400" dirty="0" smtClean="0">
                <a:solidFill>
                  <a:schemeClr val="tx1"/>
                </a:solidFill>
              </a:rPr>
              <a:t>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براي بندگانش محترم است و ممكن نيست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چيزي را تشريع كند كه در آن سودي براي بندگان نباشد!، و آنان كه چنين اتهامي به مخالفين خود وارد مي‌كنند و مي‌گويند: شما سطحي‌نگر هستيد؛ اين‌چنين اتهامي از قبل به نوح </a:t>
            </a:r>
            <a:r>
              <a:rPr lang="fa-IR" sz="1400" dirty="0" smtClean="0">
                <a:solidFill>
                  <a:schemeClr val="tx1"/>
                </a:solidFill>
                <a:cs typeface="CTraditional Arabic" pitchFamily="2" charset="-78"/>
              </a:rPr>
              <a:t>؛</a:t>
            </a:r>
            <a:r>
              <a:rPr lang="fa-IR" sz="1400" dirty="0" smtClean="0">
                <a:solidFill>
                  <a:schemeClr val="tx1"/>
                </a:solidFill>
              </a:rPr>
              <a:t> </a:t>
            </a:r>
            <a:r>
              <a:rPr lang="fa-IR" sz="1400" dirty="0" smtClean="0">
                <a:solidFill>
                  <a:schemeClr val="tx1"/>
                </a:solidFill>
                <a:cs typeface="B Badr" pitchFamily="2" charset="-78"/>
              </a:rPr>
              <a:t>و پيروانش و هم‌چنين محمد </a:t>
            </a:r>
            <a:r>
              <a:rPr lang="fa-IR" sz="1400" dirty="0" smtClean="0">
                <a:solidFill>
                  <a:schemeClr val="tx1"/>
                </a:solidFill>
                <a:cs typeface="CTraditional Arabic" pitchFamily="2" charset="-78"/>
              </a:rPr>
              <a:t>ج </a:t>
            </a:r>
            <a:r>
              <a:rPr lang="fa-IR" sz="1400" dirty="0" smtClean="0">
                <a:solidFill>
                  <a:schemeClr val="tx1"/>
                </a:solidFill>
                <a:cs typeface="B Badr" pitchFamily="2" charset="-78"/>
              </a:rPr>
              <a:t>و اصحابش</a:t>
            </a:r>
            <a:r>
              <a:rPr lang="fa-IR" sz="1400" dirty="0" smtClean="0">
                <a:solidFill>
                  <a:schemeClr val="tx1"/>
                </a:solidFill>
                <a:cs typeface="CTraditional Arabic" pitchFamily="2" charset="-78"/>
              </a:rPr>
              <a:t>ي</a:t>
            </a:r>
            <a:r>
              <a:rPr lang="fa-IR" sz="1400" dirty="0" smtClean="0">
                <a:solidFill>
                  <a:schemeClr val="tx1"/>
                </a:solidFill>
              </a:rPr>
              <a:t> </a:t>
            </a:r>
            <a:r>
              <a:rPr lang="fa-IR" sz="1400" dirty="0" smtClean="0">
                <a:solidFill>
                  <a:schemeClr val="tx1"/>
                </a:solidFill>
                <a:cs typeface="B Badr" pitchFamily="2" charset="-78"/>
              </a:rPr>
              <a:t>وارد كرده‌اند و گفته‌اند:</a:t>
            </a:r>
            <a:r>
              <a:rPr lang="fa-IR" sz="1400" dirty="0" smtClean="0">
                <a:solidFill>
                  <a:schemeClr val="tx1"/>
                </a:solidFill>
              </a:rPr>
              <a:t> </a:t>
            </a:r>
            <a:r>
              <a:rPr lang="en-US" sz="1400" dirty="0" smtClean="0">
                <a:solidFill>
                  <a:schemeClr val="tx1"/>
                </a:solidFill>
                <a:latin typeface="islam" pitchFamily="2" charset="2"/>
              </a:rPr>
              <a:t>]</a:t>
            </a:r>
            <a:r>
              <a:rPr lang="fa-IR" sz="1300" dirty="0" smtClean="0">
                <a:solidFill>
                  <a:schemeClr val="tx1"/>
                </a:solidFill>
                <a:latin typeface="QCF_P224" pitchFamily="2" charset="2"/>
                <a:cs typeface="QCF_P224" pitchFamily="2" charset="2"/>
              </a:rPr>
              <a:t> </a:t>
            </a:r>
            <a:r>
              <a:rPr lang="ar-SA" sz="1200" dirty="0" err="1" smtClean="0">
                <a:solidFill>
                  <a:schemeClr val="tx1"/>
                </a:solidFill>
                <a:latin typeface="QCF_P224" pitchFamily="2" charset="2"/>
                <a:cs typeface="QCF_P224" pitchFamily="2" charset="2"/>
              </a:rPr>
              <a:t>ﯠ  ﯡ  ﯢ  ﯣ  ﯤ  ﯥ  ﯦ  ﯧ   ﯨ</a:t>
            </a:r>
            <a:r>
              <a:rPr lang="en-US" sz="1400" dirty="0" smtClean="0">
                <a:solidFill>
                  <a:schemeClr val="tx1"/>
                </a:solidFill>
                <a:latin typeface="islam" pitchFamily="2" charset="2"/>
                <a:cs typeface="Traditional Arabic" pitchFamily="2" charset="-78"/>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هود: 27) </a:t>
            </a:r>
            <a:r>
              <a:rPr lang="ar-SA" sz="1400" dirty="0" smtClean="0">
                <a:solidFill>
                  <a:schemeClr val="tx1"/>
                </a:solidFill>
                <a:cs typeface="B Badr" pitchFamily="2" charset="-78"/>
              </a:rPr>
              <a:t>:</a:t>
            </a:r>
            <a:r>
              <a:rPr lang="fa-IR" sz="1400" dirty="0" smtClean="0">
                <a:solidFill>
                  <a:schemeClr val="tx1"/>
                </a:solidFill>
                <a:cs typeface="B Badr" pitchFamily="2" charset="-78"/>
              </a:rPr>
              <a:t> « و نمي‌بينيم كساني را كه از تو پيروي كرده‌اند، مگر كساني از ميان ما حقير و اراذلِ ساده لوح [يا كساني كه سطحي‌نگر] هستند!».</a:t>
            </a:r>
          </a:p>
          <a:p>
            <a:pPr indent="216000" algn="just">
              <a:spcBef>
                <a:spcPts val="600"/>
              </a:spcBef>
              <a:spcAft>
                <a:spcPts val="0"/>
              </a:spcAft>
            </a:pPr>
            <a:r>
              <a:rPr lang="fa-IR" sz="1400" dirty="0" smtClean="0">
                <a:solidFill>
                  <a:schemeClr val="tx1"/>
                </a:solidFill>
                <a:cs typeface="B Badr" pitchFamily="2" charset="-78"/>
              </a:rPr>
              <a:t>خيلي جاي تعجب است كه شخصي ادّعاي اسلام و تسليم شدن در برابر دستورات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كند و از طرفي ديگر به دين اسلام با ديد تنگي نگاه كند!؛ در حديث قدسي كه نزد بخاري (حديث شماره‌ي 6050) آمده است، الله</a:t>
            </a:r>
            <a:r>
              <a:rPr lang="fa-IR" sz="1400" dirty="0" smtClean="0">
                <a:solidFill>
                  <a:schemeClr val="tx1"/>
                </a:solidFill>
              </a:rPr>
              <a:t>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2  Badr" pitchFamily="2" charset="-78"/>
              </a:rPr>
              <a:t>مي‌فرمايد: ((</a:t>
            </a:r>
            <a:r>
              <a:rPr lang="ar-SA" sz="1400" b="1" dirty="0" smtClean="0">
                <a:solidFill>
                  <a:schemeClr val="tx1"/>
                </a:solidFill>
                <a:cs typeface="2  Badr" pitchFamily="2" charset="-78"/>
              </a:rPr>
              <a:t>وَمَا تَقَرَّبَ إِلَيَّ عَبْدِي بِشَيْءٍ أَحَبَّ إِلَيَّ مِمَّا افْتَرَضْتُ عَلَيْهِ، وَمَا يَزَالُ عَبْدِي يَتَقَرَّبُ إِلَيَّ بِالنَّوَافِلِ حَتَّى أُحِبَّهُ،</a:t>
            </a:r>
            <a:r>
              <a:rPr lang="fa-IR" sz="1400" b="1" dirty="0" smtClean="0">
                <a:solidFill>
                  <a:schemeClr val="tx1"/>
                </a:solidFill>
                <a:cs typeface="2  Badr" pitchFamily="2" charset="-78"/>
              </a:rPr>
              <a:t>)) </a:t>
            </a:r>
            <a:r>
              <a:rPr lang="fa-IR" sz="1400" b="1" dirty="0" smtClean="0">
                <a:solidFill>
                  <a:schemeClr val="tx1"/>
                </a:solidFill>
                <a:cs typeface="B Badr" pitchFamily="2" charset="-78"/>
              </a:rPr>
              <a:t>: «</a:t>
            </a:r>
            <a:r>
              <a:rPr lang="fa-IR" sz="1400" dirty="0" smtClean="0">
                <a:solidFill>
                  <a:schemeClr val="tx1"/>
                </a:solidFill>
                <a:cs typeface="B Badr" pitchFamily="2" charset="-78"/>
              </a:rPr>
              <a:t>چيزي محبوب‌تر از آنچه بر بنده‌ام فرض گردانيده‌ام نيست كه بنده‌ام با آن به من نزديك شود و همچنان بنده ام با كارهاي نافله و سنّت به من نزديك مي‌شود تا اينكه او را دوست داشته باشم ... </a:t>
            </a:r>
            <a:r>
              <a:rPr lang="fa-IR" sz="1400" b="1" dirty="0" smtClean="0">
                <a:solidFill>
                  <a:schemeClr val="tx1"/>
                </a:solidFill>
                <a:cs typeface="B Badr" pitchFamily="2" charset="-78"/>
              </a:rPr>
              <a:t>»؛</a:t>
            </a:r>
            <a:r>
              <a:rPr lang="fa-IR" sz="1400" dirty="0" smtClean="0">
                <a:solidFill>
                  <a:schemeClr val="tx1"/>
                </a:solidFill>
                <a:cs typeface="B Badr" pitchFamily="2" charset="-78"/>
              </a:rPr>
              <a:t> آري! انجام دادن سنت‌ها جدا از واجبات و دوري از حرام!! سبب مي‌شود انسان محبوب الله ـ واقع گردد؛ حال چگونه اين سنّتي كه چنين ارزشي را دارد با برچسب سطحي بودن، ما آن را بي‌ارزش بپنداريم!؟؛ آيا اين از انصاف و اسلام است!؟ </a:t>
            </a:r>
            <a:endParaRPr lang="en-US" sz="1400" dirty="0">
              <a:solidFill>
                <a:schemeClr val="tx1"/>
              </a:solidFill>
              <a:cs typeface="B Badr" pitchFamily="2" charset="-78"/>
            </a:endParaRPr>
          </a:p>
        </p:txBody>
      </p:sp>
      <p:sp>
        <p:nvSpPr>
          <p:cNvPr id="9" name="معين 8"/>
          <p:cNvSpPr/>
          <p:nvPr/>
        </p:nvSpPr>
        <p:spPr>
          <a:xfrm>
            <a:off x="193416" y="5344915"/>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0" name="مستطيل 9"/>
          <p:cNvSpPr/>
          <p:nvPr/>
        </p:nvSpPr>
        <p:spPr>
          <a:xfrm rot="18718226">
            <a:off x="151014" y="5884184"/>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 4</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
        <p:nvSpPr>
          <p:cNvPr id="11" name="مستطيل 10"/>
          <p:cNvSpPr/>
          <p:nvPr/>
        </p:nvSpPr>
        <p:spPr>
          <a:xfrm>
            <a:off x="43909" y="8358141"/>
            <a:ext cx="486054"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ar-SA"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3</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وسيلة شرح مستطيلة 2"/>
          <p:cNvSpPr/>
          <p:nvPr/>
        </p:nvSpPr>
        <p:spPr>
          <a:xfrm>
            <a:off x="1750650" y="444267"/>
            <a:ext cx="3670319" cy="436165"/>
          </a:xfrm>
          <a:prstGeom prst="wedgeRectCallout">
            <a:avLst/>
          </a:prstGeom>
          <a:solidFill>
            <a:schemeClr val="accent5">
              <a:lumMod val="60000"/>
              <a:lumOff val="40000"/>
              <a:alpha val="86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cs typeface="B Badr" pitchFamily="2" charset="-78"/>
              </a:rPr>
              <a:t>بررسي برداشت‌ها از اين حديث:</a:t>
            </a:r>
            <a:endParaRPr lang="en-US" dirty="0">
              <a:solidFill>
                <a:schemeClr val="tx1"/>
              </a:solidFill>
              <a:cs typeface="B Badr" pitchFamily="2" charset="-78"/>
            </a:endParaRPr>
          </a:p>
        </p:txBody>
      </p:sp>
      <p:sp>
        <p:nvSpPr>
          <p:cNvPr id="4" name="مستطيل 3"/>
          <p:cNvSpPr/>
          <p:nvPr/>
        </p:nvSpPr>
        <p:spPr>
          <a:xfrm>
            <a:off x="643040" y="1103587"/>
            <a:ext cx="5572164" cy="7438070"/>
          </a:xfrm>
          <a:prstGeom prst="rect">
            <a:avLst/>
          </a:prstGeom>
          <a:solidFill>
            <a:schemeClr val="accent5">
              <a:lumMod val="20000"/>
              <a:lumOff val="80000"/>
              <a:alpha val="41000"/>
            </a:schemeClr>
          </a:solidFill>
          <a:ln>
            <a:solidFill>
              <a:schemeClr val="accent3">
                <a:lumMod val="40000"/>
                <a:lumOff val="60000"/>
              </a:schemeClr>
            </a:solidFill>
          </a:ln>
          <a:effectLst>
            <a:glow rad="63500">
              <a:schemeClr val="accent5">
                <a:satMod val="175000"/>
                <a:alpha val="40000"/>
              </a:schemeClr>
            </a:glow>
          </a:effectLst>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600" b="1" dirty="0" smtClean="0">
                <a:solidFill>
                  <a:schemeClr val="tx1"/>
                </a:solidFill>
                <a:cs typeface="B Badr" pitchFamily="2" charset="-78"/>
              </a:rPr>
              <a:t>گفته شده: اين حديث دلالت بر اين دارد كه موسيقي مطلقاً جايز است؛ زيرا وفا نمودن به نذري كه حرام بوده درست نيست!؟ پس اگر در كار حرامي اين زن نذز كرده بود رسول الله </a:t>
            </a:r>
            <a:r>
              <a:rPr lang="en-US" sz="1600" dirty="0" smtClean="0">
                <a:solidFill>
                  <a:schemeClr val="tx1"/>
                </a:solidFill>
                <a:latin typeface="islam" pitchFamily="2" charset="2"/>
              </a:rPr>
              <a:t>r</a:t>
            </a:r>
            <a:r>
              <a:rPr lang="fa-IR" sz="1600" b="1" dirty="0" smtClean="0">
                <a:solidFill>
                  <a:schemeClr val="tx1"/>
                </a:solidFill>
                <a:cs typeface="+mj-cs"/>
              </a:rPr>
              <a:t> </a:t>
            </a:r>
            <a:r>
              <a:rPr lang="fa-IR" sz="1600" b="1" dirty="0" smtClean="0">
                <a:solidFill>
                  <a:schemeClr val="tx1"/>
                </a:solidFill>
                <a:cs typeface="B Badr" pitchFamily="2" charset="-78"/>
              </a:rPr>
              <a:t>به او اجازه نمي‌داد كه به نذرش عمل كند!  </a:t>
            </a:r>
          </a:p>
          <a:p>
            <a:pPr indent="216000" algn="just">
              <a:spcBef>
                <a:spcPts val="600"/>
              </a:spcBef>
            </a:pPr>
            <a:r>
              <a:rPr lang="fa-IR" sz="1600" b="1" dirty="0" smtClean="0">
                <a:solidFill>
                  <a:schemeClr val="tx1"/>
                </a:solidFill>
                <a:cs typeface="B Badr" pitchFamily="2" charset="-78"/>
              </a:rPr>
              <a:t>جواب: اول:</a:t>
            </a:r>
            <a:r>
              <a:rPr lang="fa-IR" sz="1600" dirty="0" smtClean="0">
                <a:solidFill>
                  <a:schemeClr val="tx1"/>
                </a:solidFill>
                <a:cs typeface="B Badr" pitchFamily="2" charset="-78"/>
              </a:rPr>
              <a:t> ما نبايد فرموده‌ي </a:t>
            </a:r>
            <a:r>
              <a:rPr lang="fa-IR" sz="1700" dirty="0" smtClean="0">
                <a:solidFill>
                  <a:schemeClr val="tx1"/>
                </a:solidFill>
                <a:cs typeface="B Badr" pitchFamily="2" charset="-78"/>
              </a:rPr>
              <a:t>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”اگر نذر كرده‌اي انجام بده! </a:t>
            </a:r>
            <a:r>
              <a:rPr lang="fa-IR" sz="1600" b="1" dirty="0" smtClean="0">
                <a:solidFill>
                  <a:schemeClr val="tx1"/>
                </a:solidFill>
                <a:latin typeface="islam" pitchFamily="2" charset="2"/>
                <a:cs typeface="B Badr" pitchFamily="2" charset="-78"/>
              </a:rPr>
              <a:t>ولي در غير اين‌صورت نه</a:t>
            </a:r>
            <a:r>
              <a:rPr lang="fa-IR" sz="1600" dirty="0" smtClean="0">
                <a:solidFill>
                  <a:schemeClr val="tx1"/>
                </a:solidFill>
                <a:latin typeface="islam" pitchFamily="2" charset="2"/>
                <a:cs typeface="B Badr" pitchFamily="2" charset="-78"/>
              </a:rPr>
              <a:t>!“ ناديده بگيريم! زيرا قسمت آخر اين حديث دلالت بر نهي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از انجام دادن اين كار را دارد! و نهي از يك كار هم دلالت بر حرام بودن آن را دارد!</a:t>
            </a:r>
          </a:p>
          <a:p>
            <a:pPr indent="216000" algn="just">
              <a:spcBef>
                <a:spcPts val="600"/>
              </a:spcBef>
            </a:pPr>
            <a:r>
              <a:rPr lang="fa-IR" sz="1600" b="1" dirty="0" smtClean="0">
                <a:solidFill>
                  <a:schemeClr val="tx1"/>
                </a:solidFill>
                <a:latin typeface="islam" pitchFamily="2" charset="2"/>
                <a:cs typeface="B Badr" pitchFamily="2" charset="-78"/>
              </a:rPr>
              <a:t>دوم: </a:t>
            </a:r>
            <a:r>
              <a:rPr lang="fa-IR" sz="1600" dirty="0" smtClean="0">
                <a:solidFill>
                  <a:schemeClr val="tx1"/>
                </a:solidFill>
                <a:latin typeface="islam" pitchFamily="2" charset="2"/>
                <a:cs typeface="B Badr" pitchFamily="2" charset="-78"/>
              </a:rPr>
              <a:t>نذر مذكور در حديث دلالت بر اين دارد كه اين نذر خاصّ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بوده است! زيرا آن زن </a:t>
            </a:r>
            <a:r>
              <a:rPr lang="fa-IR" sz="1600" dirty="0" smtClean="0">
                <a:solidFill>
                  <a:schemeClr val="tx1"/>
                </a:solidFill>
                <a:cs typeface="B Badr" pitchFamily="2" charset="-78"/>
              </a:rPr>
              <a:t>گفت: </a:t>
            </a:r>
            <a:r>
              <a:rPr lang="fa-IR" sz="1600" dirty="0" smtClean="0">
                <a:solidFill>
                  <a:schemeClr val="tx1"/>
                </a:solidFill>
                <a:latin typeface="islam" pitchFamily="2" charset="2"/>
                <a:cs typeface="B Badr" pitchFamily="2" charset="-78"/>
              </a:rPr>
              <a:t>(</a:t>
            </a:r>
            <a:r>
              <a:rPr lang="fa-IR" sz="1600" dirty="0" smtClean="0">
                <a:solidFill>
                  <a:schemeClr val="tx1"/>
                </a:solidFill>
                <a:cs typeface="B Badr" pitchFamily="2" charset="-78"/>
              </a:rPr>
              <a:t>اي رسول الله من نذر كرده‌ام كه </a:t>
            </a:r>
            <a:r>
              <a:rPr lang="fa-IR" sz="1600" u="sng" dirty="0" smtClean="0">
                <a:solidFill>
                  <a:schemeClr val="tx1"/>
                </a:solidFill>
                <a:cs typeface="B Badr" pitchFamily="2" charset="-78"/>
              </a:rPr>
              <a:t>اگر الله </a:t>
            </a:r>
            <a:r>
              <a:rPr lang="fa-IR" sz="1600" u="sng" dirty="0" smtClean="0">
                <a:solidFill>
                  <a:schemeClr val="tx1"/>
                </a:solidFill>
                <a:cs typeface="CTraditional Arabic" pitchFamily="2" charset="-78"/>
              </a:rPr>
              <a:t>ـ</a:t>
            </a:r>
            <a:r>
              <a:rPr lang="fa-IR" sz="1600" u="sng" dirty="0" smtClean="0">
                <a:solidFill>
                  <a:schemeClr val="tx1"/>
                </a:solidFill>
                <a:cs typeface="B Badr" pitchFamily="2" charset="-78"/>
              </a:rPr>
              <a:t> شما را سالم و تندرست برگرداند بالاي </a:t>
            </a:r>
            <a:r>
              <a:rPr lang="fa-IR" sz="1600" dirty="0" smtClean="0">
                <a:solidFill>
                  <a:schemeClr val="tx1"/>
                </a:solidFill>
                <a:cs typeface="B Badr" pitchFamily="2" charset="-78"/>
              </a:rPr>
              <a:t>‌سرتان دف بزنم! ).</a:t>
            </a:r>
          </a:p>
          <a:p>
            <a:pPr indent="216000" algn="just">
              <a:spcBef>
                <a:spcPts val="600"/>
              </a:spcBef>
            </a:pPr>
            <a:r>
              <a:rPr lang="fa-IR" sz="1600" dirty="0" smtClean="0">
                <a:solidFill>
                  <a:schemeClr val="tx1"/>
                </a:solidFill>
                <a:cs typeface="B Badr" pitchFamily="2" charset="-78"/>
              </a:rPr>
              <a:t>حال سؤالي مطرح مي‌شود: آيا اظهار شادي براي بازگشت سالم و تندرست مبلغ دين و آخرين پيامبر و آن هم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cs typeface="B Badr" pitchFamily="2" charset="-78"/>
              </a:rPr>
              <a:t>! مساوي با شادي براي روز عيد نمي‌باشد؟ </a:t>
            </a:r>
            <a:r>
              <a:rPr lang="fa-IR" sz="1600" b="1" dirty="0" smtClean="0">
                <a:solidFill>
                  <a:schemeClr val="tx1"/>
                </a:solidFill>
                <a:cs typeface="B Badr" pitchFamily="2" charset="-78"/>
              </a:rPr>
              <a:t>جواب: </a:t>
            </a:r>
            <a:r>
              <a:rPr lang="fa-IR" sz="1600" dirty="0" smtClean="0">
                <a:solidFill>
                  <a:schemeClr val="tx1"/>
                </a:solidFill>
                <a:cs typeface="B Badr" pitchFamily="2" charset="-78"/>
              </a:rPr>
              <a:t>بدون هيچ شك و ترديدي شادي براي بازگشت سالم و تندرست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هيچ شادي‌اي معادل آن نيست!! پس به خاطر اين بوده كه شرع براي اين شادي استثناء قائل شده و زدن دف براي وي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رخصت داده است! و همان‌طور كه فقهاء گويند: اين حادثه‌ي خاصّي است كه عموميّت ندارد! (ن.ك: تحريم آلات الطرب ص 125 و الصحيحه 5/330 و 4/124) و اين تعليل كه اين نذر در معصيت بوده نه در خصوص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تعليل بسيار بدي است!! و امام شوكاني در نيل الأوطار 8/119 گويد: (اجازه دادن از طرف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دلالت بر اين دارد كه فعل آن زن در آن جايگاه گناه نبوده است). </a:t>
            </a:r>
          </a:p>
          <a:p>
            <a:pPr indent="216000" algn="just">
              <a:spcBef>
                <a:spcPts val="600"/>
              </a:spcBef>
            </a:pPr>
            <a:r>
              <a:rPr lang="fa-IR" sz="1600" b="1" dirty="0" smtClean="0">
                <a:solidFill>
                  <a:schemeClr val="tx1"/>
                </a:solidFill>
                <a:latin typeface="islam" pitchFamily="2" charset="2"/>
                <a:cs typeface="B Badr" pitchFamily="2" charset="-78"/>
              </a:rPr>
              <a:t>سوم: </a:t>
            </a:r>
            <a:r>
              <a:rPr lang="fa-IR" sz="1600" dirty="0" smtClean="0">
                <a:solidFill>
                  <a:schemeClr val="tx1"/>
                </a:solidFill>
                <a:latin typeface="islam" pitchFamily="2" charset="2"/>
                <a:cs typeface="B Badr" pitchFamily="2" charset="-78"/>
              </a:rPr>
              <a:t>شرع مشروب را حرام دانسته مگر براي كسي كه از تشنگي در حال مردن است! و همچنين شرع پارچه‌ي ابريشمي را براي مردان حرام دانسته مگر براي كسي كه بيماري‌اي داشته باشد كه با پوشيدن آن پارچه مريضي‌اش رفع شود همان‌طور كه در حديثي نزد بخاري 5419 و مسلم 3878 از انس </a:t>
            </a:r>
            <a:r>
              <a:rPr lang="en-US" sz="1600" dirty="0" smtClean="0">
                <a:solidFill>
                  <a:schemeClr val="tx1"/>
                </a:solidFill>
                <a:latin typeface="islam" pitchFamily="2" charset="2"/>
              </a:rPr>
              <a:t>t</a:t>
            </a:r>
            <a:r>
              <a:rPr lang="fa-IR" sz="1600" dirty="0" smtClean="0">
                <a:solidFill>
                  <a:schemeClr val="tx1"/>
                </a:solidFill>
                <a:latin typeface="islam" pitchFamily="2" charset="2"/>
                <a:cs typeface="B Badr" pitchFamily="2" charset="-78"/>
              </a:rPr>
              <a:t> آمده كه گويد: </a:t>
            </a:r>
            <a:r>
              <a:rPr lang="ar-SA" sz="1600" dirty="0" smtClean="0">
                <a:solidFill>
                  <a:schemeClr val="tx1"/>
                </a:solidFill>
                <a:cs typeface="Traditional Arabic" pitchFamily="2" charset="-78"/>
              </a:rPr>
              <a:t>" رَخَّصَ النَّبِيُّ </a:t>
            </a:r>
            <a:r>
              <a:rPr lang="en-US" sz="1600" dirty="0" smtClean="0">
                <a:solidFill>
                  <a:schemeClr val="tx1"/>
                </a:solidFill>
                <a:latin typeface="islam" pitchFamily="2" charset="2"/>
                <a:cs typeface="Traditional Arabic" pitchFamily="2" charset="-78"/>
              </a:rPr>
              <a:t>r</a:t>
            </a:r>
            <a:r>
              <a:rPr lang="fa-IR" sz="1600" dirty="0" smtClean="0">
                <a:solidFill>
                  <a:schemeClr val="tx1"/>
                </a:solidFill>
                <a:cs typeface="Traditional Arabic" pitchFamily="2" charset="-78"/>
              </a:rPr>
              <a:t> </a:t>
            </a:r>
            <a:r>
              <a:rPr lang="ar-SA" sz="1600" dirty="0" smtClean="0">
                <a:solidFill>
                  <a:schemeClr val="tx1"/>
                </a:solidFill>
                <a:cs typeface="Traditional Arabic" pitchFamily="2" charset="-78"/>
              </a:rPr>
              <a:t>لِلزُّبَيْرِ، وعَبْدِ الرَّحْمَنِ فِي لُبْسِ الْحَرِيرِ لِحِكَّةٍ بِهِمَا </a:t>
            </a:r>
            <a:r>
              <a:rPr lang="ar-SA" sz="1600" dirty="0" smtClean="0">
                <a:solidFill>
                  <a:schemeClr val="tx1"/>
                </a:solidFill>
                <a:cs typeface="B Badr" pitchFamily="2" charset="-78"/>
              </a:rPr>
              <a:t>”</a:t>
            </a:r>
            <a:r>
              <a:rPr lang="fa-IR" sz="1600" dirty="0" smtClean="0">
                <a:solidFill>
                  <a:schemeClr val="tx1"/>
                </a:solidFill>
                <a:cs typeface="B Badr" pitchFamily="2" charset="-78"/>
              </a:rPr>
              <a:t> : «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براي زبير و عبد الرحمن بن عوف در پوشيدن لباس ابريشمي به علّت خارش بدن‌شان رخصت و اجازه داده است!»؛ پس اينها حالت‌هايي خاصي هستند كه شرع براي آن اسثناء قائل شده است همانند زدن دف در روايت بريده </a:t>
            </a:r>
            <a:r>
              <a:rPr lang="en-US" sz="1600" dirty="0" smtClean="0">
                <a:solidFill>
                  <a:schemeClr val="tx1"/>
                </a:solidFill>
                <a:latin typeface="islam" pitchFamily="2" charset="2"/>
              </a:rPr>
              <a:t>t</a:t>
            </a:r>
            <a:r>
              <a:rPr lang="fa-IR" sz="1600" dirty="0" smtClean="0">
                <a:solidFill>
                  <a:schemeClr val="tx1"/>
                </a:solidFill>
                <a:latin typeface="islam" pitchFamily="2" charset="2"/>
                <a:cs typeface="B Badr" pitchFamily="2" charset="-78"/>
              </a:rPr>
              <a:t>!! براي همين اين استثاء دلالت بر مباح بودن آن در تمامي حالات ندارد!</a:t>
            </a:r>
          </a:p>
          <a:p>
            <a:pPr algn="just"/>
            <a:r>
              <a:rPr lang="fa-IR" sz="1600" b="1" dirty="0" smtClean="0">
                <a:solidFill>
                  <a:schemeClr val="tx1"/>
                </a:solidFill>
                <a:latin typeface="islam" pitchFamily="2" charset="2"/>
                <a:cs typeface="B Badr" pitchFamily="2" charset="-78"/>
              </a:rPr>
              <a:t>چهارم:</a:t>
            </a:r>
            <a:r>
              <a:rPr lang="fa-IR" sz="1600" dirty="0" smtClean="0">
                <a:solidFill>
                  <a:schemeClr val="tx1"/>
                </a:solidFill>
                <a:latin typeface="islam" pitchFamily="2" charset="2"/>
                <a:cs typeface="B Badr" pitchFamily="2" charset="-78"/>
              </a:rPr>
              <a:t> اينكه اگر دف زدن به طور مطلق درست بود نيازي نبود كه اين زن از 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rPr>
              <a:t> </a:t>
            </a:r>
            <a:r>
              <a:rPr lang="fa-IR" sz="1600" dirty="0" smtClean="0">
                <a:solidFill>
                  <a:schemeClr val="tx1"/>
                </a:solidFill>
                <a:latin typeface="islam" pitchFamily="2" charset="2"/>
                <a:cs typeface="B Badr" pitchFamily="2" charset="-78"/>
              </a:rPr>
              <a:t>اجازه بگيرد! </a:t>
            </a:r>
            <a:endParaRPr lang="ar-SA" sz="1600" dirty="0" smtClean="0">
              <a:solidFill>
                <a:schemeClr val="tx1"/>
              </a:solidFill>
              <a:cs typeface="B Badr" pitchFamily="2" charset="-78"/>
            </a:endParaRPr>
          </a:p>
        </p:txBody>
      </p:sp>
      <p:sp>
        <p:nvSpPr>
          <p:cNvPr id="5" name="مستطيل 4"/>
          <p:cNvSpPr/>
          <p:nvPr/>
        </p:nvSpPr>
        <p:spPr>
          <a:xfrm>
            <a:off x="6097584" y="8520773"/>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48</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مستطيل 68"/>
          <p:cNvSpPr/>
          <p:nvPr/>
        </p:nvSpPr>
        <p:spPr>
          <a:xfrm>
            <a:off x="5140225" y="6008243"/>
            <a:ext cx="1221217" cy="3534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احمد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4820</a:t>
            </a:r>
            <a:endParaRPr lang="en-US" sz="1200" dirty="0">
              <a:solidFill>
                <a:schemeClr val="accent1">
                  <a:lumMod val="75000"/>
                </a:schemeClr>
              </a:solidFill>
              <a:cs typeface="B Badr" pitchFamily="2" charset="-78"/>
            </a:endParaRPr>
          </a:p>
        </p:txBody>
      </p:sp>
      <p:sp>
        <p:nvSpPr>
          <p:cNvPr id="86" name="مستطيل 85"/>
          <p:cNvSpPr/>
          <p:nvPr/>
        </p:nvSpPr>
        <p:spPr>
          <a:xfrm>
            <a:off x="912396" y="8329866"/>
            <a:ext cx="1125149" cy="480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50000"/>
                  </a:schemeClr>
                </a:solidFill>
                <a:latin typeface="islam" pitchFamily="2" charset="2"/>
                <a:cs typeface="B Badr" pitchFamily="2" charset="-78"/>
              </a:rPr>
              <a:t>طبراني اوسط </a:t>
            </a:r>
            <a:r>
              <a:rPr lang="fa-IR" sz="1200" dirty="0">
                <a:solidFill>
                  <a:schemeClr val="accent1">
                    <a:lumMod val="50000"/>
                  </a:schemeClr>
                </a:solidFill>
                <a:latin typeface="islam" pitchFamily="2" charset="2"/>
                <a:cs typeface="B Badr" pitchFamily="2" charset="-78"/>
              </a:rPr>
              <a:t>ح ش </a:t>
            </a:r>
            <a:r>
              <a:rPr lang="fa-IR" sz="1200" dirty="0" smtClean="0">
                <a:solidFill>
                  <a:schemeClr val="accent1">
                    <a:lumMod val="50000"/>
                  </a:schemeClr>
                </a:solidFill>
                <a:latin typeface="islam" pitchFamily="2" charset="2"/>
                <a:cs typeface="B Badr" pitchFamily="2" charset="-78"/>
              </a:rPr>
              <a:t>6945</a:t>
            </a:r>
            <a:endParaRPr lang="en-US" sz="1200" dirty="0">
              <a:solidFill>
                <a:schemeClr val="accent1">
                  <a:lumMod val="50000"/>
                </a:schemeClr>
              </a:solidFill>
              <a:cs typeface="B Badr" pitchFamily="2" charset="-78"/>
            </a:endParaRPr>
          </a:p>
        </p:txBody>
      </p:sp>
      <p:sp>
        <p:nvSpPr>
          <p:cNvPr id="65" name="مستطيل 64"/>
          <p:cNvSpPr/>
          <p:nvPr/>
        </p:nvSpPr>
        <p:spPr>
          <a:xfrm>
            <a:off x="4054294" y="8371429"/>
            <a:ext cx="857250" cy="3809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50000"/>
                  </a:schemeClr>
                </a:solidFill>
                <a:latin typeface="islam" pitchFamily="2" charset="2"/>
                <a:cs typeface="B Badr" pitchFamily="2" charset="-78"/>
              </a:rPr>
              <a:t>طبراني شاميين  892</a:t>
            </a:r>
            <a:endParaRPr lang="en-US" sz="1200" dirty="0">
              <a:solidFill>
                <a:schemeClr val="accent1">
                  <a:lumMod val="50000"/>
                </a:schemeClr>
              </a:solidFill>
              <a:cs typeface="B Badr" pitchFamily="2" charset="-78"/>
            </a:endParaRPr>
          </a:p>
        </p:txBody>
      </p:sp>
      <p:sp>
        <p:nvSpPr>
          <p:cNvPr id="67" name="مستطيل 66"/>
          <p:cNvSpPr/>
          <p:nvPr/>
        </p:nvSpPr>
        <p:spPr>
          <a:xfrm>
            <a:off x="2999786" y="8364176"/>
            <a:ext cx="857250" cy="3809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50000"/>
                  </a:schemeClr>
                </a:solidFill>
                <a:latin typeface="islam" pitchFamily="2" charset="2"/>
                <a:cs typeface="B Badr" pitchFamily="2" charset="-78"/>
              </a:rPr>
              <a:t>طبراني شاميين  892</a:t>
            </a:r>
            <a:endParaRPr lang="en-US" sz="1200" dirty="0">
              <a:solidFill>
                <a:schemeClr val="accent1">
                  <a:lumMod val="50000"/>
                </a:schemeClr>
              </a:solidFill>
              <a:cs typeface="B Badr" pitchFamily="2" charset="-78"/>
            </a:endParaRPr>
          </a:p>
        </p:txBody>
      </p:sp>
      <p:sp>
        <p:nvSpPr>
          <p:cNvPr id="135" name="مستطيل 134"/>
          <p:cNvSpPr/>
          <p:nvPr/>
        </p:nvSpPr>
        <p:spPr>
          <a:xfrm>
            <a:off x="4125394" y="6874114"/>
            <a:ext cx="1017985" cy="353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صغري ح ش 1983</a:t>
            </a:r>
            <a:endParaRPr lang="en-US" sz="1200" dirty="0">
              <a:solidFill>
                <a:schemeClr val="accent1">
                  <a:lumMod val="75000"/>
                </a:schemeClr>
              </a:solidFill>
              <a:cs typeface="B Badr" pitchFamily="2" charset="-78"/>
            </a:endParaRPr>
          </a:p>
        </p:txBody>
      </p:sp>
      <p:sp>
        <p:nvSpPr>
          <p:cNvPr id="60" name="مستطيل 59"/>
          <p:cNvSpPr/>
          <p:nvPr/>
        </p:nvSpPr>
        <p:spPr>
          <a:xfrm>
            <a:off x="5304112" y="6865487"/>
            <a:ext cx="896541" cy="353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ابوداود ح ش 4281</a:t>
            </a:r>
            <a:endParaRPr lang="en-US" sz="1200" dirty="0">
              <a:solidFill>
                <a:schemeClr val="accent1">
                  <a:lumMod val="75000"/>
                </a:schemeClr>
              </a:solidFill>
              <a:cs typeface="B Badr" pitchFamily="2" charset="-78"/>
            </a:endParaRPr>
          </a:p>
        </p:txBody>
      </p:sp>
      <p:sp>
        <p:nvSpPr>
          <p:cNvPr id="6" name="مستطيل 5"/>
          <p:cNvSpPr/>
          <p:nvPr/>
        </p:nvSpPr>
        <p:spPr>
          <a:xfrm>
            <a:off x="577533" y="6668679"/>
            <a:ext cx="896540" cy="3534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50000"/>
                  </a:schemeClr>
                </a:solidFill>
                <a:latin typeface="islam" pitchFamily="2" charset="2"/>
                <a:cs typeface="B Badr" pitchFamily="2" charset="-78"/>
              </a:rPr>
              <a:t>ابن‌ماجه ح ش 1891</a:t>
            </a:r>
            <a:endParaRPr lang="en-US" sz="1200" dirty="0">
              <a:solidFill>
                <a:schemeClr val="accent1">
                  <a:lumMod val="50000"/>
                </a:schemeClr>
              </a:solidFill>
              <a:cs typeface="B Badr" pitchFamily="2" charset="-78"/>
            </a:endParaRPr>
          </a:p>
        </p:txBody>
      </p:sp>
      <p:sp>
        <p:nvSpPr>
          <p:cNvPr id="7" name="مستطيل 6"/>
          <p:cNvSpPr/>
          <p:nvPr/>
        </p:nvSpPr>
        <p:spPr>
          <a:xfrm>
            <a:off x="1687685" y="7002880"/>
            <a:ext cx="1125149" cy="480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50000"/>
                  </a:schemeClr>
                </a:solidFill>
                <a:latin typeface="islam" pitchFamily="2" charset="2"/>
                <a:cs typeface="B Badr" pitchFamily="2" charset="-78"/>
              </a:rPr>
              <a:t>طبراني اوسط </a:t>
            </a:r>
            <a:r>
              <a:rPr lang="fa-IR" sz="1200" dirty="0">
                <a:solidFill>
                  <a:schemeClr val="accent1">
                    <a:lumMod val="50000"/>
                  </a:schemeClr>
                </a:solidFill>
                <a:latin typeface="islam" pitchFamily="2" charset="2"/>
                <a:cs typeface="B Badr" pitchFamily="2" charset="-78"/>
              </a:rPr>
              <a:t>ح ش </a:t>
            </a:r>
            <a:r>
              <a:rPr lang="fa-IR" sz="1200" dirty="0" smtClean="0">
                <a:solidFill>
                  <a:schemeClr val="accent1">
                    <a:lumMod val="50000"/>
                  </a:schemeClr>
                </a:solidFill>
                <a:latin typeface="islam" pitchFamily="2" charset="2"/>
                <a:cs typeface="B Badr" pitchFamily="2" charset="-78"/>
              </a:rPr>
              <a:t>1196</a:t>
            </a:r>
            <a:endParaRPr lang="en-US" sz="1200" dirty="0">
              <a:solidFill>
                <a:schemeClr val="accent1">
                  <a:lumMod val="50000"/>
                </a:schemeClr>
              </a:solidFill>
              <a:cs typeface="B Badr" pitchFamily="2" charset="-78"/>
            </a:endParaRPr>
          </a:p>
        </p:txBody>
      </p:sp>
      <p:sp>
        <p:nvSpPr>
          <p:cNvPr id="9" name="مستطيل 8"/>
          <p:cNvSpPr/>
          <p:nvPr/>
        </p:nvSpPr>
        <p:spPr>
          <a:xfrm>
            <a:off x="1955441" y="8371883"/>
            <a:ext cx="978694" cy="3809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50000"/>
                  </a:schemeClr>
                </a:solidFill>
                <a:latin typeface="islam" pitchFamily="2" charset="2"/>
                <a:cs typeface="B Badr" pitchFamily="2" charset="-78"/>
              </a:rPr>
              <a:t>طبراني صغير ح </a:t>
            </a:r>
            <a:r>
              <a:rPr lang="fa-IR" sz="1200" dirty="0">
                <a:solidFill>
                  <a:schemeClr val="accent1">
                    <a:lumMod val="50000"/>
                  </a:schemeClr>
                </a:solidFill>
                <a:latin typeface="islam" pitchFamily="2" charset="2"/>
                <a:cs typeface="B Badr" pitchFamily="2" charset="-78"/>
              </a:rPr>
              <a:t>ش </a:t>
            </a:r>
            <a:r>
              <a:rPr lang="fa-IR" sz="1200" dirty="0" smtClean="0">
                <a:solidFill>
                  <a:schemeClr val="accent1">
                    <a:lumMod val="50000"/>
                  </a:schemeClr>
                </a:solidFill>
                <a:latin typeface="islam" pitchFamily="2" charset="2"/>
                <a:cs typeface="B Badr" pitchFamily="2" charset="-78"/>
              </a:rPr>
              <a:t>11</a:t>
            </a:r>
            <a:endParaRPr lang="en-US" sz="1200" dirty="0">
              <a:solidFill>
                <a:schemeClr val="accent1">
                  <a:lumMod val="50000"/>
                </a:schemeClr>
              </a:solidFill>
              <a:cs typeface="B Badr" pitchFamily="2" charset="-78"/>
            </a:endParaRPr>
          </a:p>
        </p:txBody>
      </p:sp>
      <p:sp>
        <p:nvSpPr>
          <p:cNvPr id="10" name="مستطيل 9"/>
          <p:cNvSpPr/>
          <p:nvPr/>
        </p:nvSpPr>
        <p:spPr>
          <a:xfrm>
            <a:off x="5046779" y="8370075"/>
            <a:ext cx="857250" cy="3809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50000"/>
                  </a:schemeClr>
                </a:solidFill>
                <a:latin typeface="islam" pitchFamily="2" charset="2"/>
                <a:cs typeface="B Badr" pitchFamily="2" charset="-78"/>
              </a:rPr>
              <a:t>طبراني شاميين  892</a:t>
            </a:r>
            <a:endParaRPr lang="en-US" sz="1200" dirty="0">
              <a:solidFill>
                <a:schemeClr val="accent1">
                  <a:lumMod val="50000"/>
                </a:schemeClr>
              </a:solidFill>
              <a:cs typeface="B Badr" pitchFamily="2" charset="-78"/>
            </a:endParaRPr>
          </a:p>
        </p:txBody>
      </p:sp>
      <p:sp>
        <p:nvSpPr>
          <p:cNvPr id="11" name="وسيلة شرح مستطيلة مستديرة الزوايا 10"/>
          <p:cNvSpPr/>
          <p:nvPr/>
        </p:nvSpPr>
        <p:spPr>
          <a:xfrm>
            <a:off x="394138" y="363892"/>
            <a:ext cx="5971425" cy="768085"/>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smtClean="0">
                <a:cs typeface="Traditional Arabic" pitchFamily="2" charset="-78"/>
              </a:rPr>
              <a:t>عَنْ نَافِعٍ، قَالَ: كَانَ ابْنُ عُمَرَ فِي سَفَرٍ، فَسَمِعَ صَوْتَ زَامِرٍ فَوَضَعَ إِصْبَعَيْهِ فِي أُذُنَيْهِ، وَعَدَلَ عَنِ الطَّرِيقِ، فَقَالَ: يَا نَافِعُ، أَتَسْمَعُ؟ قُلْتُ: لا، فَرَاجَعَ الطَّرِيقَ، ثُمَّ قَالَ: " هَكَذَا رَأَيْتُ رَسُولَ اللَّهِ </a:t>
            </a:r>
            <a:r>
              <a:rPr lang="en-US" sz="1600" b="1" dirty="0" smtClean="0">
                <a:solidFill>
                  <a:schemeClr val="tx1"/>
                </a:solidFill>
                <a:latin typeface="islam" pitchFamily="2" charset="2"/>
                <a:cs typeface="Traditional Arabic" pitchFamily="2" charset="-78"/>
              </a:rPr>
              <a:t>r</a:t>
            </a:r>
            <a:r>
              <a:rPr lang="ar-SA" sz="1600" b="1" dirty="0" smtClean="0">
                <a:cs typeface="Traditional Arabic" pitchFamily="2" charset="-78"/>
              </a:rPr>
              <a:t> فَعَلَ "</a:t>
            </a:r>
            <a:endParaRPr lang="ar-SA" sz="1600" b="1" dirty="0">
              <a:solidFill>
                <a:schemeClr val="tx1"/>
              </a:solidFill>
              <a:latin typeface="Traditional Arabic" pitchFamily="18" charset="-78"/>
              <a:cs typeface="Traditional Arabic" pitchFamily="2" charset="-78"/>
            </a:endParaRPr>
          </a:p>
        </p:txBody>
      </p:sp>
      <p:sp>
        <p:nvSpPr>
          <p:cNvPr id="12" name="مخطط انسيابي: معالجة متعاقبة 11"/>
          <p:cNvSpPr/>
          <p:nvPr/>
        </p:nvSpPr>
        <p:spPr>
          <a:xfrm>
            <a:off x="3338798" y="1522829"/>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dirty="0">
                <a:solidFill>
                  <a:schemeClr val="tx1"/>
                </a:solidFill>
                <a:latin typeface="Traditional Arabic" pitchFamily="18" charset="-78"/>
                <a:cs typeface="Traditional Arabic" pitchFamily="18" charset="-78"/>
              </a:rPr>
              <a:t>عبد الله بن عمر </a:t>
            </a:r>
            <a:r>
              <a:rPr lang="ar-SA" sz="1400" dirty="0">
                <a:solidFill>
                  <a:schemeClr val="tx1"/>
                </a:solidFill>
                <a:latin typeface="Traditional Arabic" pitchFamily="18" charset="-78"/>
                <a:cs typeface="Traditional Arabic" pitchFamily="18" charset="-78"/>
              </a:rPr>
              <a:t>(صحابي)</a:t>
            </a:r>
          </a:p>
        </p:txBody>
      </p:sp>
      <p:sp>
        <p:nvSpPr>
          <p:cNvPr id="14" name="مخطط انسيابي: معالجة متعاقبة 13"/>
          <p:cNvSpPr/>
          <p:nvPr/>
        </p:nvSpPr>
        <p:spPr>
          <a:xfrm>
            <a:off x="478982" y="2997405"/>
            <a:ext cx="1125140"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مُجَاهِد</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fontAlgn="auto">
              <a:spcBef>
                <a:spcPts val="0"/>
              </a:spcBef>
              <a:spcAft>
                <a:spcPts val="0"/>
              </a:spcAft>
              <a:defRPr/>
            </a:pPr>
            <a:r>
              <a:rPr lang="ar-SA" sz="1400" dirty="0" smtClean="0">
                <a:solidFill>
                  <a:schemeClr val="tx1"/>
                </a:solidFill>
                <a:latin typeface="Traditional Arabic" pitchFamily="18" charset="-78"/>
                <a:cs typeface="Traditional Arabic" pitchFamily="2" charset="-78"/>
              </a:rPr>
              <a:t>(</a:t>
            </a:r>
            <a:r>
              <a:rPr lang="ar-SA" sz="1400" dirty="0">
                <a:solidFill>
                  <a:schemeClr val="tx1"/>
                </a:solidFill>
                <a:latin typeface="Traditional Arabic" pitchFamily="18" charset="-78"/>
                <a:cs typeface="Traditional Arabic" pitchFamily="2" charset="-78"/>
              </a:rPr>
              <a:t>ثقة</a:t>
            </a:r>
            <a:r>
              <a:rPr lang="fa-IR" sz="1400" dirty="0">
                <a:solidFill>
                  <a:schemeClr val="tx1"/>
                </a:solidFill>
                <a:latin typeface="Traditional Arabic" pitchFamily="18" charset="-78"/>
                <a:cs typeface="Traditional Arabic" pitchFamily="2" charset="-78"/>
              </a:rPr>
              <a:t>؛ امام</a:t>
            </a:r>
            <a:r>
              <a:rPr lang="ar-SA" sz="1400" dirty="0">
                <a:solidFill>
                  <a:schemeClr val="tx1"/>
                </a:solidFill>
                <a:latin typeface="Traditional Arabic" pitchFamily="18" charset="-78"/>
                <a:cs typeface="Traditional Arabic" pitchFamily="2" charset="-78"/>
              </a:rPr>
              <a:t>)</a:t>
            </a:r>
          </a:p>
        </p:txBody>
      </p:sp>
      <p:sp>
        <p:nvSpPr>
          <p:cNvPr id="15" name="مخطط انسيابي: معالجة متعاقبة 14"/>
          <p:cNvSpPr/>
          <p:nvPr/>
        </p:nvSpPr>
        <p:spPr>
          <a:xfrm>
            <a:off x="4071820" y="2934359"/>
            <a:ext cx="1125134"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نَافِعٍ</a:t>
            </a:r>
            <a:r>
              <a:rPr lang="fa-IR" sz="16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r>
              <a:rPr lang="fa-IR" sz="1200" dirty="0">
                <a:solidFill>
                  <a:schemeClr val="tx1"/>
                </a:solidFill>
                <a:latin typeface="Traditional Arabic" pitchFamily="18" charset="-78"/>
                <a:cs typeface="Traditional Arabic" pitchFamily="2" charset="-78"/>
              </a:rPr>
              <a:t> ثبت</a:t>
            </a:r>
            <a:r>
              <a:rPr lang="ar-SA" sz="1200" dirty="0">
                <a:solidFill>
                  <a:schemeClr val="tx1"/>
                </a:solidFill>
                <a:latin typeface="Traditional Arabic" pitchFamily="18" charset="-78"/>
                <a:cs typeface="Traditional Arabic" pitchFamily="2" charset="-78"/>
              </a:rPr>
              <a:t>)</a:t>
            </a:r>
          </a:p>
        </p:txBody>
      </p:sp>
      <p:sp>
        <p:nvSpPr>
          <p:cNvPr id="16" name="مخطط انسيابي: معالجة متعاقبة 15"/>
          <p:cNvSpPr/>
          <p:nvPr/>
        </p:nvSpPr>
        <p:spPr>
          <a:xfrm>
            <a:off x="2934111" y="4363106"/>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الْمُطْعِمُ بْنُ الْمِقْدَامِ</a:t>
            </a:r>
            <a:r>
              <a:rPr lang="fa-IR" sz="1300" dirty="0">
                <a:solidFill>
                  <a:schemeClr val="tx1"/>
                </a:solidFill>
                <a:cs typeface="Traditional Arabic" pitchFamily="2" charset="-78"/>
              </a:rPr>
              <a:t> </a:t>
            </a:r>
            <a:r>
              <a:rPr lang="ar-SA" sz="1100" dirty="0" smtClean="0">
                <a:solidFill>
                  <a:schemeClr val="tx1"/>
                </a:solidFill>
                <a:latin typeface="Traditional Arabic" pitchFamily="18" charset="-78"/>
                <a:cs typeface="Traditional Arabic" pitchFamily="2" charset="-78"/>
              </a:rPr>
              <a:t>(</a:t>
            </a:r>
            <a:r>
              <a:rPr lang="fa-IR" sz="1100" dirty="0" smtClean="0">
                <a:solidFill>
                  <a:schemeClr val="tx1"/>
                </a:solidFill>
                <a:latin typeface="Traditional Arabic" pitchFamily="18" charset="-78"/>
                <a:cs typeface="Traditional Arabic" pitchFamily="2" charset="-78"/>
              </a:rPr>
              <a:t>ابن‌حجر: صدوق وذهبي: </a:t>
            </a:r>
            <a:r>
              <a:rPr lang="ar-SA" sz="1100" dirty="0" smtClean="0">
                <a:solidFill>
                  <a:schemeClr val="tx1"/>
                </a:solidFill>
                <a:latin typeface="Traditional Arabic" pitchFamily="18" charset="-78"/>
                <a:cs typeface="Traditional Arabic" pitchFamily="2" charset="-78"/>
              </a:rPr>
              <a:t>ثقة)</a:t>
            </a:r>
            <a:endParaRPr lang="ar-SA" sz="11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5250533" y="6268106"/>
            <a:ext cx="1017984" cy="575733"/>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أَحْمَدُ بْنُ عُبَيْدِ اللَّهِ الْغُدَانِيُّ</a:t>
            </a:r>
            <a:r>
              <a:rPr lang="fa-IR" sz="14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a:t>
            </a:r>
            <a:r>
              <a:rPr lang="fa-IR" sz="1200" dirty="0">
                <a:solidFill>
                  <a:schemeClr val="tx1"/>
                </a:solidFill>
                <a:latin typeface="Traditional Arabic" pitchFamily="18" charset="-78"/>
                <a:cs typeface="Traditional Arabic" pitchFamily="2" charset="-78"/>
              </a:rPr>
              <a:t>صدوق</a:t>
            </a:r>
            <a:r>
              <a:rPr lang="ar-SA" sz="1200" dirty="0">
                <a:solidFill>
                  <a:schemeClr val="tx1"/>
                </a:solidFill>
                <a:latin typeface="Traditional Arabic" pitchFamily="18" charset="-78"/>
                <a:cs typeface="Traditional Arabic" pitchFamily="2" charset="-78"/>
              </a:rPr>
              <a:t>)</a:t>
            </a:r>
          </a:p>
        </p:txBody>
      </p:sp>
      <p:sp>
        <p:nvSpPr>
          <p:cNvPr id="18" name="مخطط انسيابي: معالجة متعاقبة 17"/>
          <p:cNvSpPr/>
          <p:nvPr/>
        </p:nvSpPr>
        <p:spPr>
          <a:xfrm>
            <a:off x="1755392" y="4363106"/>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مَيْمُونِ بْنِ مِهْرَانَ</a:t>
            </a:r>
            <a:r>
              <a:rPr lang="fa-IR" sz="1600" dirty="0" smtClean="0">
                <a:solidFill>
                  <a:schemeClr val="tx1"/>
                </a:solidFill>
                <a:cs typeface="Traditional Arabic" pitchFamily="2" charset="-78"/>
              </a:rPr>
              <a:t> </a:t>
            </a:r>
          </a:p>
          <a:p>
            <a:pPr algn="ctr">
              <a:defRPr/>
            </a:pPr>
            <a:r>
              <a:rPr lang="ar-SA" sz="1200" dirty="0" smtClean="0">
                <a:solidFill>
                  <a:schemeClr val="tx1"/>
                </a:solidFill>
                <a:latin typeface="Traditional Arabic" pitchFamily="18" charset="-78"/>
                <a:cs typeface="Traditional Arabic" pitchFamily="2" charset="-78"/>
              </a:rPr>
              <a:t>(ثقة </a:t>
            </a:r>
            <a:r>
              <a:rPr lang="fa-IR" sz="1200" dirty="0" smtClean="0">
                <a:solidFill>
                  <a:schemeClr val="tx1"/>
                </a:solidFill>
                <a:latin typeface="Traditional Arabic" pitchFamily="18" charset="-78"/>
                <a:cs typeface="Traditional Arabic" pitchFamily="2" charset="-78"/>
              </a:rPr>
              <a:t>فقيه</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479002" y="3949922"/>
            <a:ext cx="1125140" cy="57784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لَيْث</a:t>
            </a:r>
            <a:r>
              <a:rPr lang="fa-IR" sz="1600" dirty="0" smtClean="0">
                <a:solidFill>
                  <a:schemeClr val="tx1"/>
                </a:solidFill>
                <a:cs typeface="Traditional Arabic" pitchFamily="2" charset="-78"/>
              </a:rPr>
              <a:t> بن أيمن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ضعيف</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20" name="مخطط انسيابي: معالجة متعاقبة 19"/>
          <p:cNvSpPr/>
          <p:nvPr/>
        </p:nvSpPr>
        <p:spPr>
          <a:xfrm>
            <a:off x="479002" y="4616670"/>
            <a:ext cx="1132284"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ثَعْلَبَةَ بْنِ أَبِي مَالِكٍ التَّمِيمِيِّ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2934112" y="5029859"/>
            <a:ext cx="1078706"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خالد يزيد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sp>
        <p:nvSpPr>
          <p:cNvPr id="22" name="مخطط انسيابي: معالجة متعاقبة 21"/>
          <p:cNvSpPr/>
          <p:nvPr/>
        </p:nvSpPr>
        <p:spPr>
          <a:xfrm>
            <a:off x="3999393" y="7809186"/>
            <a:ext cx="964406" cy="5778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أَحْمَدُ بْنُ أَنَسِ بْنِ مَالِكٍ </a:t>
            </a:r>
            <a:r>
              <a:rPr lang="fa-IR" sz="1200" dirty="0" smtClean="0">
                <a:solidFill>
                  <a:schemeClr val="tx1"/>
                </a:solidFill>
                <a:latin typeface="Traditional Arabic" pitchFamily="18" charset="-78"/>
                <a:cs typeface="Traditional Arabic" pitchFamily="2" charset="-78"/>
              </a:rPr>
              <a:t>(يحتمل التوثيق)</a:t>
            </a:r>
            <a:endParaRPr lang="ar-SA" sz="1200" dirty="0">
              <a:solidFill>
                <a:schemeClr val="tx1"/>
              </a:solidFill>
              <a:latin typeface="Traditional Arabic" pitchFamily="18" charset="-78"/>
              <a:cs typeface="Traditional Arabic" pitchFamily="2" charset="-78"/>
            </a:endParaRPr>
          </a:p>
        </p:txBody>
      </p:sp>
      <p:sp>
        <p:nvSpPr>
          <p:cNvPr id="23" name="مخطط انسيابي: معالجة متعاقبة 22"/>
          <p:cNvSpPr/>
          <p:nvPr/>
        </p:nvSpPr>
        <p:spPr>
          <a:xfrm>
            <a:off x="5017377" y="7809186"/>
            <a:ext cx="917972" cy="577851"/>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يَحْيَى بْنُ عَبْدِ اللَّهِ </a:t>
            </a:r>
            <a:r>
              <a:rPr lang="fa-IR" sz="1400" dirty="0" smtClean="0">
                <a:solidFill>
                  <a:schemeClr val="tx1"/>
                </a:solidFill>
                <a:latin typeface="Traditional Arabic" pitchFamily="18" charset="-78"/>
                <a:cs typeface="Traditional Arabic" pitchFamily="2" charset="-78"/>
              </a:rPr>
              <a:t>(كذاب)</a:t>
            </a:r>
            <a:endParaRPr lang="ar-SA" sz="14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2934112" y="5696607"/>
            <a:ext cx="1078706"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مَحْمُودُ بْنُ خَالِدٍ</a:t>
            </a:r>
            <a:r>
              <a:rPr lang="fa-IR" sz="1400" dirty="0" smtClean="0">
                <a:solidFill>
                  <a:schemeClr val="tx1"/>
                </a:solidFill>
                <a:cs typeface="Traditional Arabic" pitchFamily="2" charset="-78"/>
              </a:rPr>
              <a:t> </a:t>
            </a:r>
            <a:r>
              <a:rPr lang="fa-IR" sz="1500" dirty="0" smtClean="0">
                <a:solidFill>
                  <a:schemeClr val="tx1"/>
                </a:solidFill>
                <a:latin typeface="Traditional Arabic" pitchFamily="18" charset="-78"/>
                <a:cs typeface="Traditional Arabic" pitchFamily="2" charset="-78"/>
              </a:rPr>
              <a:t>(ثقه)</a:t>
            </a:r>
            <a:endParaRPr lang="ar-SA" sz="1500" dirty="0">
              <a:solidFill>
                <a:schemeClr val="tx1"/>
              </a:solidFill>
              <a:latin typeface="Traditional Arabic" pitchFamily="18" charset="-78"/>
              <a:cs typeface="Traditional Arabic" pitchFamily="2" charset="-78"/>
            </a:endParaRPr>
          </a:p>
        </p:txBody>
      </p:sp>
      <p:sp>
        <p:nvSpPr>
          <p:cNvPr id="28" name="وسيلة شرح مستطيلة مستديرة الزوايا 27"/>
          <p:cNvSpPr/>
          <p:nvPr/>
        </p:nvSpPr>
        <p:spPr>
          <a:xfrm>
            <a:off x="425669" y="993228"/>
            <a:ext cx="2451782" cy="1860331"/>
          </a:xfrm>
          <a:prstGeom prst="wedgeRoundRectCallout">
            <a:avLst>
              <a:gd name="adj1" fmla="val 56394"/>
              <a:gd name="adj2" fmla="val -37060"/>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500" dirty="0" smtClean="0">
                <a:cs typeface="B Badr" pitchFamily="2" charset="-78"/>
              </a:rPr>
              <a:t>نافع گويد: عبد الله بن عمر </a:t>
            </a:r>
            <a:r>
              <a:rPr lang="fa-IR" sz="1500" dirty="0" smtClean="0">
                <a:cs typeface="CTraditional Arabic" pitchFamily="2" charset="-78"/>
              </a:rPr>
              <a:t>ب </a:t>
            </a:r>
            <a:r>
              <a:rPr lang="fa-IR" sz="1500" dirty="0" smtClean="0">
                <a:cs typeface="B Badr" pitchFamily="2" charset="-78"/>
              </a:rPr>
              <a:t>در سفر بود كه صداي نَي (فلوت) را شنيد و دو انگشت خود را بر دو گوشش گذاشت و مسيرش را عوض كرد! و گفت اي نافع آيا مي‌شنوي؟ گفتم: نه! آنگاه دوباره به مسيرش برگشت و گفت: ”رسول الله </a:t>
            </a:r>
            <a:r>
              <a:rPr lang="en-US" sz="1400" dirty="0" smtClean="0">
                <a:solidFill>
                  <a:schemeClr val="tx1"/>
                </a:solidFill>
                <a:latin typeface="islam" pitchFamily="2" charset="2"/>
                <a:cs typeface="Traditional Arabic" pitchFamily="2" charset="-78"/>
              </a:rPr>
              <a:t>r</a:t>
            </a:r>
            <a:r>
              <a:rPr lang="fa-IR" sz="1500" dirty="0" smtClean="0">
                <a:cs typeface="B Badr" pitchFamily="2" charset="-78"/>
              </a:rPr>
              <a:t> را ديدم كه چنين عمل كرد!“</a:t>
            </a:r>
            <a:endParaRPr lang="ar-SA" sz="1500" dirty="0"/>
          </a:p>
        </p:txBody>
      </p:sp>
      <p:sp>
        <p:nvSpPr>
          <p:cNvPr id="29" name="مخطط انسيابي: معالجة متعاقبة 28"/>
          <p:cNvSpPr/>
          <p:nvPr/>
        </p:nvSpPr>
        <p:spPr>
          <a:xfrm>
            <a:off x="479002" y="5283422"/>
            <a:ext cx="1125140"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الْفِرْيَابِيُّ</a:t>
            </a:r>
            <a:r>
              <a:rPr lang="fa-IR" sz="1600" dirty="0" smtClean="0">
                <a:solidFill>
                  <a:schemeClr val="tx1"/>
                </a:solidFill>
                <a:cs typeface="Traditional Arabic" pitchFamily="2" charset="-78"/>
              </a:rPr>
              <a:t> </a:t>
            </a:r>
            <a:r>
              <a:rPr lang="fa-IR" sz="1200" dirty="0" smtClean="0">
                <a:solidFill>
                  <a:schemeClr val="tx1"/>
                </a:solidFill>
                <a:cs typeface="Traditional Arabic" pitchFamily="2" charset="-78"/>
              </a:rPr>
              <a:t>(ثقه)</a:t>
            </a:r>
            <a:endParaRPr lang="ar-SA" sz="1200" dirty="0">
              <a:solidFill>
                <a:schemeClr val="tx1"/>
              </a:solidFill>
              <a:latin typeface="Traditional Arabic" pitchFamily="18" charset="-78"/>
              <a:cs typeface="Traditional Arabic" pitchFamily="2" charset="-78"/>
            </a:endParaRPr>
          </a:p>
        </p:txBody>
      </p:sp>
      <p:sp>
        <p:nvSpPr>
          <p:cNvPr id="32" name="وسيلة شرح بيضاوية 31"/>
          <p:cNvSpPr/>
          <p:nvPr/>
        </p:nvSpPr>
        <p:spPr>
          <a:xfrm>
            <a:off x="5074170" y="1506898"/>
            <a:ext cx="1247804"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13</a:t>
            </a:r>
            <a:endParaRPr lang="en-US" dirty="0">
              <a:cs typeface="B Badr" pitchFamily="2" charset="-78"/>
            </a:endParaRPr>
          </a:p>
        </p:txBody>
      </p:sp>
      <p:sp>
        <p:nvSpPr>
          <p:cNvPr id="33" name="مخطط انسيابي: معالجة متعاقبة 32"/>
          <p:cNvSpPr/>
          <p:nvPr/>
        </p:nvSpPr>
        <p:spPr>
          <a:xfrm>
            <a:off x="5250535" y="5506106"/>
            <a:ext cx="1020365"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الْوَلِيدُ بْنُ مُسْلِمٍ</a:t>
            </a:r>
            <a:r>
              <a:rPr lang="fa-IR" sz="1400" dirty="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fontAlgn="auto">
              <a:spcBef>
                <a:spcPts val="0"/>
              </a:spcBef>
              <a:spcAft>
                <a:spcPts val="0"/>
              </a:spcAft>
              <a:defRPr/>
            </a:pPr>
            <a:r>
              <a:rPr lang="ar-SA" sz="1200" dirty="0" smtClean="0">
                <a:solidFill>
                  <a:schemeClr val="tx1"/>
                </a:solidFill>
                <a:latin typeface="Traditional Arabic" pitchFamily="18" charset="-78"/>
                <a:cs typeface="Traditional Arabic" pitchFamily="2" charset="-78"/>
              </a:rPr>
              <a:t>(</a:t>
            </a:r>
            <a:r>
              <a:rPr lang="ar-SA" sz="1200" dirty="0">
                <a:solidFill>
                  <a:schemeClr val="tx1"/>
                </a:solidFill>
                <a:latin typeface="Traditional Arabic" pitchFamily="18" charset="-78"/>
                <a:cs typeface="Traditional Arabic" pitchFamily="2" charset="-78"/>
              </a:rPr>
              <a:t>ثقة</a:t>
            </a:r>
            <a:r>
              <a:rPr lang="fa-IR" sz="1200" dirty="0">
                <a:solidFill>
                  <a:schemeClr val="tx1"/>
                </a:solidFill>
                <a:latin typeface="Traditional Arabic" pitchFamily="18" charset="-78"/>
                <a:cs typeface="Traditional Arabic" pitchFamily="2" charset="-78"/>
              </a:rPr>
              <a:t>، يدلس</a:t>
            </a:r>
            <a:r>
              <a:rPr lang="ar-SA" sz="1200" dirty="0">
                <a:solidFill>
                  <a:schemeClr val="tx1"/>
                </a:solidFill>
                <a:latin typeface="Traditional Arabic" pitchFamily="18" charset="-78"/>
                <a:cs typeface="Traditional Arabic" pitchFamily="2" charset="-78"/>
              </a:rPr>
              <a:t>)</a:t>
            </a:r>
          </a:p>
        </p:txBody>
      </p:sp>
      <p:sp>
        <p:nvSpPr>
          <p:cNvPr id="34" name="مخطط انسيابي: معالجة متعاقبة 33"/>
          <p:cNvSpPr/>
          <p:nvPr/>
        </p:nvSpPr>
        <p:spPr>
          <a:xfrm>
            <a:off x="479002" y="6045422"/>
            <a:ext cx="1125140" cy="577849"/>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يَحْيَى</a:t>
            </a:r>
            <a:r>
              <a:rPr lang="fa-IR" sz="14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2" charset="-78"/>
              </a:rPr>
              <a:t>(ثقة</a:t>
            </a:r>
            <a:r>
              <a:rPr lang="fa-IR" sz="1200" dirty="0" smtClean="0">
                <a:solidFill>
                  <a:schemeClr val="tx1"/>
                </a:solidFill>
                <a:latin typeface="Traditional Arabic" pitchFamily="18" charset="-78"/>
                <a:cs typeface="Traditional Arabic" pitchFamily="2" charset="-78"/>
              </a:rPr>
              <a:t> حافظ</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cxnSp>
        <p:nvCxnSpPr>
          <p:cNvPr id="45" name="رابط كسهم مستقيم 44"/>
          <p:cNvCxnSpPr>
            <a:stCxn id="15" idx="2"/>
            <a:endCxn id="48" idx="0"/>
          </p:cNvCxnSpPr>
          <p:nvPr/>
        </p:nvCxnSpPr>
        <p:spPr>
          <a:xfrm rot="5400000">
            <a:off x="4447062" y="3699533"/>
            <a:ext cx="374651" cy="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رابط كسهم مستقيم 45"/>
          <p:cNvCxnSpPr>
            <a:stCxn id="15" idx="2"/>
            <a:endCxn id="16" idx="0"/>
          </p:cNvCxnSpPr>
          <p:nvPr/>
        </p:nvCxnSpPr>
        <p:spPr>
          <a:xfrm flipH="1">
            <a:off x="3469893" y="3512208"/>
            <a:ext cx="1164494" cy="8508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مخطط انسيابي: معالجة متعاقبة 47"/>
          <p:cNvSpPr/>
          <p:nvPr/>
        </p:nvSpPr>
        <p:spPr>
          <a:xfrm>
            <a:off x="4125394" y="3886858"/>
            <a:ext cx="1017985"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سُلَيْمَانَ بْنِ مُوسَى</a:t>
            </a:r>
            <a:r>
              <a:rPr lang="fa-IR" sz="1400" dirty="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fontAlgn="auto">
              <a:spcBef>
                <a:spcPts val="0"/>
              </a:spcBef>
              <a:spcAft>
                <a:spcPts val="0"/>
              </a:spcAft>
              <a:defRPr/>
            </a:pPr>
            <a:r>
              <a:rPr lang="ar-SA" sz="1200" dirty="0" err="1" smtClean="0">
                <a:solidFill>
                  <a:schemeClr val="tx1"/>
                </a:solidFill>
                <a:latin typeface="Traditional Arabic" pitchFamily="18" charset="-78"/>
                <a:cs typeface="Traditional Arabic" pitchFamily="2" charset="-78"/>
              </a:rPr>
              <a:t>(</a:t>
            </a:r>
            <a:r>
              <a:rPr lang="fa-IR" sz="1200" dirty="0">
                <a:solidFill>
                  <a:schemeClr val="tx1"/>
                </a:solidFill>
                <a:latin typeface="Traditional Arabic" pitchFamily="18" charset="-78"/>
                <a:cs typeface="Traditional Arabic" pitchFamily="2" charset="-78"/>
              </a:rPr>
              <a:t>صدوق فقيه</a:t>
            </a:r>
            <a:r>
              <a:rPr lang="ar-SA" sz="1200" dirty="0">
                <a:solidFill>
                  <a:schemeClr val="tx1"/>
                </a:solidFill>
                <a:latin typeface="Traditional Arabic" pitchFamily="18" charset="-78"/>
                <a:cs typeface="Traditional Arabic" pitchFamily="2" charset="-78"/>
              </a:rPr>
              <a:t>)</a:t>
            </a:r>
          </a:p>
        </p:txBody>
      </p:sp>
      <p:sp>
        <p:nvSpPr>
          <p:cNvPr id="49" name="مخطط انسيابي: معالجة متعاقبة 48"/>
          <p:cNvSpPr/>
          <p:nvPr/>
        </p:nvSpPr>
        <p:spPr>
          <a:xfrm>
            <a:off x="4125394" y="4648857"/>
            <a:ext cx="1026319"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سَعِيدُ بْنُ عَبْدِ الْعَزِيزِ</a:t>
            </a:r>
            <a:r>
              <a:rPr lang="fa-IR" sz="14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r>
              <a:rPr lang="fa-IR" sz="1200" dirty="0">
                <a:solidFill>
                  <a:schemeClr val="tx1"/>
                </a:solidFill>
                <a:latin typeface="Traditional Arabic" pitchFamily="18" charset="-78"/>
                <a:cs typeface="Traditional Arabic" pitchFamily="2" charset="-78"/>
              </a:rPr>
              <a:t> امام</a:t>
            </a:r>
            <a:r>
              <a:rPr lang="ar-SA" sz="1200" dirty="0">
                <a:solidFill>
                  <a:schemeClr val="tx1"/>
                </a:solidFill>
                <a:latin typeface="Traditional Arabic" pitchFamily="18" charset="-78"/>
                <a:cs typeface="Traditional Arabic" pitchFamily="2" charset="-78"/>
              </a:rPr>
              <a:t>)</a:t>
            </a:r>
          </a:p>
        </p:txBody>
      </p:sp>
      <p:sp>
        <p:nvSpPr>
          <p:cNvPr id="115" name="مخطط انسيابي: معالجة متعاقبة 114"/>
          <p:cNvSpPr/>
          <p:nvPr/>
        </p:nvSpPr>
        <p:spPr>
          <a:xfrm>
            <a:off x="2981409" y="7809186"/>
            <a:ext cx="964406" cy="57785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إِسْمَاعِيلُ الْمُهَاجِرِ </a:t>
            </a:r>
            <a:r>
              <a:rPr lang="fa-IR" sz="1200" dirty="0" smtClean="0">
                <a:solidFill>
                  <a:schemeClr val="tx1"/>
                </a:solidFill>
                <a:cs typeface="Traditional Arabic" pitchFamily="2" charset="-78"/>
              </a:rPr>
              <a:t> </a:t>
            </a:r>
            <a:r>
              <a:rPr lang="fa-IR" sz="1200" dirty="0" smtClean="0">
                <a:solidFill>
                  <a:schemeClr val="tx1"/>
                </a:solidFill>
                <a:latin typeface="Traditional Arabic" pitchFamily="18" charset="-78"/>
                <a:cs typeface="Traditional Arabic" pitchFamily="2" charset="-78"/>
              </a:rPr>
              <a:t>(مجهول)</a:t>
            </a:r>
            <a:endParaRPr lang="ar-SA" sz="1200" dirty="0">
              <a:solidFill>
                <a:schemeClr val="tx1"/>
              </a:solidFill>
              <a:latin typeface="Traditional Arabic" pitchFamily="18" charset="-78"/>
              <a:cs typeface="Traditional Arabic" pitchFamily="2" charset="-78"/>
            </a:endParaRPr>
          </a:p>
        </p:txBody>
      </p:sp>
      <p:sp>
        <p:nvSpPr>
          <p:cNvPr id="116" name="مخطط انسيابي: معالجة متعاقبة 115"/>
          <p:cNvSpPr/>
          <p:nvPr/>
        </p:nvSpPr>
        <p:spPr>
          <a:xfrm>
            <a:off x="1963425" y="7809186"/>
            <a:ext cx="964406" cy="577851"/>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أَحْمَدُ بْنُ مُحَمَّدِ بْنِ الْوَلِيدِ</a:t>
            </a:r>
            <a:r>
              <a:rPr lang="fa-IR" sz="1200" dirty="0" smtClean="0">
                <a:solidFill>
                  <a:schemeClr val="tx1"/>
                </a:solidFill>
                <a:cs typeface="Traditional Arabic" pitchFamily="2" charset="-78"/>
              </a:rPr>
              <a:t> </a:t>
            </a:r>
            <a:r>
              <a:rPr lang="fa-IR" sz="1200" dirty="0" smtClean="0">
                <a:solidFill>
                  <a:schemeClr val="tx1"/>
                </a:solidFill>
                <a:latin typeface="Traditional Arabic" pitchFamily="18" charset="-78"/>
                <a:cs typeface="Traditional Arabic" pitchFamily="2" charset="-78"/>
              </a:rPr>
              <a:t>(صدوق)</a:t>
            </a:r>
            <a:endParaRPr lang="ar-SA" sz="1200" dirty="0">
              <a:solidFill>
                <a:schemeClr val="tx1"/>
              </a:solidFill>
              <a:latin typeface="Traditional Arabic" pitchFamily="18" charset="-78"/>
              <a:cs typeface="Traditional Arabic" pitchFamily="2" charset="-78"/>
            </a:endParaRPr>
          </a:p>
        </p:txBody>
      </p:sp>
      <p:sp>
        <p:nvSpPr>
          <p:cNvPr id="117" name="مخطط انسيابي: معالجة متعاقبة 116"/>
          <p:cNvSpPr/>
          <p:nvPr/>
        </p:nvSpPr>
        <p:spPr>
          <a:xfrm>
            <a:off x="1755392" y="5029858"/>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الْمَلِيحِ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118" name="مخطط انسيابي: معالجة متعاقبة 117"/>
          <p:cNvSpPr/>
          <p:nvPr/>
        </p:nvSpPr>
        <p:spPr>
          <a:xfrm>
            <a:off x="1755392" y="5696606"/>
            <a:ext cx="1071563"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عَبْدُ اللَّهِ بْنُ جَعْفَرٍ الرَّقِّيُّ </a:t>
            </a:r>
          </a:p>
          <a:p>
            <a:pPr algn="ctr">
              <a:defRPr/>
            </a:pPr>
            <a:r>
              <a:rPr lang="ar-SA" sz="1200" dirty="0" smtClean="0">
                <a:solidFill>
                  <a:schemeClr val="tx1"/>
                </a:solidFill>
                <a:latin typeface="Traditional Arabic" pitchFamily="18" charset="-78"/>
                <a:cs typeface="Traditional Arabic" pitchFamily="2" charset="-78"/>
              </a:rPr>
              <a:t>(ثقة </a:t>
            </a:r>
            <a:r>
              <a:rPr lang="fa-IR" sz="1200" dirty="0" smtClean="0">
                <a:solidFill>
                  <a:schemeClr val="tx1"/>
                </a:solidFill>
                <a:latin typeface="Traditional Arabic" pitchFamily="18" charset="-78"/>
                <a:cs typeface="Traditional Arabic" pitchFamily="2" charset="-78"/>
              </a:rPr>
              <a:t>تغير بآخره</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sp>
        <p:nvSpPr>
          <p:cNvPr id="119" name="مخطط انسيابي: معالجة متعاقبة 118"/>
          <p:cNvSpPr/>
          <p:nvPr/>
        </p:nvSpPr>
        <p:spPr>
          <a:xfrm>
            <a:off x="1755392" y="6458606"/>
            <a:ext cx="1071563" cy="575733"/>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a:t>
            </a:r>
            <a:r>
              <a:rPr lang="ar-SA" sz="1600" dirty="0" smtClean="0">
                <a:solidFill>
                  <a:schemeClr val="tx1"/>
                </a:solidFill>
                <a:cs typeface="Traditional Arabic" pitchFamily="2" charset="-78"/>
              </a:rPr>
              <a:t>َحْمَدُ</a:t>
            </a:r>
            <a:r>
              <a:rPr lang="fa-IR" sz="1600" dirty="0" smtClean="0">
                <a:solidFill>
                  <a:schemeClr val="tx1"/>
                </a:solidFill>
                <a:cs typeface="Traditional Arabic" pitchFamily="2" charset="-78"/>
              </a:rPr>
              <a:t> الكندي</a:t>
            </a:r>
            <a:r>
              <a:rPr lang="ar-SA"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120" name="مخطط انسيابي: معالجة متعاقبة 119"/>
          <p:cNvSpPr/>
          <p:nvPr/>
        </p:nvSpPr>
        <p:spPr>
          <a:xfrm>
            <a:off x="999018" y="7809186"/>
            <a:ext cx="917972" cy="57785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أَبِي زُرْعَةَ </a:t>
            </a:r>
            <a:r>
              <a:rPr lang="fa-IR" sz="1400" dirty="0" smtClean="0">
                <a:solidFill>
                  <a:schemeClr val="tx1"/>
                </a:solidFill>
                <a:latin typeface="Traditional Arabic" pitchFamily="18" charset="-78"/>
                <a:cs typeface="Traditional Arabic" pitchFamily="2" charset="-78"/>
              </a:rPr>
              <a:t>(مجهول)</a:t>
            </a:r>
            <a:endParaRPr lang="ar-SA" sz="1400" dirty="0">
              <a:solidFill>
                <a:schemeClr val="tx1"/>
              </a:solidFill>
              <a:latin typeface="Traditional Arabic" pitchFamily="18" charset="-78"/>
              <a:cs typeface="Traditional Arabic" pitchFamily="2" charset="-78"/>
            </a:endParaRPr>
          </a:p>
        </p:txBody>
      </p:sp>
      <p:cxnSp>
        <p:nvCxnSpPr>
          <p:cNvPr id="122" name="رابط كسهم مستقيم 121"/>
          <p:cNvCxnSpPr>
            <a:stCxn id="12" idx="2"/>
            <a:endCxn id="14" idx="3"/>
          </p:cNvCxnSpPr>
          <p:nvPr/>
        </p:nvCxnSpPr>
        <p:spPr>
          <a:xfrm flipH="1">
            <a:off x="1604122" y="2193812"/>
            <a:ext cx="2324036" cy="10914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4" name="رابط كسهم مستقيم 123"/>
          <p:cNvCxnSpPr>
            <a:stCxn id="12" idx="2"/>
          </p:cNvCxnSpPr>
          <p:nvPr/>
        </p:nvCxnSpPr>
        <p:spPr>
          <a:xfrm>
            <a:off x="3928158" y="2193812"/>
            <a:ext cx="911856" cy="6912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6" name="رابط كسهم مستقيم 125"/>
          <p:cNvCxnSpPr>
            <a:stCxn id="15" idx="2"/>
            <a:endCxn id="18" idx="0"/>
          </p:cNvCxnSpPr>
          <p:nvPr/>
        </p:nvCxnSpPr>
        <p:spPr>
          <a:xfrm flipH="1">
            <a:off x="2291174" y="3512208"/>
            <a:ext cx="2343213" cy="8508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6" name="رابط مستقيم 145"/>
          <p:cNvCxnSpPr>
            <a:stCxn id="24" idx="2"/>
          </p:cNvCxnSpPr>
          <p:nvPr/>
        </p:nvCxnSpPr>
        <p:spPr>
          <a:xfrm flipH="1">
            <a:off x="3398808" y="6274458"/>
            <a:ext cx="74657" cy="678433"/>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 name="رابط كسهم مستقيم 147"/>
          <p:cNvCxnSpPr>
            <a:endCxn id="23" idx="0"/>
          </p:cNvCxnSpPr>
          <p:nvPr/>
        </p:nvCxnSpPr>
        <p:spPr>
          <a:xfrm>
            <a:off x="3410032" y="6951938"/>
            <a:ext cx="2066925" cy="857249"/>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0" name="رابط كسهم مستقيم 149"/>
          <p:cNvCxnSpPr>
            <a:endCxn id="22" idx="0"/>
          </p:cNvCxnSpPr>
          <p:nvPr/>
        </p:nvCxnSpPr>
        <p:spPr>
          <a:xfrm>
            <a:off x="3389586" y="6952593"/>
            <a:ext cx="1092010" cy="856593"/>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2" name="رابط كسهم مستقيم 151"/>
          <p:cNvCxnSpPr>
            <a:endCxn id="115" idx="0"/>
          </p:cNvCxnSpPr>
          <p:nvPr/>
        </p:nvCxnSpPr>
        <p:spPr>
          <a:xfrm rot="16200000" flipH="1">
            <a:off x="3008198" y="7353773"/>
            <a:ext cx="857249" cy="53579"/>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6" name="رابط كسهم مستقيم 155"/>
          <p:cNvCxnSpPr>
            <a:endCxn id="120" idx="0"/>
          </p:cNvCxnSpPr>
          <p:nvPr/>
        </p:nvCxnSpPr>
        <p:spPr>
          <a:xfrm rot="10800000" flipV="1">
            <a:off x="1458598" y="6951938"/>
            <a:ext cx="1951434" cy="857249"/>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8" name="رابط كسهم مستقيم 157"/>
          <p:cNvCxnSpPr>
            <a:endCxn id="116" idx="0"/>
          </p:cNvCxnSpPr>
          <p:nvPr/>
        </p:nvCxnSpPr>
        <p:spPr>
          <a:xfrm rot="10800000" flipV="1">
            <a:off x="2445627" y="6951938"/>
            <a:ext cx="964406" cy="857249"/>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2" name="رابط مستقيم 61"/>
          <p:cNvCxnSpPr/>
          <p:nvPr/>
        </p:nvCxnSpPr>
        <p:spPr>
          <a:xfrm rot="16200000" flipH="1">
            <a:off x="999708" y="4583936"/>
            <a:ext cx="88900" cy="3572"/>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رابط مستقيم 63"/>
          <p:cNvCxnSpPr/>
          <p:nvPr/>
        </p:nvCxnSpPr>
        <p:spPr>
          <a:xfrm>
            <a:off x="1028784" y="5200963"/>
            <a:ext cx="910" cy="82679"/>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رابط مستقيم 65"/>
          <p:cNvCxnSpPr/>
          <p:nvPr/>
        </p:nvCxnSpPr>
        <p:spPr>
          <a:xfrm rot="5400000">
            <a:off x="933732" y="5963169"/>
            <a:ext cx="184151" cy="1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رابط مستقيم 67"/>
          <p:cNvCxnSpPr>
            <a:stCxn id="18" idx="2"/>
            <a:endCxn id="117" idx="0"/>
          </p:cNvCxnSpPr>
          <p:nvPr/>
        </p:nvCxnSpPr>
        <p:spPr>
          <a:xfrm rot="5400000">
            <a:off x="2245071" y="4983755"/>
            <a:ext cx="91017" cy="1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رابط مستقيم 69"/>
          <p:cNvCxnSpPr>
            <a:stCxn id="117" idx="2"/>
            <a:endCxn id="118" idx="0"/>
          </p:cNvCxnSpPr>
          <p:nvPr/>
        </p:nvCxnSpPr>
        <p:spPr>
          <a:xfrm rot="5400000">
            <a:off x="2245070" y="5650504"/>
            <a:ext cx="91016" cy="1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رابط مستقيم 71"/>
          <p:cNvCxnSpPr>
            <a:stCxn id="118" idx="2"/>
            <a:endCxn id="119" idx="0"/>
          </p:cNvCxnSpPr>
          <p:nvPr/>
        </p:nvCxnSpPr>
        <p:spPr>
          <a:xfrm rot="5400000">
            <a:off x="2197445" y="6364879"/>
            <a:ext cx="186267" cy="1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رابط مستقيم 75"/>
          <p:cNvCxnSpPr>
            <a:stCxn id="33" idx="2"/>
            <a:endCxn id="17" idx="0"/>
          </p:cNvCxnSpPr>
          <p:nvPr/>
        </p:nvCxnSpPr>
        <p:spPr>
          <a:xfrm rot="5400000">
            <a:off x="5667584" y="6174379"/>
            <a:ext cx="186267" cy="1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رابط مستقيم 77"/>
          <p:cNvCxnSpPr>
            <a:stCxn id="16" idx="2"/>
            <a:endCxn id="21" idx="0"/>
          </p:cNvCxnSpPr>
          <p:nvPr/>
        </p:nvCxnSpPr>
        <p:spPr>
          <a:xfrm rot="16200000" flipH="1">
            <a:off x="3426171" y="4982564"/>
            <a:ext cx="91017" cy="3572"/>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رابط مستقيم 79"/>
          <p:cNvCxnSpPr>
            <a:stCxn id="21" idx="2"/>
            <a:endCxn id="24" idx="0"/>
          </p:cNvCxnSpPr>
          <p:nvPr/>
        </p:nvCxnSpPr>
        <p:spPr>
          <a:xfrm rot="5400000">
            <a:off x="3428418" y="5651561"/>
            <a:ext cx="88900"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رابط كسهم مستقيم 88"/>
          <p:cNvCxnSpPr/>
          <p:nvPr/>
        </p:nvCxnSpPr>
        <p:spPr>
          <a:xfrm rot="16200000" flipH="1">
            <a:off x="847779" y="3781098"/>
            <a:ext cx="376781" cy="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5" name="مخطط انسيابي: معالجة متعاقبة 104"/>
          <p:cNvSpPr/>
          <p:nvPr/>
        </p:nvSpPr>
        <p:spPr>
          <a:xfrm>
            <a:off x="5250535" y="4648857"/>
            <a:ext cx="1020365"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َمَخْلَدُ بْنُ يَزِيدَ</a:t>
            </a:r>
            <a:r>
              <a:rPr lang="fa-IR" sz="14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p>
        </p:txBody>
      </p:sp>
      <p:sp>
        <p:nvSpPr>
          <p:cNvPr id="106" name="مخطط انسيابي: معالجة متعاقبة 105"/>
          <p:cNvSpPr/>
          <p:nvPr/>
        </p:nvSpPr>
        <p:spPr>
          <a:xfrm>
            <a:off x="4125394" y="5506106"/>
            <a:ext cx="1026319"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أَبُو مُسْهِر</a:t>
            </a:r>
            <a:r>
              <a:rPr lang="fa-IR" sz="14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p>
        </p:txBody>
      </p:sp>
      <p:sp>
        <p:nvSpPr>
          <p:cNvPr id="107" name="مخطط انسيابي: معالجة متعاقبة 106"/>
          <p:cNvSpPr/>
          <p:nvPr/>
        </p:nvSpPr>
        <p:spPr>
          <a:xfrm>
            <a:off x="4125394" y="6268106"/>
            <a:ext cx="1026319"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إِسْحَاقَ</a:t>
            </a:r>
            <a:r>
              <a:rPr lang="fa-IR" sz="14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r>
              <a:rPr lang="fa-IR" sz="1200" dirty="0">
                <a:solidFill>
                  <a:schemeClr val="tx1"/>
                </a:solidFill>
                <a:latin typeface="Traditional Arabic" pitchFamily="18" charset="-78"/>
                <a:cs typeface="Traditional Arabic" pitchFamily="2" charset="-78"/>
              </a:rPr>
              <a:t> امام</a:t>
            </a:r>
            <a:r>
              <a:rPr lang="ar-SA" sz="1200" dirty="0">
                <a:solidFill>
                  <a:schemeClr val="tx1"/>
                </a:solidFill>
                <a:latin typeface="Traditional Arabic" pitchFamily="18" charset="-78"/>
                <a:cs typeface="Traditional Arabic" pitchFamily="2" charset="-78"/>
              </a:rPr>
              <a:t>)</a:t>
            </a:r>
          </a:p>
        </p:txBody>
      </p:sp>
      <p:cxnSp>
        <p:nvCxnSpPr>
          <p:cNvPr id="111" name="رابط كسهم مستقيم 110"/>
          <p:cNvCxnSpPr>
            <a:stCxn id="48" idx="2"/>
            <a:endCxn id="49" idx="0"/>
          </p:cNvCxnSpPr>
          <p:nvPr/>
        </p:nvCxnSpPr>
        <p:spPr>
          <a:xfrm rot="16200000" flipH="1">
            <a:off x="4543634" y="4553937"/>
            <a:ext cx="186267" cy="35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3" name="رابط كسهم مستقيم 112"/>
          <p:cNvCxnSpPr>
            <a:stCxn id="48" idx="2"/>
            <a:endCxn id="105" idx="0"/>
          </p:cNvCxnSpPr>
          <p:nvPr/>
        </p:nvCxnSpPr>
        <p:spPr>
          <a:xfrm rot="16200000" flipH="1">
            <a:off x="5105012" y="3992559"/>
            <a:ext cx="186267" cy="11263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7" name="رابط كسهم مستقيم 126"/>
          <p:cNvCxnSpPr>
            <a:stCxn id="49" idx="2"/>
            <a:endCxn id="33" idx="0"/>
          </p:cNvCxnSpPr>
          <p:nvPr/>
        </p:nvCxnSpPr>
        <p:spPr>
          <a:xfrm rot="16200000" flipH="1">
            <a:off x="5059174" y="4803969"/>
            <a:ext cx="281516" cy="11227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0" name="رابط كسهم مستقيم 129"/>
          <p:cNvCxnSpPr>
            <a:stCxn id="105" idx="2"/>
            <a:endCxn id="33" idx="0"/>
          </p:cNvCxnSpPr>
          <p:nvPr/>
        </p:nvCxnSpPr>
        <p:spPr>
          <a:xfrm rot="16200000" flipH="1">
            <a:off x="5620554" y="5365349"/>
            <a:ext cx="28151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2" name="رابط كسهم مستقيم 131"/>
          <p:cNvCxnSpPr>
            <a:stCxn id="49" idx="2"/>
            <a:endCxn id="106" idx="0"/>
          </p:cNvCxnSpPr>
          <p:nvPr/>
        </p:nvCxnSpPr>
        <p:spPr>
          <a:xfrm rot="5400000">
            <a:off x="4497332" y="5365812"/>
            <a:ext cx="283633" cy="1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4" name="رابط كسهم مستقيم 133"/>
          <p:cNvCxnSpPr>
            <a:stCxn id="106" idx="2"/>
            <a:endCxn id="107" idx="0"/>
          </p:cNvCxnSpPr>
          <p:nvPr/>
        </p:nvCxnSpPr>
        <p:spPr>
          <a:xfrm rot="5400000">
            <a:off x="4546015" y="6176496"/>
            <a:ext cx="186267" cy="1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1" name="مستطيل 70"/>
          <p:cNvSpPr/>
          <p:nvPr/>
        </p:nvSpPr>
        <p:spPr>
          <a:xfrm>
            <a:off x="-72456" y="8537064"/>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خطط انسيابي: معالجة متعاقبة 3"/>
          <p:cNvSpPr/>
          <p:nvPr/>
        </p:nvSpPr>
        <p:spPr>
          <a:xfrm>
            <a:off x="1963403" y="434596"/>
            <a:ext cx="3040628" cy="423371"/>
          </a:xfrm>
          <a:prstGeom prst="flowChartAlternateProcess">
            <a:avLst/>
          </a:prstGeom>
          <a:solidFill>
            <a:schemeClr val="accent2">
              <a:lumMod val="40000"/>
              <a:lumOff val="60000"/>
            </a:schemeClr>
          </a:solidFill>
          <a:ln>
            <a:solidFill>
              <a:schemeClr val="accent1">
                <a:lumMod val="75000"/>
              </a:schemeClr>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fa-IR" dirty="0" smtClean="0">
                <a:solidFill>
                  <a:schemeClr val="tx1"/>
                </a:solidFill>
                <a:cs typeface="B Badr" pitchFamily="2" charset="-78"/>
              </a:rPr>
              <a:t>بررسي برداشت‌ها از اين حديث:</a:t>
            </a:r>
            <a:endParaRPr lang="ar-SA" dirty="0">
              <a:solidFill>
                <a:schemeClr val="tx1"/>
              </a:solidFill>
              <a:cs typeface="B Badr" pitchFamily="2" charset="-78"/>
            </a:endParaRPr>
          </a:p>
        </p:txBody>
      </p:sp>
      <p:sp>
        <p:nvSpPr>
          <p:cNvPr id="5" name="مستطيل ذو زوايا قطرية مخدوشة 4"/>
          <p:cNvSpPr/>
          <p:nvPr/>
        </p:nvSpPr>
        <p:spPr>
          <a:xfrm>
            <a:off x="671226" y="1101181"/>
            <a:ext cx="5544041" cy="7360431"/>
          </a:xfrm>
          <a:prstGeom prst="snip2DiagRect">
            <a:avLst>
              <a:gd name="adj1" fmla="val 0"/>
              <a:gd name="adj2" fmla="val 5039"/>
            </a:avLst>
          </a:prstGeom>
          <a:solidFill>
            <a:schemeClr val="accent2">
              <a:lumMod val="20000"/>
              <a:lumOff val="80000"/>
            </a:schemeClr>
          </a:solidFill>
          <a:ln>
            <a:solidFill>
              <a:schemeClr val="accent1">
                <a:lumMod val="75000"/>
              </a:schemeClr>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600" b="1" dirty="0" smtClean="0">
                <a:solidFill>
                  <a:schemeClr val="tx1"/>
                </a:solidFill>
              </a:rPr>
              <a:t> </a:t>
            </a:r>
            <a:r>
              <a:rPr lang="fa-IR" sz="1600" b="1" dirty="0" smtClean="0">
                <a:solidFill>
                  <a:schemeClr val="tx1"/>
                </a:solidFill>
                <a:cs typeface="B Badr" pitchFamily="2" charset="-78"/>
              </a:rPr>
              <a:t>گفته شده: </a:t>
            </a:r>
            <a:r>
              <a:rPr lang="fa-IR" sz="1600" dirty="0" smtClean="0">
                <a:solidFill>
                  <a:schemeClr val="tx1"/>
                </a:solidFill>
                <a:cs typeface="B Badr" pitchFamily="2" charset="-78"/>
              </a:rPr>
              <a:t>اگر موسيقي حرام مي‌بود رسول‌الله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به عبد الله بن عمر </a:t>
            </a:r>
            <a:r>
              <a:rPr lang="fa-IR" sz="1600" dirty="0" smtClean="0">
                <a:solidFill>
                  <a:schemeClr val="tx1"/>
                </a:solidFill>
                <a:cs typeface="CTraditional Arabic" pitchFamily="2" charset="-78"/>
              </a:rPr>
              <a:t>ب</a:t>
            </a:r>
            <a:r>
              <a:rPr lang="fa-IR" sz="1600" dirty="0" smtClean="0">
                <a:solidFill>
                  <a:schemeClr val="tx1"/>
                </a:solidFill>
              </a:rPr>
              <a:t> </a:t>
            </a:r>
            <a:r>
              <a:rPr lang="fa-IR" sz="1600" dirty="0" smtClean="0">
                <a:solidFill>
                  <a:schemeClr val="tx1"/>
                </a:solidFill>
                <a:latin typeface="QCF_P028" pitchFamily="2" charset="2"/>
                <a:cs typeface="B Badr" pitchFamily="2" charset="-78"/>
              </a:rPr>
              <a:t>اجازه نمي‌داد كه به آن گوش دهد و به خودش اكتفا نمي‌كرد و آن چوپان را نهي مي‌كرد!!</a:t>
            </a:r>
          </a:p>
          <a:p>
            <a:pPr indent="216000" algn="just">
              <a:spcBef>
                <a:spcPts val="600"/>
              </a:spcBef>
            </a:pPr>
            <a:r>
              <a:rPr lang="fa-IR" sz="1600" b="1" dirty="0" smtClean="0">
                <a:solidFill>
                  <a:schemeClr val="tx1"/>
                </a:solidFill>
                <a:latin typeface="QCF_P028" pitchFamily="2" charset="2"/>
                <a:cs typeface="B Badr" pitchFamily="2" charset="-78"/>
              </a:rPr>
              <a:t>جواب: اول: </a:t>
            </a:r>
            <a:r>
              <a:rPr lang="fa-IR" sz="1600" dirty="0" smtClean="0">
                <a:solidFill>
                  <a:schemeClr val="tx1"/>
                </a:solidFill>
                <a:latin typeface="QCF_P028" pitchFamily="2" charset="2"/>
                <a:cs typeface="B Badr" pitchFamily="2" charset="-78"/>
              </a:rPr>
              <a:t>آنچه كه شرع بر ما حرام دانسته شنيدن عمدي است نه اينكه صدايي بدون قصد به گوش انسان برسد؛ همان‌گونه كه اگر انسان، به طور غير عمد، غيبت يا دروغي را بشنود گناهكار نمي‌شود ولي اگر با قصد و نيّت بنشيند و گوش دهد گناهكار مي‌شود!! و رسول‌الله </a:t>
            </a:r>
            <a:r>
              <a:rPr lang="en-US" sz="1600" dirty="0" smtClean="0">
                <a:solidFill>
                  <a:schemeClr val="tx1"/>
                </a:solidFill>
                <a:latin typeface="islam" pitchFamily="2" charset="2"/>
              </a:rPr>
              <a:t>r</a:t>
            </a:r>
            <a:r>
              <a:rPr lang="fa-IR" sz="1600" dirty="0" smtClean="0">
                <a:solidFill>
                  <a:schemeClr val="tx1"/>
                </a:solidFill>
              </a:rPr>
              <a:t> </a:t>
            </a:r>
            <a:r>
              <a:rPr lang="fa-IR" sz="1600" dirty="0" smtClean="0">
                <a:solidFill>
                  <a:schemeClr val="tx1"/>
                </a:solidFill>
                <a:cs typeface="B Badr" pitchFamily="2" charset="-78"/>
              </a:rPr>
              <a:t>و عبد الله بن عمر </a:t>
            </a:r>
            <a:r>
              <a:rPr lang="fa-IR" sz="1600" dirty="0" smtClean="0">
                <a:solidFill>
                  <a:schemeClr val="tx1"/>
                </a:solidFill>
                <a:cs typeface="CTraditional Arabic" pitchFamily="2" charset="-78"/>
              </a:rPr>
              <a:t>ب</a:t>
            </a:r>
            <a:r>
              <a:rPr lang="fa-IR" sz="1600" dirty="0" smtClean="0">
                <a:solidFill>
                  <a:schemeClr val="tx1"/>
                </a:solidFill>
              </a:rPr>
              <a:t> </a:t>
            </a:r>
            <a:r>
              <a:rPr lang="fa-IR" sz="1600" dirty="0" smtClean="0">
                <a:solidFill>
                  <a:schemeClr val="tx1"/>
                </a:solidFill>
                <a:cs typeface="B Badr" pitchFamily="2" charset="-78"/>
              </a:rPr>
              <a:t>نيز قصد شنيدن نداشته‌اند بلكه صداي آن نَي بدون قصد به گوش آنها رسيده است!! (نزهه الأسماع، ابن‌رجب ص 48-49).</a:t>
            </a:r>
          </a:p>
          <a:p>
            <a:pPr indent="216000" algn="just">
              <a:spcBef>
                <a:spcPts val="600"/>
              </a:spcBef>
            </a:pPr>
            <a:r>
              <a:rPr lang="fa-IR" sz="1600" b="1" dirty="0" smtClean="0">
                <a:solidFill>
                  <a:schemeClr val="tx1"/>
                </a:solidFill>
                <a:cs typeface="B Badr" pitchFamily="2" charset="-78"/>
              </a:rPr>
              <a:t>دوم: </a:t>
            </a:r>
            <a:r>
              <a:rPr lang="fa-IR" sz="1600" dirty="0" smtClean="0">
                <a:solidFill>
                  <a:schemeClr val="tx1"/>
                </a:solidFill>
                <a:cs typeface="B Badr" pitchFamily="2" charset="-78"/>
              </a:rPr>
              <a:t>با وجود اينكه صداي ني بدون قصد به گوش رسول‌الله </a:t>
            </a:r>
            <a:r>
              <a:rPr lang="en-US" sz="1600" dirty="0" smtClean="0">
                <a:solidFill>
                  <a:schemeClr val="tx1"/>
                </a:solidFill>
                <a:latin typeface="islam" pitchFamily="2" charset="2"/>
              </a:rPr>
              <a:t>r</a:t>
            </a:r>
            <a:r>
              <a:rPr lang="fa-IR" sz="1600" dirty="0" smtClean="0">
                <a:solidFill>
                  <a:schemeClr val="tx1"/>
                </a:solidFill>
                <a:latin typeface="islam" pitchFamily="2" charset="2"/>
              </a:rPr>
              <a:t> </a:t>
            </a:r>
            <a:r>
              <a:rPr lang="fa-IR" sz="1600" dirty="0" smtClean="0">
                <a:solidFill>
                  <a:schemeClr val="tx1"/>
                </a:solidFill>
                <a:latin typeface="islam" pitchFamily="2" charset="2"/>
                <a:cs typeface="B Badr" pitchFamily="2" charset="-78"/>
              </a:rPr>
              <a:t>رسيده ولي تمام سعي خود را بر اين داشته كه اين صدايي كه در شنيدن بدون قصد آن گناهي نيست باز هم نشنود!؛ و اگر اين صدا به طور مطلق مباح بود رسول‌الله</a:t>
            </a:r>
            <a:r>
              <a:rPr lang="fa-IR" sz="1600" dirty="0" smtClean="0">
                <a:solidFill>
                  <a:schemeClr val="tx1"/>
                </a:solidFill>
                <a:latin typeface="islam" pitchFamily="2" charset="2"/>
              </a:rPr>
              <a:t> </a:t>
            </a:r>
            <a:r>
              <a:rPr lang="en-US" sz="1600" dirty="0" smtClean="0">
                <a:solidFill>
                  <a:schemeClr val="tx1"/>
                </a:solidFill>
                <a:latin typeface="islam" pitchFamily="2" charset="2"/>
              </a:rPr>
              <a:t>r</a:t>
            </a:r>
            <a:r>
              <a:rPr lang="fa-IR" sz="1600" dirty="0" smtClean="0">
                <a:solidFill>
                  <a:schemeClr val="tx1"/>
                </a:solidFill>
                <a:latin typeface="islam" pitchFamily="2" charset="2"/>
              </a:rPr>
              <a:t> </a:t>
            </a:r>
            <a:r>
              <a:rPr lang="fa-IR" sz="1600" dirty="0" smtClean="0">
                <a:solidFill>
                  <a:schemeClr val="tx1"/>
                </a:solidFill>
                <a:latin typeface="islam" pitchFamily="2" charset="2"/>
                <a:cs typeface="B Badr" pitchFamily="2" charset="-78"/>
              </a:rPr>
              <a:t>دو دست خود را در دو گوشش فرو نمي‌برد! پس سعي و تلاش در نشنيدن چنين صدايي بهتر از شنيدن آن است!</a:t>
            </a:r>
          </a:p>
          <a:p>
            <a:pPr indent="216000" algn="just">
              <a:spcBef>
                <a:spcPts val="600"/>
              </a:spcBef>
            </a:pPr>
            <a:r>
              <a:rPr lang="fa-IR" sz="1600" b="1" dirty="0" smtClean="0">
                <a:solidFill>
                  <a:schemeClr val="tx1"/>
                </a:solidFill>
                <a:latin typeface="islam" pitchFamily="2" charset="2"/>
                <a:cs typeface="B Badr" pitchFamily="2" charset="-78"/>
              </a:rPr>
              <a:t>سوم:</a:t>
            </a:r>
            <a:r>
              <a:rPr lang="fa-IR" sz="1600" dirty="0" smtClean="0">
                <a:solidFill>
                  <a:schemeClr val="tx1"/>
                </a:solidFill>
                <a:latin typeface="islam" pitchFamily="2" charset="2"/>
                <a:cs typeface="B Badr" pitchFamily="2" charset="-78"/>
              </a:rPr>
              <a:t> همان‌طور كه در حديث شماره‌ي 10 در پاسخ به آخرين اعتراض گفتيم اين ماجرا فقط حكايت فعلي است كه كيفيت وقوع آنرا نمي‌دانيم و مشخص نيست كه چوپان دور بوده يا نزديك؟ و نوع اين ني و صدايش و اينكه آن چوپان مسلمان بوده يا نه؟ را هم ما نمي‌دانيم! و هر كدام از اين احتمالات حكم خاص خودش را دارد!، (عون المعبود 13/182)  پس همان‌طور كه گفته شد و اجماع نقل كرديم، به مجرد نقل حكايت يك فعل يا ماجرا نمي‌توان از آن حكمي را برداشت كرد! مگر اينكه دليل ديگري آن حالت را مشخص كند! (الفروق، القرافي 4/284 و سلاسل الذهب، الزركشي ص 235).</a:t>
            </a:r>
          </a:p>
          <a:p>
            <a:pPr indent="216000" algn="just">
              <a:spcBef>
                <a:spcPts val="600"/>
              </a:spcBef>
            </a:pPr>
            <a:r>
              <a:rPr lang="fa-IR" sz="1600" b="1" dirty="0" smtClean="0">
                <a:solidFill>
                  <a:schemeClr val="tx1"/>
                </a:solidFill>
                <a:latin typeface="islam" pitchFamily="2" charset="2"/>
                <a:cs typeface="B Badr" pitchFamily="2" charset="-78"/>
              </a:rPr>
              <a:t>چهارم:</a:t>
            </a:r>
            <a:r>
              <a:rPr lang="fa-IR" sz="1600" dirty="0" smtClean="0">
                <a:solidFill>
                  <a:schemeClr val="tx1"/>
                </a:solidFill>
                <a:latin typeface="islam" pitchFamily="2" charset="2"/>
                <a:cs typeface="B Badr" pitchFamily="2" charset="-78"/>
              </a:rPr>
              <a:t> اين نَي كه در اين حديث از آن ياد شده مثل صداي بوق و يا وسايل هشدار دهنده‌ي ديگري است كه يك چوپان براي ضرورت كار خودش و جمع كردن شتران يا گوسفندانش از آن استفاده مي‌كند و هدف از آن آهنگ و نَوا نبوده و از قانون خاصّي نيز برخوردار نيست!! (نزهه الأسماع، ابن‌رجب ص 50-51) به همين علّت امام ماوردي در كتاب الحاوي 21/207 اين نوع ادوات را مباح دانسته است، والله أعلم.</a:t>
            </a:r>
            <a:endParaRPr lang="en-US" sz="1600" dirty="0">
              <a:solidFill>
                <a:schemeClr val="tx1"/>
              </a:solidFill>
              <a:cs typeface="B Badr" pitchFamily="2" charset="-78"/>
            </a:endParaRPr>
          </a:p>
        </p:txBody>
      </p:sp>
      <p:sp>
        <p:nvSpPr>
          <p:cNvPr id="6" name="مستطيل 5"/>
          <p:cNvSpPr/>
          <p:nvPr/>
        </p:nvSpPr>
        <p:spPr>
          <a:xfrm>
            <a:off x="6108838" y="8486198"/>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50</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4351301" y="5722524"/>
            <a:ext cx="1071570" cy="47625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15408</a:t>
            </a:r>
          </a:p>
          <a:p>
            <a:pPr algn="ctr">
              <a:defRPr/>
            </a:pPr>
            <a:r>
              <a:rPr lang="fa-IR" sz="1200" dirty="0" smtClean="0">
                <a:solidFill>
                  <a:schemeClr val="accent1">
                    <a:lumMod val="75000"/>
                  </a:schemeClr>
                </a:solidFill>
                <a:latin typeface="islam" pitchFamily="2" charset="2"/>
                <a:cs typeface="B Badr" pitchFamily="2" charset="-78"/>
              </a:rPr>
              <a:t>نسائي كبري ح ش 8641</a:t>
            </a:r>
            <a:endParaRPr lang="en-US" sz="1200" dirty="0">
              <a:solidFill>
                <a:schemeClr val="accent1">
                  <a:lumMod val="75000"/>
                </a:schemeClr>
              </a:solidFill>
              <a:cs typeface="B Badr" pitchFamily="2" charset="-78"/>
            </a:endParaRPr>
          </a:p>
        </p:txBody>
      </p:sp>
      <p:sp>
        <p:nvSpPr>
          <p:cNvPr id="8" name="مستطيل 7"/>
          <p:cNvSpPr/>
          <p:nvPr/>
        </p:nvSpPr>
        <p:spPr>
          <a:xfrm>
            <a:off x="2481630" y="6570134"/>
            <a:ext cx="1232297"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 طبراني </a:t>
            </a:r>
            <a:r>
              <a:rPr lang="fa-IR" sz="1200" dirty="0">
                <a:solidFill>
                  <a:schemeClr val="accent1">
                    <a:lumMod val="75000"/>
                  </a:schemeClr>
                </a:solidFill>
                <a:latin typeface="islam" pitchFamily="2" charset="2"/>
                <a:cs typeface="B Badr" pitchFamily="2" charset="-78"/>
              </a:rPr>
              <a:t>كبير </a:t>
            </a:r>
            <a:r>
              <a:rPr lang="fa-IR" sz="1200" dirty="0" smtClean="0">
                <a:solidFill>
                  <a:schemeClr val="accent1">
                    <a:lumMod val="75000"/>
                  </a:schemeClr>
                </a:solidFill>
                <a:latin typeface="islam" pitchFamily="2" charset="2"/>
                <a:cs typeface="B Badr" pitchFamily="2" charset="-78"/>
              </a:rPr>
              <a:t>ح ش 6549</a:t>
            </a:r>
          </a:p>
        </p:txBody>
      </p:sp>
      <p:sp>
        <p:nvSpPr>
          <p:cNvPr id="11" name="وسيلة شرح مستطيلة مستديرة الزوايا 10"/>
          <p:cNvSpPr/>
          <p:nvPr/>
        </p:nvSpPr>
        <p:spPr>
          <a:xfrm>
            <a:off x="450376" y="423080"/>
            <a:ext cx="5854890" cy="719895"/>
          </a:xfrm>
          <a:prstGeom prst="wedgeRoundRectCallout">
            <a:avLst>
              <a:gd name="adj1" fmla="val 9589"/>
              <a:gd name="adj2" fmla="val 74494"/>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smtClean="0">
                <a:cs typeface="Traditional Arabic" pitchFamily="2" charset="-78"/>
              </a:rPr>
              <a:t>عَنِ السَّائِبِ بْنِ يَزِيدَ</a:t>
            </a:r>
            <a:r>
              <a:rPr lang="fa-IR" sz="1600" dirty="0" smtClean="0">
                <a:cs typeface="CTraditional Arabic" pitchFamily="2" charset="-78"/>
              </a:rPr>
              <a:t> ا</a:t>
            </a:r>
            <a:r>
              <a:rPr lang="ar-SA" sz="1600" b="1" dirty="0" smtClean="0">
                <a:cs typeface="Traditional Arabic" pitchFamily="2" charset="-78"/>
              </a:rPr>
              <a:t>، أَنَّ امْرَأَةً دَخَلَتْ عَلَى النَّبِيِّ </a:t>
            </a:r>
            <a:r>
              <a:rPr lang="en-US" sz="1600" b="1" dirty="0" smtClean="0">
                <a:solidFill>
                  <a:schemeClr val="tx1"/>
                </a:solidFill>
                <a:latin typeface="islam" pitchFamily="2" charset="2"/>
                <a:cs typeface="Traditional Arabic" pitchFamily="2" charset="-78"/>
              </a:rPr>
              <a:t>r</a:t>
            </a:r>
            <a:r>
              <a:rPr lang="en-US" sz="1600" b="1" dirty="0" smtClean="0">
                <a:cs typeface="Traditional Arabic" pitchFamily="2" charset="-78"/>
              </a:rPr>
              <a:t> </a:t>
            </a:r>
            <a:r>
              <a:rPr lang="ar-SA" sz="1600" b="1" dirty="0" smtClean="0">
                <a:cs typeface="Traditional Arabic" pitchFamily="2" charset="-78"/>
              </a:rPr>
              <a:t>فَقَالَ: " يَا عَائِشَةُ، أَتَعْرِفِينَ هَذِهِ؟ " قَالَتْ: نَعَمْ</a:t>
            </a:r>
            <a:r>
              <a:rPr lang="fa-IR" sz="1600" b="1" dirty="0" smtClean="0">
                <a:cs typeface="Traditional Arabic" pitchFamily="2" charset="-78"/>
              </a:rPr>
              <a:t>! </a:t>
            </a:r>
            <a:r>
              <a:rPr lang="ar-SA" sz="1600" b="1" dirty="0" smtClean="0">
                <a:cs typeface="Traditional Arabic" pitchFamily="2" charset="-78"/>
              </a:rPr>
              <a:t>فَغَنَّتْهَا، فَقَالَ: </a:t>
            </a:r>
            <a:r>
              <a:rPr lang="fa-IR" sz="1600" b="1" dirty="0" smtClean="0">
                <a:cs typeface="Traditional Arabic" pitchFamily="2" charset="-78"/>
              </a:rPr>
              <a:t>”</a:t>
            </a:r>
            <a:r>
              <a:rPr lang="ar-SA" sz="1600" b="1" dirty="0" smtClean="0">
                <a:cs typeface="Traditional Arabic" pitchFamily="2" charset="-78"/>
              </a:rPr>
              <a:t> لَقَدْ نَفَخَ الشَّيْطَانُ فِي مِنْخَرَيْهَا</a:t>
            </a:r>
            <a:r>
              <a:rPr lang="fa-IR" sz="1600" b="1" dirty="0" smtClean="0">
                <a:cs typeface="Traditional Arabic" pitchFamily="2" charset="-78"/>
              </a:rPr>
              <a:t>“</a:t>
            </a:r>
            <a:endParaRPr lang="ar-SA" sz="1600" b="1" dirty="0">
              <a:solidFill>
                <a:schemeClr val="tx1"/>
              </a:solidFill>
              <a:latin typeface="Traditional Arabic" pitchFamily="18" charset="-78"/>
              <a:cs typeface="Traditional Arabic" pitchFamily="2" charset="-78"/>
            </a:endParaRPr>
          </a:p>
        </p:txBody>
      </p:sp>
      <p:sp>
        <p:nvSpPr>
          <p:cNvPr id="12" name="مخطط انسيابي: معالجة متعاقبة 11"/>
          <p:cNvSpPr/>
          <p:nvPr/>
        </p:nvSpPr>
        <p:spPr>
          <a:xfrm>
            <a:off x="3311234" y="1482752"/>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b="1" dirty="0">
                <a:solidFill>
                  <a:schemeClr val="tx1"/>
                </a:solidFill>
                <a:cs typeface="Traditional Arabic" pitchFamily="2" charset="-78"/>
              </a:rPr>
              <a:t>السَّائِبِ بْنِ يَزِيدَ</a:t>
            </a:r>
            <a:r>
              <a:rPr lang="fa-IR" b="1" dirty="0">
                <a:solidFill>
                  <a:schemeClr val="tx1"/>
                </a:solidFill>
                <a:cs typeface="Traditional Arabic" pitchFamily="2" charset="-78"/>
              </a:rPr>
              <a:t> </a:t>
            </a:r>
            <a:r>
              <a:rPr lang="ar-SA" sz="1400" b="1" dirty="0">
                <a:solidFill>
                  <a:schemeClr val="tx1"/>
                </a:solidFill>
                <a:latin typeface="Traditional Arabic" pitchFamily="18" charset="-78"/>
                <a:cs typeface="Traditional Arabic" pitchFamily="2" charset="-78"/>
              </a:rPr>
              <a:t>(صحابي)</a:t>
            </a:r>
          </a:p>
        </p:txBody>
      </p:sp>
      <p:sp>
        <p:nvSpPr>
          <p:cNvPr id="14" name="مخطط انسيابي: معالجة متعاقبة 13"/>
          <p:cNvSpPr/>
          <p:nvPr/>
        </p:nvSpPr>
        <p:spPr>
          <a:xfrm>
            <a:off x="2481273" y="3292514"/>
            <a:ext cx="1232297"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الْجُعَيْدِ بْنِ عَبْدِ الرَّحْمَنِ</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a:t>
            </a:r>
            <a:r>
              <a:rPr lang="ar-SA" sz="1400" dirty="0" smtClean="0">
                <a:solidFill>
                  <a:schemeClr val="tx1"/>
                </a:solidFill>
                <a:latin typeface="Traditional Arabic" pitchFamily="18" charset="-78"/>
                <a:cs typeface="Traditional Arabic" pitchFamily="2" charset="-78"/>
              </a:rPr>
              <a:t>ثقة)</a:t>
            </a:r>
            <a:endParaRPr lang="ar-SA" sz="14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4302943" y="3292516"/>
            <a:ext cx="1232297" cy="57784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يَزِيدَ بْنِ خُصَيْفَةَ</a:t>
            </a:r>
            <a:r>
              <a:rPr lang="fa-IR" sz="1600" dirty="0">
                <a:solidFill>
                  <a:schemeClr val="tx1"/>
                </a:solidFill>
                <a:cs typeface="Traditional Arabic" pitchFamily="2" charset="-78"/>
              </a:rPr>
              <a:t> </a:t>
            </a:r>
            <a:endParaRPr lang="fa-IR" sz="1600" dirty="0" smtClean="0">
              <a:solidFill>
                <a:schemeClr val="tx1"/>
              </a:solidFill>
              <a:cs typeface="Traditional Arabic" pitchFamily="2" charset="-78"/>
            </a:endParaRPr>
          </a:p>
          <a:p>
            <a:pPr algn="ctr" fontAlgn="auto">
              <a:spcBef>
                <a:spcPts val="0"/>
              </a:spcBef>
              <a:spcAft>
                <a:spcPts val="0"/>
              </a:spcAft>
              <a:defRPr/>
            </a:pPr>
            <a:r>
              <a:rPr lang="ar-SA" sz="1200" dirty="0" smtClean="0">
                <a:solidFill>
                  <a:schemeClr val="tx1"/>
                </a:solidFill>
                <a:latin typeface="Traditional Arabic" pitchFamily="18" charset="-78"/>
                <a:cs typeface="Traditional Arabic" pitchFamily="2" charset="-78"/>
              </a:rPr>
              <a:t>(ثقة</a:t>
            </a:r>
            <a:r>
              <a:rPr lang="fa-IR" sz="1200" dirty="0" smtClean="0">
                <a:solidFill>
                  <a:schemeClr val="tx1"/>
                </a:solidFill>
                <a:latin typeface="Traditional Arabic" pitchFamily="18" charset="-78"/>
                <a:cs typeface="Traditional Arabic" pitchFamily="2" charset="-78"/>
              </a:rPr>
              <a:t> يهم كثيرا</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2481273" y="5959514"/>
            <a:ext cx="1232297" cy="575733"/>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دَاوُدَ الْمَكِّيُّ</a:t>
            </a:r>
            <a:endParaRPr lang="fa-IR" sz="1400" dirty="0" smtClean="0">
              <a:solidFill>
                <a:schemeClr val="tx1"/>
              </a:solidFill>
              <a:cs typeface="Traditional Arabic" pitchFamily="2" charset="-78"/>
            </a:endParaRPr>
          </a:p>
          <a:p>
            <a:pPr algn="ctr">
              <a:defRPr/>
            </a:pPr>
            <a:r>
              <a:rPr lang="ar-SA" sz="1200" dirty="0" smtClean="0">
                <a:solidFill>
                  <a:schemeClr val="tx1"/>
                </a:solidFill>
                <a:latin typeface="Traditional Arabic" pitchFamily="18" charset="-78"/>
                <a:cs typeface="Traditional Arabic" pitchFamily="2" charset="-78"/>
              </a:rPr>
              <a:t>(ثقة)</a:t>
            </a:r>
            <a:endParaRPr lang="ar-SA" sz="12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2481273" y="4149763"/>
            <a:ext cx="1232297" cy="57785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مَكِّيُّ بْنُ إِبْرَاهِيمَ</a:t>
            </a: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(ثقة)</a:t>
            </a:r>
            <a:endParaRPr lang="ar-SA" sz="1400" dirty="0">
              <a:solidFill>
                <a:schemeClr val="tx1"/>
              </a:solidFill>
              <a:latin typeface="Traditional Arabic" pitchFamily="18" charset="-78"/>
              <a:cs typeface="Traditional Arabic" pitchFamily="2" charset="-78"/>
            </a:endParaRPr>
          </a:p>
        </p:txBody>
      </p:sp>
      <p:sp>
        <p:nvSpPr>
          <p:cNvPr id="28" name="وسيلة شرح مستطيلة مستديرة الزوايا 27"/>
          <p:cNvSpPr/>
          <p:nvPr/>
        </p:nvSpPr>
        <p:spPr>
          <a:xfrm>
            <a:off x="459951" y="993134"/>
            <a:ext cx="1875248" cy="3032956"/>
          </a:xfrm>
          <a:prstGeom prst="wedgeRoundRectCallout">
            <a:avLst>
              <a:gd name="adj1" fmla="val 56890"/>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cs typeface="B Badr" pitchFamily="2" charset="-78"/>
              </a:rPr>
              <a:t>سائب بن يزيد </a:t>
            </a:r>
            <a:r>
              <a:rPr lang="fa-IR" sz="1600" dirty="0" smtClean="0">
                <a:cs typeface="CTraditional Arabic" pitchFamily="2" charset="-78"/>
              </a:rPr>
              <a:t>ا</a:t>
            </a:r>
            <a:r>
              <a:rPr lang="fa-IR" sz="1600" dirty="0" smtClean="0">
                <a:cs typeface="B Badr" pitchFamily="2" charset="-78"/>
              </a:rPr>
              <a:t> گويد: زني نزد رسول الله </a:t>
            </a:r>
            <a:r>
              <a:rPr lang="en-US" sz="1600" dirty="0" smtClean="0">
                <a:solidFill>
                  <a:schemeClr val="tx1"/>
                </a:solidFill>
                <a:latin typeface="islam" pitchFamily="2" charset="2"/>
                <a:cs typeface="B Badr" pitchFamily="2" charset="-78"/>
              </a:rPr>
              <a:t>r</a:t>
            </a:r>
            <a:r>
              <a:rPr lang="fa-IR" sz="1600" dirty="0" smtClean="0">
                <a:cs typeface="B Badr" pitchFamily="2" charset="-78"/>
              </a:rPr>
              <a:t> آمد و 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به عايشه </a:t>
            </a:r>
            <a:r>
              <a:rPr lang="fa-IR" sz="1600" dirty="0" smtClean="0">
                <a:solidFill>
                  <a:schemeClr val="tx1"/>
                </a:solidFill>
                <a:latin typeface="islam" pitchFamily="2" charset="2"/>
                <a:cs typeface="CTraditional Arabic" pitchFamily="2" charset="-78"/>
              </a:rPr>
              <a:t>ل</a:t>
            </a:r>
            <a:r>
              <a:rPr lang="fa-IR" sz="1600" dirty="0" smtClean="0">
                <a:solidFill>
                  <a:schemeClr val="tx1"/>
                </a:solidFill>
                <a:latin typeface="islam" pitchFamily="2" charset="2"/>
                <a:cs typeface="B Badr" pitchFamily="2" charset="-78"/>
              </a:rPr>
              <a:t> فرمود: اي عايشه اين زن را مي‌شناسي؟ گفت: آري! پس آن زن براي   عائشه آواز خواند! آنگاه 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فرمود: ” شيطان در دو سوراخ بيني اين زن دميده است! “.</a:t>
            </a:r>
            <a:endParaRPr lang="ar-SA" sz="1600" dirty="0">
              <a:cs typeface="B Badr" pitchFamily="2" charset="-78"/>
            </a:endParaRPr>
          </a:p>
        </p:txBody>
      </p:sp>
      <p:sp>
        <p:nvSpPr>
          <p:cNvPr id="32" name="وسيلة شرح بيضاوية 31"/>
          <p:cNvSpPr/>
          <p:nvPr/>
        </p:nvSpPr>
        <p:spPr>
          <a:xfrm>
            <a:off x="5036356" y="1469673"/>
            <a:ext cx="1200671"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14</a:t>
            </a:r>
            <a:endParaRPr lang="en-US" dirty="0">
              <a:cs typeface="B Badr" pitchFamily="2" charset="-78"/>
            </a:endParaRPr>
          </a:p>
        </p:txBody>
      </p:sp>
      <p:sp>
        <p:nvSpPr>
          <p:cNvPr id="33" name="مخطط انسيابي: معالجة متعاقبة 32"/>
          <p:cNvSpPr/>
          <p:nvPr/>
        </p:nvSpPr>
        <p:spPr>
          <a:xfrm>
            <a:off x="2481274" y="5007014"/>
            <a:ext cx="1240631"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عَلِيُّ بْنُ </a:t>
            </a:r>
            <a:r>
              <a:rPr lang="ar-SA" sz="1600" dirty="0" smtClean="0">
                <a:solidFill>
                  <a:schemeClr val="tx1"/>
                </a:solidFill>
                <a:cs typeface="Traditional Arabic" pitchFamily="2" charset="-78"/>
              </a:rPr>
              <a:t>بَحْرٍ</a:t>
            </a:r>
            <a:r>
              <a:rPr lang="ar-SA" sz="1200" dirty="0" smtClean="0">
                <a:solidFill>
                  <a:schemeClr val="tx1"/>
                </a:solidFill>
                <a:latin typeface="Traditional Arabic" pitchFamily="18" charset="-78"/>
                <a:cs typeface="Traditional Arabic" pitchFamily="2" charset="-78"/>
              </a:rPr>
              <a:t>(ثقة)</a:t>
            </a:r>
            <a:endParaRPr lang="ar-SA" sz="1200" dirty="0">
              <a:solidFill>
                <a:schemeClr val="tx1"/>
              </a:solidFill>
              <a:latin typeface="Traditional Arabic" pitchFamily="18" charset="-78"/>
              <a:cs typeface="Traditional Arabic" pitchFamily="2" charset="-78"/>
            </a:endParaRPr>
          </a:p>
        </p:txBody>
      </p:sp>
      <p:cxnSp>
        <p:nvCxnSpPr>
          <p:cNvPr id="39" name="رابط مستقيم 38"/>
          <p:cNvCxnSpPr>
            <a:stCxn id="14" idx="2"/>
            <a:endCxn id="19" idx="0"/>
          </p:cNvCxnSpPr>
          <p:nvPr/>
        </p:nvCxnSpPr>
        <p:spPr>
          <a:xfrm rot="5400000">
            <a:off x="2956664" y="4008412"/>
            <a:ext cx="281516" cy="1191"/>
          </a:xfrm>
          <a:prstGeom prst="line">
            <a:avLst/>
          </a:prstGeom>
        </p:spPr>
        <p:style>
          <a:lnRef idx="1">
            <a:schemeClr val="accent1"/>
          </a:lnRef>
          <a:fillRef idx="0">
            <a:schemeClr val="accent1"/>
          </a:fillRef>
          <a:effectRef idx="0">
            <a:schemeClr val="accent1"/>
          </a:effectRef>
          <a:fontRef idx="minor">
            <a:schemeClr val="tx1"/>
          </a:fontRef>
        </p:style>
      </p:cxnSp>
      <p:sp>
        <p:nvSpPr>
          <p:cNvPr id="44" name="مخطط انسيابي: معالجة متعاقبة 43"/>
          <p:cNvSpPr/>
          <p:nvPr/>
        </p:nvSpPr>
        <p:spPr>
          <a:xfrm>
            <a:off x="4302943" y="4149765"/>
            <a:ext cx="1232297" cy="57573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الْجُعَيْدِ </a:t>
            </a:r>
            <a:r>
              <a:rPr lang="ar-SA" sz="1600" dirty="0">
                <a:solidFill>
                  <a:schemeClr val="tx1"/>
                </a:solidFill>
                <a:latin typeface="Traditional Arabic" pitchFamily="18" charset="-78"/>
                <a:cs typeface="Traditional Arabic" pitchFamily="2" charset="-78"/>
              </a:rPr>
              <a:t>(ثقة)</a:t>
            </a:r>
          </a:p>
        </p:txBody>
      </p:sp>
      <p:sp>
        <p:nvSpPr>
          <p:cNvPr id="48" name="مخطط انسيابي: معالجة متعاقبة 47"/>
          <p:cNvSpPr/>
          <p:nvPr/>
        </p:nvSpPr>
        <p:spPr>
          <a:xfrm>
            <a:off x="4302943" y="5007014"/>
            <a:ext cx="1232297" cy="575733"/>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مَكِّيُّ بْنُ إِبْرَاهِيمَ</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(ثقة</a:t>
            </a:r>
            <a:r>
              <a:rPr lang="fa-IR" sz="1400" dirty="0">
                <a:solidFill>
                  <a:schemeClr val="tx1"/>
                </a:solidFill>
                <a:latin typeface="Traditional Arabic" pitchFamily="18" charset="-78"/>
                <a:cs typeface="Traditional Arabic" pitchFamily="2" charset="-78"/>
              </a:rPr>
              <a:t> ثبت</a:t>
            </a:r>
            <a:r>
              <a:rPr lang="ar-SA" sz="1400" dirty="0">
                <a:solidFill>
                  <a:schemeClr val="tx1"/>
                </a:solidFill>
                <a:latin typeface="Traditional Arabic" pitchFamily="18" charset="-78"/>
                <a:cs typeface="Traditional Arabic" pitchFamily="2" charset="-78"/>
              </a:rPr>
              <a:t>)</a:t>
            </a:r>
          </a:p>
        </p:txBody>
      </p:sp>
      <p:cxnSp>
        <p:nvCxnSpPr>
          <p:cNvPr id="64" name="رابط كسهم مستقيم 63"/>
          <p:cNvCxnSpPr>
            <a:stCxn id="12" idx="2"/>
            <a:endCxn id="14" idx="0"/>
          </p:cNvCxnSpPr>
          <p:nvPr/>
        </p:nvCxnSpPr>
        <p:spPr>
          <a:xfrm flipH="1">
            <a:off x="3097422" y="2153735"/>
            <a:ext cx="803172" cy="11387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رابط كسهم مستقيم 65"/>
          <p:cNvCxnSpPr>
            <a:stCxn id="12" idx="2"/>
            <a:endCxn id="15" idx="0"/>
          </p:cNvCxnSpPr>
          <p:nvPr/>
        </p:nvCxnSpPr>
        <p:spPr>
          <a:xfrm>
            <a:off x="3900594" y="2153735"/>
            <a:ext cx="1018498" cy="113878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رابط مستقيم 20"/>
          <p:cNvCxnSpPr>
            <a:stCxn id="15" idx="2"/>
            <a:endCxn id="44" idx="0"/>
          </p:cNvCxnSpPr>
          <p:nvPr/>
        </p:nvCxnSpPr>
        <p:spPr>
          <a:xfrm rot="5400000">
            <a:off x="4779391" y="4010528"/>
            <a:ext cx="279400"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رابط مستقيم 22"/>
          <p:cNvCxnSpPr>
            <a:stCxn id="44" idx="2"/>
            <a:endCxn id="48" idx="0"/>
          </p:cNvCxnSpPr>
          <p:nvPr/>
        </p:nvCxnSpPr>
        <p:spPr>
          <a:xfrm rot="5400000">
            <a:off x="4778333" y="4866720"/>
            <a:ext cx="281517"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رابط مستقيم 24"/>
          <p:cNvCxnSpPr>
            <a:stCxn id="19" idx="2"/>
            <a:endCxn id="33" idx="0"/>
          </p:cNvCxnSpPr>
          <p:nvPr/>
        </p:nvCxnSpPr>
        <p:spPr>
          <a:xfrm rot="16200000" flipH="1">
            <a:off x="2959804" y="4865231"/>
            <a:ext cx="279400" cy="416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رابط مستقيم 26"/>
          <p:cNvCxnSpPr>
            <a:stCxn id="33" idx="2"/>
            <a:endCxn id="18" idx="0"/>
          </p:cNvCxnSpPr>
          <p:nvPr/>
        </p:nvCxnSpPr>
        <p:spPr>
          <a:xfrm rot="5400000">
            <a:off x="2911123" y="5769047"/>
            <a:ext cx="376767" cy="4168"/>
          </a:xfrm>
          <a:prstGeom prst="line">
            <a:avLst/>
          </a:prstGeom>
        </p:spPr>
        <p:style>
          <a:lnRef idx="1">
            <a:schemeClr val="accent1"/>
          </a:lnRef>
          <a:fillRef idx="0">
            <a:schemeClr val="accent1"/>
          </a:fillRef>
          <a:effectRef idx="0">
            <a:schemeClr val="accent1"/>
          </a:effectRef>
          <a:fontRef idx="minor">
            <a:schemeClr val="tx1"/>
          </a:fontRef>
        </p:style>
      </p:cxnSp>
      <p:sp>
        <p:nvSpPr>
          <p:cNvPr id="24" name="مستطيل 23"/>
          <p:cNvSpPr/>
          <p:nvPr/>
        </p:nvSpPr>
        <p:spPr>
          <a:xfrm>
            <a:off x="-30261" y="8520773"/>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وسيلة شرح مستطيلة 2"/>
          <p:cNvSpPr/>
          <p:nvPr/>
        </p:nvSpPr>
        <p:spPr>
          <a:xfrm>
            <a:off x="1758693" y="550737"/>
            <a:ext cx="3685250" cy="599512"/>
          </a:xfrm>
          <a:prstGeom prst="wedgeRectCallout">
            <a:avLst/>
          </a:prstGeom>
          <a:solidFill>
            <a:schemeClr val="bg2"/>
          </a:solidFill>
          <a:ln>
            <a:solidFill>
              <a:schemeClr val="accent1">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cs typeface="B Badr" pitchFamily="2" charset="-78"/>
              </a:rPr>
              <a:t>مدار اسانيد اين روايت و متون </a:t>
            </a:r>
            <a:r>
              <a:rPr lang="fa-IR" dirty="0" smtClean="0">
                <a:solidFill>
                  <a:schemeClr val="tx1"/>
                </a:solidFill>
                <a:cs typeface="B Badr" pitchFamily="2" charset="-78"/>
              </a:rPr>
              <a:t>آن</a:t>
            </a:r>
            <a:endParaRPr lang="en-US" dirty="0">
              <a:solidFill>
                <a:schemeClr val="tx1"/>
              </a:solidFill>
              <a:cs typeface="B Badr" pitchFamily="2" charset="-78"/>
            </a:endParaRPr>
          </a:p>
        </p:txBody>
      </p:sp>
      <p:sp>
        <p:nvSpPr>
          <p:cNvPr id="4" name="مستطيل مستدير الزوايا 3"/>
          <p:cNvSpPr/>
          <p:nvPr/>
        </p:nvSpPr>
        <p:spPr>
          <a:xfrm>
            <a:off x="688925" y="5265766"/>
            <a:ext cx="5572164" cy="1809763"/>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lumMod val="95000"/>
                    <a:lumOff val="5000"/>
                  </a:schemeClr>
                </a:solidFill>
                <a:cs typeface="Traditional Arabic" pitchFamily="2" charset="-78"/>
              </a:rPr>
              <a:t>امام </a:t>
            </a:r>
            <a:r>
              <a:rPr lang="fa-IR" sz="1600" dirty="0">
                <a:solidFill>
                  <a:schemeClr val="tx1"/>
                </a:solidFill>
                <a:cs typeface="Traditional Arabic" pitchFamily="2" charset="-78"/>
              </a:rPr>
              <a:t>احمد گويد: </a:t>
            </a:r>
            <a:r>
              <a:rPr lang="ar-SA" sz="1600" dirty="0" smtClean="0">
                <a:solidFill>
                  <a:schemeClr val="tx1"/>
                </a:solidFill>
                <a:cs typeface="Traditional Arabic" pitchFamily="2" charset="-78"/>
              </a:rPr>
              <a:t>حَدَّثَنَا مَكِّيٌّ، حَدَّثَنَا الْجُعَيْدُ، عَنْ </a:t>
            </a:r>
            <a:r>
              <a:rPr lang="ar-SA" sz="1600" b="1" dirty="0" smtClean="0">
                <a:solidFill>
                  <a:schemeClr val="tx1"/>
                </a:solidFill>
                <a:cs typeface="Traditional Arabic" pitchFamily="2" charset="-78"/>
              </a:rPr>
              <a:t>يَزِيدَ بْنِ خُصَيْفَةَ</a:t>
            </a:r>
            <a:r>
              <a:rPr lang="ar-SA" sz="1600" dirty="0" smtClean="0">
                <a:solidFill>
                  <a:schemeClr val="tx1"/>
                </a:solidFill>
                <a:cs typeface="Traditional Arabic" pitchFamily="2" charset="-78"/>
              </a:rPr>
              <a:t>، عَنِ السَّائِبِ بْنِ يَزِيدَ، أَنَّ امْرَأَةً جَاءَتْ إِلَى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فَقَالَ: " يَا عَائِشَةُ، أَتَعْرِفِينَ هَذِهِ؟ " قَالَتْ: لَا، يَا نَبِيَّ اللَّهِ، فَقَالَ: " </a:t>
            </a:r>
            <a:r>
              <a:rPr lang="ar-SA" sz="1600" u="sng" dirty="0" smtClean="0">
                <a:solidFill>
                  <a:schemeClr val="tx1"/>
                </a:solidFill>
                <a:cs typeface="Traditional Arabic" pitchFamily="2" charset="-78"/>
              </a:rPr>
              <a:t>هَذِهِ قَيْنَةُ بَنِي فُلَانٍ، تُحِبِّينَ أَنْ تُغَنِّيَكِ ؟ " قَالَتْ: نَعَمْ، قَالَ: فَأَعْطَاهَا طَبَقًا، فَغَنَّتْهَا،</a:t>
            </a:r>
            <a:r>
              <a:rPr lang="ar-SA" sz="1600" dirty="0" smtClean="0">
                <a:solidFill>
                  <a:schemeClr val="tx1"/>
                </a:solidFill>
                <a:cs typeface="Traditional Arabic" pitchFamily="2" charset="-78"/>
              </a:rPr>
              <a:t> فَقَالَ النَّبِيُّ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 قَدْ نَفَخَ الشَّيْطَانُ فِي مَنْخِرَيْهَا ”</a:t>
            </a:r>
            <a:r>
              <a:rPr lang="fa-IR" sz="1600" dirty="0" smtClean="0">
                <a:solidFill>
                  <a:schemeClr val="tx1"/>
                </a:solidFill>
                <a:cs typeface="Traditional Arabic" pitchFamily="2" charset="-78"/>
              </a:rPr>
              <a:t>.</a:t>
            </a:r>
            <a:endParaRPr lang="fa-IR" sz="1600" dirty="0">
              <a:solidFill>
                <a:schemeClr val="tx1"/>
              </a:solidFill>
              <a:cs typeface="Traditional Arabic" pitchFamily="2" charset="-78"/>
            </a:endParaRPr>
          </a:p>
          <a:p>
            <a:pPr algn="just">
              <a:defRPr/>
            </a:pPr>
            <a:r>
              <a:rPr lang="fa-IR" sz="1400" dirty="0">
                <a:solidFill>
                  <a:schemeClr val="tx1"/>
                </a:solidFill>
                <a:latin typeface="islam" pitchFamily="2" charset="2"/>
                <a:cs typeface="+mj-cs"/>
              </a:rPr>
              <a:t>تخريج: </a:t>
            </a:r>
            <a:r>
              <a:rPr lang="fa-IR" sz="1400" dirty="0">
                <a:solidFill>
                  <a:schemeClr val="tx1"/>
                </a:solidFill>
                <a:latin typeface="islam" pitchFamily="2" charset="2"/>
              </a:rPr>
              <a:t>احمد حديث شماره‌ي </a:t>
            </a:r>
            <a:r>
              <a:rPr lang="fa-IR" sz="1400" dirty="0" smtClean="0">
                <a:solidFill>
                  <a:schemeClr val="tx1"/>
                </a:solidFill>
                <a:latin typeface="islam" pitchFamily="2" charset="2"/>
              </a:rPr>
              <a:t>15408</a:t>
            </a:r>
            <a:endParaRPr lang="en-US" sz="1400" dirty="0">
              <a:solidFill>
                <a:schemeClr val="tx1"/>
              </a:solidFill>
              <a:latin typeface="islam" pitchFamily="2" charset="2"/>
            </a:endParaRPr>
          </a:p>
        </p:txBody>
      </p:sp>
      <p:sp>
        <p:nvSpPr>
          <p:cNvPr id="5" name="مستطيل مستدير الزوايا 4"/>
          <p:cNvSpPr/>
          <p:nvPr/>
        </p:nvSpPr>
        <p:spPr>
          <a:xfrm>
            <a:off x="688925" y="1265238"/>
            <a:ext cx="5572164" cy="1714512"/>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solidFill>
                <a:cs typeface="Traditional Arabic" pitchFamily="2" charset="-78"/>
              </a:rPr>
              <a:t>امام </a:t>
            </a:r>
            <a:r>
              <a:rPr lang="fa-IR" sz="1600" dirty="0" smtClean="0">
                <a:solidFill>
                  <a:schemeClr val="tx1"/>
                </a:solidFill>
                <a:cs typeface="Traditional Arabic" pitchFamily="2" charset="-78"/>
              </a:rPr>
              <a:t>طبراني </a:t>
            </a:r>
            <a:r>
              <a:rPr lang="fa-IR" sz="1600" dirty="0">
                <a:solidFill>
                  <a:schemeClr val="tx1"/>
                </a:solidFill>
                <a:cs typeface="Traditional Arabic" pitchFamily="2" charset="-78"/>
              </a:rPr>
              <a:t>گويد: </a:t>
            </a:r>
            <a:r>
              <a:rPr lang="ar-SA" sz="1600" dirty="0" smtClean="0">
                <a:solidFill>
                  <a:schemeClr val="tx1"/>
                </a:solidFill>
                <a:cs typeface="Traditional Arabic" pitchFamily="2" charset="-78"/>
              </a:rPr>
              <a:t>حَدَّثَنَا أَحْمَدُ بْنُ دَاوُدَ الْمَكِّيُّ، ثنا عَلِيُّ بْنُ بَحْرٍ، ثنا مَكِّيُّ بْنُ إِبْرَاهِيمَ، عَنِ </a:t>
            </a:r>
            <a:r>
              <a:rPr lang="ar-SA" sz="1600" b="1" dirty="0" smtClean="0">
                <a:solidFill>
                  <a:schemeClr val="tx1"/>
                </a:solidFill>
                <a:cs typeface="Traditional Arabic" pitchFamily="2" charset="-78"/>
              </a:rPr>
              <a:t>الْجُعَيْدِ بْنِ عَبْدِ الرَّحْمَنِ</a:t>
            </a:r>
            <a:r>
              <a:rPr lang="ar-SA" sz="1600" dirty="0" smtClean="0">
                <a:solidFill>
                  <a:schemeClr val="tx1"/>
                </a:solidFill>
                <a:cs typeface="Traditional Arabic" pitchFamily="2" charset="-78"/>
              </a:rPr>
              <a:t>، عَنِ السَّائِبِ بْنِ يَزِيدَ، أَنَّ امْرَأَةً دَخَلَتْ عَلَى النَّبِيِّ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فَقَالَ: " يَا عَائِشَةُ، أَتَعْرِفِينَ هَذِهِ؟ " قَالَتْ : نَعَمْ</a:t>
            </a:r>
            <a:r>
              <a:rPr lang="fa-IR" sz="1600" dirty="0" smtClean="0">
                <a:solidFill>
                  <a:schemeClr val="tx1"/>
                </a:solidFill>
                <a:cs typeface="Traditional Arabic" pitchFamily="2" charset="-78"/>
              </a:rPr>
              <a:t>؛ </a:t>
            </a:r>
            <a:r>
              <a:rPr lang="ar-SA" sz="1600" u="sng" dirty="0" smtClean="0">
                <a:solidFill>
                  <a:schemeClr val="tx1"/>
                </a:solidFill>
                <a:cs typeface="Traditional Arabic" pitchFamily="2" charset="-78"/>
              </a:rPr>
              <a:t>فَغَنَّتْهَا</a:t>
            </a:r>
            <a:r>
              <a:rPr lang="ar-SA" sz="1600" dirty="0" smtClean="0">
                <a:solidFill>
                  <a:schemeClr val="tx1"/>
                </a:solidFill>
                <a:cs typeface="Traditional Arabic" pitchFamily="2" charset="-78"/>
              </a:rPr>
              <a:t>، فَقَالَ : " لَقَدْ نَفَخَ الشَّيْطَانُ فِي مِنْخَرَيْهَا ”</a:t>
            </a:r>
            <a:endParaRPr lang="fa-IR" sz="1600" dirty="0" smtClean="0">
              <a:solidFill>
                <a:schemeClr val="tx1"/>
              </a:solidFill>
              <a:cs typeface="Traditional Arabic" pitchFamily="2" charset="-78"/>
            </a:endParaRPr>
          </a:p>
          <a:p>
            <a:pPr algn="just">
              <a:defRPr/>
            </a:pPr>
            <a:r>
              <a:rPr lang="fa-IR" sz="1400" b="1" dirty="0" smtClean="0">
                <a:solidFill>
                  <a:schemeClr val="tx1"/>
                </a:solidFill>
                <a:cs typeface="B Badr" pitchFamily="2" charset="-78"/>
              </a:rPr>
              <a:t>تخريج: </a:t>
            </a:r>
            <a:r>
              <a:rPr lang="fa-IR" sz="1400" dirty="0" smtClean="0">
                <a:solidFill>
                  <a:schemeClr val="tx1"/>
                </a:solidFill>
                <a:latin typeface="islam" pitchFamily="2" charset="2"/>
                <a:cs typeface="B Badr" pitchFamily="2" charset="-78"/>
              </a:rPr>
              <a:t>طبراني كبير ح ش 6549</a:t>
            </a:r>
          </a:p>
        </p:txBody>
      </p:sp>
      <p:sp>
        <p:nvSpPr>
          <p:cNvPr id="7" name="مستطيل مستدير الزوايا 6"/>
          <p:cNvSpPr/>
          <p:nvPr/>
        </p:nvSpPr>
        <p:spPr>
          <a:xfrm>
            <a:off x="688925" y="3170253"/>
            <a:ext cx="5572164" cy="1905013"/>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solidFill>
                <a:cs typeface="Traditional Arabic" pitchFamily="2" charset="-78"/>
              </a:rPr>
              <a:t>امام </a:t>
            </a:r>
            <a:r>
              <a:rPr lang="fa-IR" sz="1600" dirty="0" smtClean="0">
                <a:solidFill>
                  <a:schemeClr val="tx1"/>
                </a:solidFill>
                <a:cs typeface="Traditional Arabic" pitchFamily="2" charset="-78"/>
              </a:rPr>
              <a:t>نسائي </a:t>
            </a:r>
            <a:r>
              <a:rPr lang="fa-IR" sz="1600" dirty="0">
                <a:solidFill>
                  <a:schemeClr val="tx1"/>
                </a:solidFill>
                <a:cs typeface="Traditional Arabic" pitchFamily="2" charset="-78"/>
              </a:rPr>
              <a:t>گويد: </a:t>
            </a:r>
            <a:r>
              <a:rPr lang="ar-SA" sz="1600" dirty="0" smtClean="0">
                <a:solidFill>
                  <a:schemeClr val="tx1"/>
                </a:solidFill>
                <a:cs typeface="Traditional Arabic" pitchFamily="2" charset="-78"/>
              </a:rPr>
              <a:t>أَخْبَرَنَا هَارُونُ بْنُ عَبْدِ اللَّهِ ، قَالَ: نا مَكِّيُّ بْنُ إِبْرَاهِيمَ، قَالَ: نا الْجُعَيْدُ، عَنْ </a:t>
            </a:r>
            <a:r>
              <a:rPr lang="ar-SA" sz="1600" b="1" dirty="0" smtClean="0">
                <a:solidFill>
                  <a:schemeClr val="tx1"/>
                </a:solidFill>
                <a:cs typeface="Traditional Arabic" pitchFamily="2" charset="-78"/>
              </a:rPr>
              <a:t>يَزِيدَ بْنِ خُصَيْفَةَ</a:t>
            </a:r>
            <a:r>
              <a:rPr lang="ar-SA" sz="1600" dirty="0" smtClean="0">
                <a:solidFill>
                  <a:schemeClr val="tx1"/>
                </a:solidFill>
                <a:cs typeface="Traditional Arabic" pitchFamily="2" charset="-78"/>
              </a:rPr>
              <a:t>، عَنِ السَّائِبِ بْنِ يَزِيدَ، أَنَّ امْرَأَةً جَاءَتْ إِلَى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فَقَالَ: " يَا عَائِشَةُ، تَعْرِفِينَ هَذِهِ؟ "، قَالَتْ: لا، يَا نَبِيَّ اللَّهِ، قَالَ: " هَذِهِ قَيْنَةُ بَنِي فُلانٍ، تُحِبِّينَ أَنْ تُغَنِّيَكِ؟ " </a:t>
            </a:r>
            <a:r>
              <a:rPr lang="ar-SA" sz="1600" u="sng" dirty="0" smtClean="0">
                <a:solidFill>
                  <a:schemeClr val="tx1"/>
                </a:solidFill>
                <a:cs typeface="Traditional Arabic" pitchFamily="2" charset="-78"/>
              </a:rPr>
              <a:t>فَغَنَّتْهَا</a:t>
            </a:r>
            <a:r>
              <a:rPr lang="fa-IR" sz="1600" dirty="0" smtClean="0">
                <a:solidFill>
                  <a:schemeClr val="tx1"/>
                </a:solidFill>
                <a:cs typeface="Traditional Arabic" pitchFamily="2" charset="-78"/>
              </a:rPr>
              <a:t>.</a:t>
            </a:r>
            <a:r>
              <a:rPr lang="fa-IR" sz="1600" b="1" dirty="0" smtClean="0">
                <a:solidFill>
                  <a:schemeClr val="tx1"/>
                </a:solidFill>
                <a:cs typeface="B Badr" pitchFamily="2" charset="-78"/>
              </a:rPr>
              <a:t> </a:t>
            </a:r>
          </a:p>
          <a:p>
            <a:pPr algn="just">
              <a:defRPr/>
            </a:pPr>
            <a:r>
              <a:rPr lang="fa-IR" sz="1400" b="1" dirty="0" smtClean="0">
                <a:solidFill>
                  <a:schemeClr val="tx1"/>
                </a:solidFill>
                <a:cs typeface="B Badr" pitchFamily="2" charset="-78"/>
              </a:rPr>
              <a:t>تخريج: </a:t>
            </a:r>
            <a:r>
              <a:rPr lang="fa-IR" sz="1400" dirty="0" smtClean="0">
                <a:solidFill>
                  <a:schemeClr val="tx1"/>
                </a:solidFill>
                <a:latin typeface="islam" pitchFamily="2" charset="2"/>
                <a:cs typeface="B Badr" pitchFamily="2" charset="-78"/>
              </a:rPr>
              <a:t>نسائي كبري ح ش 8641</a:t>
            </a:r>
            <a:endParaRPr lang="fa-IR" sz="1400" dirty="0">
              <a:solidFill>
                <a:schemeClr val="tx1"/>
              </a:solidFill>
              <a:cs typeface="Traditional Arabic" pitchFamily="2" charset="-78"/>
            </a:endParaRPr>
          </a:p>
        </p:txBody>
      </p:sp>
      <p:sp>
        <p:nvSpPr>
          <p:cNvPr id="6" name="مستطيل 5"/>
          <p:cNvSpPr/>
          <p:nvPr/>
        </p:nvSpPr>
        <p:spPr>
          <a:xfrm>
            <a:off x="6171856" y="8524879"/>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52</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خطط انسيابي: معالجة متعاقبة 2"/>
          <p:cNvSpPr/>
          <p:nvPr/>
        </p:nvSpPr>
        <p:spPr>
          <a:xfrm>
            <a:off x="1762741" y="568257"/>
            <a:ext cx="3131203" cy="465908"/>
          </a:xfrm>
          <a:prstGeom prst="flowChartAlternateProcess">
            <a:avLst/>
          </a:prstGeom>
          <a:solidFill>
            <a:schemeClr val="accent1">
              <a:lumMod val="60000"/>
              <a:lumOff val="40000"/>
            </a:schemeClr>
          </a:solidFill>
          <a:ln>
            <a:solidFill>
              <a:schemeClr val="accent1">
                <a:lumMod val="75000"/>
              </a:schemeClr>
            </a:solidFill>
          </a:ln>
          <a:effectLst>
            <a:glow rad="101600">
              <a:schemeClr val="accent1">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fa-IR" dirty="0" smtClean="0">
                <a:solidFill>
                  <a:schemeClr val="tx1"/>
                </a:solidFill>
                <a:cs typeface="B Badr" pitchFamily="2" charset="-78"/>
              </a:rPr>
              <a:t>بررسي برداشت‌ها از اين حديث:</a:t>
            </a:r>
            <a:endParaRPr lang="ar-SA" dirty="0">
              <a:solidFill>
                <a:schemeClr val="tx1"/>
              </a:solidFill>
              <a:cs typeface="B Badr" pitchFamily="2" charset="-78"/>
            </a:endParaRPr>
          </a:p>
        </p:txBody>
      </p:sp>
      <p:sp>
        <p:nvSpPr>
          <p:cNvPr id="4" name="مستطيل مستدير الزوايا 3"/>
          <p:cNvSpPr/>
          <p:nvPr/>
        </p:nvSpPr>
        <p:spPr>
          <a:xfrm>
            <a:off x="620268" y="1307970"/>
            <a:ext cx="5403039" cy="7143800"/>
          </a:xfrm>
          <a:prstGeom prst="roundRect">
            <a:avLst>
              <a:gd name="adj" fmla="val 7117"/>
            </a:avLst>
          </a:prstGeom>
          <a:solidFill>
            <a:schemeClr val="accent1">
              <a:lumMod val="20000"/>
              <a:lumOff val="80000"/>
            </a:schemeClr>
          </a:solidFill>
          <a:effectLst>
            <a:glow rad="101600">
              <a:schemeClr val="accent1">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600" b="1" dirty="0" smtClean="0">
                <a:solidFill>
                  <a:schemeClr val="tx1"/>
                </a:solidFill>
                <a:cs typeface="B Badr" pitchFamily="2" charset="-78"/>
              </a:rPr>
              <a:t>گفته شده: در يك از روايت‌هاي اين حديث آمده كه رسول‌الله دايره‌اي همانند سيني يا درپوش ديگي به آن دختر كنيز مي‌دهد تا اينكه براي عايشه </a:t>
            </a:r>
            <a:r>
              <a:rPr lang="fa-IR" sz="1600" b="1" dirty="0" smtClean="0">
                <a:solidFill>
                  <a:schemeClr val="tx1"/>
                </a:solidFill>
                <a:cs typeface="CTraditional Arabic" pitchFamily="2" charset="-78"/>
              </a:rPr>
              <a:t>ل</a:t>
            </a:r>
            <a:r>
              <a:rPr lang="fa-IR" sz="1600" b="1" dirty="0" smtClean="0">
                <a:solidFill>
                  <a:schemeClr val="tx1"/>
                </a:solidFill>
              </a:rPr>
              <a:t> </a:t>
            </a:r>
            <a:r>
              <a:rPr lang="fa-IR" sz="1600" b="1" dirty="0" smtClean="0">
                <a:solidFill>
                  <a:schemeClr val="tx1"/>
                </a:solidFill>
                <a:cs typeface="B Badr" pitchFamily="2" charset="-78"/>
              </a:rPr>
              <a:t>آواز بخواند!! </a:t>
            </a:r>
          </a:p>
          <a:p>
            <a:pPr indent="216000" algn="just">
              <a:spcBef>
                <a:spcPts val="600"/>
              </a:spcBef>
            </a:pPr>
            <a:r>
              <a:rPr lang="fa-IR" sz="1600" b="1" dirty="0" smtClean="0">
                <a:solidFill>
                  <a:schemeClr val="tx1"/>
                </a:solidFill>
                <a:cs typeface="B Badr" pitchFamily="2" charset="-78"/>
              </a:rPr>
              <a:t>جواب: اول: </a:t>
            </a:r>
            <a:r>
              <a:rPr lang="fa-IR" sz="1600" dirty="0" smtClean="0">
                <a:solidFill>
                  <a:schemeClr val="tx1"/>
                </a:solidFill>
                <a:cs typeface="B Badr" pitchFamily="2" charset="-78"/>
              </a:rPr>
              <a:t>روايتي كه در آن اين زيادي آمده نزد امام احمد از روايت </a:t>
            </a:r>
            <a:r>
              <a:rPr lang="ar-SA" sz="1600" dirty="0" smtClean="0">
                <a:solidFill>
                  <a:schemeClr val="tx1"/>
                </a:solidFill>
                <a:cs typeface="B Badr" pitchFamily="2" charset="-78"/>
              </a:rPr>
              <a:t>يَزِيدَ بْنِ خُصَيْف</a:t>
            </a:r>
            <a:r>
              <a:rPr lang="fa-IR" sz="1600" dirty="0" smtClean="0">
                <a:solidFill>
                  <a:schemeClr val="tx1"/>
                </a:solidFill>
                <a:cs typeface="B Badr" pitchFamily="2" charset="-78"/>
              </a:rPr>
              <a:t>ه از</a:t>
            </a:r>
            <a:r>
              <a:rPr lang="ar-SA" sz="1600" dirty="0" smtClean="0">
                <a:solidFill>
                  <a:schemeClr val="tx1"/>
                </a:solidFill>
                <a:cs typeface="B Badr" pitchFamily="2" charset="-78"/>
              </a:rPr>
              <a:t> السَّائِبِ بْنِ يَزِيد</a:t>
            </a:r>
            <a:r>
              <a:rPr lang="fa-IR" sz="1600" dirty="0" smtClean="0">
                <a:solidFill>
                  <a:schemeClr val="tx1"/>
                </a:solidFill>
                <a:cs typeface="B Badr" pitchFamily="2" charset="-78"/>
              </a:rPr>
              <a:t> است و امام ابن‌حبان درياره‌ي </a:t>
            </a:r>
            <a:r>
              <a:rPr lang="ar-SA" sz="1600" dirty="0" smtClean="0">
                <a:solidFill>
                  <a:schemeClr val="tx1"/>
                </a:solidFill>
                <a:cs typeface="B Badr" pitchFamily="2" charset="-78"/>
              </a:rPr>
              <a:t>يَزِيد</a:t>
            </a:r>
            <a:r>
              <a:rPr lang="fa-IR" sz="1600" dirty="0" smtClean="0">
                <a:solidFill>
                  <a:schemeClr val="tx1"/>
                </a:solidFill>
                <a:cs typeface="B Badr" pitchFamily="2" charset="-78"/>
              </a:rPr>
              <a:t>‌</a:t>
            </a:r>
            <a:r>
              <a:rPr lang="ar-SA" sz="1600" dirty="0" smtClean="0">
                <a:solidFill>
                  <a:schemeClr val="tx1"/>
                </a:solidFill>
                <a:cs typeface="B Badr" pitchFamily="2" charset="-78"/>
              </a:rPr>
              <a:t>بْنِ</a:t>
            </a:r>
            <a:r>
              <a:rPr lang="fa-IR" sz="1600" dirty="0" smtClean="0">
                <a:solidFill>
                  <a:schemeClr val="tx1"/>
                </a:solidFill>
                <a:cs typeface="B Badr" pitchFamily="2" charset="-78"/>
              </a:rPr>
              <a:t>‌</a:t>
            </a:r>
            <a:r>
              <a:rPr lang="ar-SA" sz="1600" dirty="0" smtClean="0">
                <a:solidFill>
                  <a:schemeClr val="tx1"/>
                </a:solidFill>
                <a:cs typeface="B Badr" pitchFamily="2" charset="-78"/>
              </a:rPr>
              <a:t>خُصَيْف</a:t>
            </a:r>
            <a:r>
              <a:rPr lang="fa-IR" sz="1600" dirty="0" smtClean="0">
                <a:solidFill>
                  <a:schemeClr val="tx1"/>
                </a:solidFill>
                <a:cs typeface="B Badr" pitchFamily="2" charset="-78"/>
              </a:rPr>
              <a:t>ه مي‌گويد: ( وقتي كه از حفظ خودش روايت مي‌كند تَوَهُّمَش زياد است! )، (ن.ك: مشاهير علماء الأمصار ص 77 شماره‌ي 1066) و امام ابوداود از امام احمد نقل كرده كه درباره‌اش مي‌گويد: (منكر الحديث مي‌باشد.)، (ن.ك: ميزان الاعتدال، ذهبي 4/430)، پس به اين زيادي به علّت اضطرابي كه در نقل اين ماجرا مي‌باشد نمي‌توان اعتماد كرد! </a:t>
            </a:r>
          </a:p>
          <a:p>
            <a:pPr indent="216000" algn="just">
              <a:spcBef>
                <a:spcPts val="600"/>
              </a:spcBef>
            </a:pPr>
            <a:r>
              <a:rPr lang="fa-IR" sz="1600" b="1" dirty="0" smtClean="0">
                <a:solidFill>
                  <a:schemeClr val="tx1"/>
                </a:solidFill>
                <a:cs typeface="B Badr" pitchFamily="2" charset="-78"/>
              </a:rPr>
              <a:t>دوم:</a:t>
            </a:r>
            <a:r>
              <a:rPr lang="fa-IR" sz="1600" dirty="0" smtClean="0">
                <a:solidFill>
                  <a:schemeClr val="tx1"/>
                </a:solidFill>
                <a:cs typeface="B Badr" pitchFamily="2" charset="-78"/>
              </a:rPr>
              <a:t> اينكه </a:t>
            </a:r>
            <a:r>
              <a:rPr lang="ar-SA" sz="1600" dirty="0" smtClean="0">
                <a:solidFill>
                  <a:schemeClr val="tx1"/>
                </a:solidFill>
                <a:cs typeface="B Badr" pitchFamily="2" charset="-78"/>
              </a:rPr>
              <a:t>جُعَيْدِ بْنِ عَبْدِ الرَّحْمَن</a:t>
            </a:r>
            <a:r>
              <a:rPr lang="fa-IR" sz="1600" dirty="0" smtClean="0">
                <a:solidFill>
                  <a:schemeClr val="tx1"/>
                </a:solidFill>
                <a:cs typeface="B Badr" pitchFamily="2" charset="-78"/>
              </a:rPr>
              <a:t> اين حديث را خودش مستقيماً از السَّائب بن يزيد روايت مي‌كند (</a:t>
            </a:r>
            <a:r>
              <a:rPr lang="fa-IR" sz="1600" dirty="0" smtClean="0">
                <a:solidFill>
                  <a:schemeClr val="tx1"/>
                </a:solidFill>
                <a:latin typeface="islam" pitchFamily="2" charset="2"/>
                <a:cs typeface="B Badr" pitchFamily="2" charset="-78"/>
              </a:rPr>
              <a:t>طبراني كبير ح ش 6549)</a:t>
            </a:r>
            <a:r>
              <a:rPr lang="fa-IR" sz="1600" dirty="0" smtClean="0">
                <a:solidFill>
                  <a:schemeClr val="tx1"/>
                </a:solidFill>
                <a:cs typeface="B Badr" pitchFamily="2" charset="-78"/>
              </a:rPr>
              <a:t> و اين زيادي در روايت وي نيست و شنيدن وي نيز از السائب بن يزيد ثابت است و خود امام بخاري چند روايت را با اسناد جعيد از السّائب در كتاب صحيحش روايت كرده است (صحيح بخاري حديث‌ شماره‌ي 3299 و 3300 و 6248)! در نتيجه مي‌توان گفت اين روايتي كه جعيد خودش بدون واسطه نقل مي‌كند قوي‌تر از روايت يزيد بن خصيفه بوده و آن زيادي در روايت يزيد بن خصيفه شاذ است!</a:t>
            </a:r>
          </a:p>
          <a:p>
            <a:pPr indent="216000" algn="just">
              <a:spcBef>
                <a:spcPts val="600"/>
              </a:spcBef>
            </a:pPr>
            <a:r>
              <a:rPr lang="fa-IR" sz="1600" b="1" dirty="0" smtClean="0">
                <a:solidFill>
                  <a:schemeClr val="tx1"/>
                </a:solidFill>
                <a:cs typeface="B Badr" pitchFamily="2" charset="-78"/>
              </a:rPr>
              <a:t>سوم: </a:t>
            </a:r>
            <a:r>
              <a:rPr lang="fa-IR" sz="1600" dirty="0" smtClean="0">
                <a:solidFill>
                  <a:schemeClr val="tx1"/>
                </a:solidFill>
                <a:latin typeface="islam" pitchFamily="2" charset="2"/>
                <a:cs typeface="B Badr" pitchFamily="2" charset="-78"/>
              </a:rPr>
              <a:t>همان‌طور كه در حديث شماره‌ي 10 و 13 در پاسخ به اعتراضات گفتيم اين ماجرا فقط حكايت فعلي است كه كيفيت وقوع آن‌ را نمي‌دانيم و مشخص نيست كه اين ماجرا در چه روزي واقع شده كه احتمال دارد در روز عيد باشد! و دف زدن و آواز خواندن و شاد بودن براي زنان در روز عيد مشكلي ندارد! پس همان‌طور كه گفته شد و اجماع نقل كرديم، به مجرد نقل حكايت يك فعل يا ماجرا نمي‌توان از آن حكمي برداشت كرد! مگر اينكه دليل ديگري آن حالت را مشخص كند! (الفروق، القرافي 4/284 و سلاسل الذهب، الزركشي ص 235).</a:t>
            </a:r>
          </a:p>
          <a:p>
            <a:pPr indent="216000" algn="just">
              <a:spcBef>
                <a:spcPts val="600"/>
              </a:spcBef>
            </a:pPr>
            <a:r>
              <a:rPr lang="fa-IR" sz="1600" b="1" dirty="0" smtClean="0">
                <a:solidFill>
                  <a:schemeClr val="tx1"/>
                </a:solidFill>
                <a:latin typeface="islam" pitchFamily="2" charset="2"/>
                <a:cs typeface="B Badr" pitchFamily="2" charset="-78"/>
              </a:rPr>
              <a:t>تحليل روايت بعدي نيز همانند اين روايت است كه حكايت از فعلي شده كه كيفيت وقوع آن را نمي‌دانيم!!</a:t>
            </a:r>
          </a:p>
        </p:txBody>
      </p:sp>
      <p:sp>
        <p:nvSpPr>
          <p:cNvPr id="5" name="مستطيل 4"/>
          <p:cNvSpPr/>
          <p:nvPr/>
        </p:nvSpPr>
        <p:spPr>
          <a:xfrm>
            <a:off x="-53162" y="8567184"/>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مستطيل 39"/>
          <p:cNvSpPr/>
          <p:nvPr/>
        </p:nvSpPr>
        <p:spPr>
          <a:xfrm>
            <a:off x="424831" y="7851519"/>
            <a:ext cx="1232297"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بيهقي دلائل النبوه ح ش 784</a:t>
            </a:r>
            <a:endParaRPr lang="en-US" sz="1200" dirty="0" smtClean="0">
              <a:solidFill>
                <a:schemeClr val="accent1">
                  <a:lumMod val="75000"/>
                </a:schemeClr>
              </a:solidFill>
              <a:cs typeface="B Badr" pitchFamily="2" charset="-78"/>
            </a:endParaRPr>
          </a:p>
          <a:p>
            <a:pPr algn="ctr">
              <a:defRPr/>
            </a:pPr>
            <a:endParaRPr lang="en-US" sz="1200" dirty="0">
              <a:solidFill>
                <a:schemeClr val="tx1"/>
              </a:solidFill>
            </a:endParaRPr>
          </a:p>
        </p:txBody>
      </p:sp>
      <p:sp>
        <p:nvSpPr>
          <p:cNvPr id="38" name="مستطيل 37"/>
          <p:cNvSpPr/>
          <p:nvPr/>
        </p:nvSpPr>
        <p:spPr>
          <a:xfrm>
            <a:off x="2881028" y="6216726"/>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البزار ح ش 2816</a:t>
            </a:r>
            <a:endParaRPr lang="en-US" sz="1200" dirty="0">
              <a:solidFill>
                <a:schemeClr val="accent1">
                  <a:lumMod val="75000"/>
                </a:schemeClr>
              </a:solidFill>
              <a:cs typeface="B Badr" pitchFamily="2" charset="-78"/>
            </a:endParaRPr>
          </a:p>
        </p:txBody>
      </p:sp>
      <p:sp>
        <p:nvSpPr>
          <p:cNvPr id="39" name="مستطيل 38"/>
          <p:cNvSpPr/>
          <p:nvPr/>
        </p:nvSpPr>
        <p:spPr>
          <a:xfrm>
            <a:off x="4103009" y="8515401"/>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بيهقي دلائل النبوه ح ش 785</a:t>
            </a:r>
            <a:endParaRPr lang="en-US" sz="1200" dirty="0">
              <a:solidFill>
                <a:schemeClr val="accent1">
                  <a:lumMod val="75000"/>
                </a:schemeClr>
              </a:solidFill>
              <a:cs typeface="B Badr" pitchFamily="2" charset="-78"/>
            </a:endParaRPr>
          </a:p>
        </p:txBody>
      </p:sp>
      <p:sp>
        <p:nvSpPr>
          <p:cNvPr id="3" name="مستطيل 2"/>
          <p:cNvSpPr/>
          <p:nvPr/>
        </p:nvSpPr>
        <p:spPr>
          <a:xfrm>
            <a:off x="5380912" y="6222723"/>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ابن‌ماجه ح ش 1889</a:t>
            </a:r>
            <a:endParaRPr lang="en-US" sz="1200" dirty="0">
              <a:solidFill>
                <a:schemeClr val="accent1">
                  <a:lumMod val="75000"/>
                </a:schemeClr>
              </a:solidFill>
              <a:cs typeface="B Badr" pitchFamily="2" charset="-78"/>
            </a:endParaRPr>
          </a:p>
        </p:txBody>
      </p:sp>
      <p:sp>
        <p:nvSpPr>
          <p:cNvPr id="4" name="وسيلة شرح مستطيلة مستديرة الزوايا 3"/>
          <p:cNvSpPr/>
          <p:nvPr/>
        </p:nvSpPr>
        <p:spPr>
          <a:xfrm>
            <a:off x="446956" y="391344"/>
            <a:ext cx="6048672" cy="770684"/>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1600" b="1" dirty="0" smtClean="0">
                <a:cs typeface="Traditional Arabic" pitchFamily="2" charset="-78"/>
              </a:rPr>
              <a:t>عَنْ أَنَسِ بْنِ مَالِكٍ </a:t>
            </a:r>
            <a:r>
              <a:rPr lang="fa-IR" sz="1600" b="1" dirty="0" smtClean="0">
                <a:cs typeface="CTraditional Arabic" pitchFamily="2" charset="-78"/>
              </a:rPr>
              <a:t>ا</a:t>
            </a:r>
            <a:r>
              <a:rPr lang="ar-SA" sz="1600" b="1" dirty="0" smtClean="0">
                <a:cs typeface="Traditional Arabic" pitchFamily="2" charset="-78"/>
              </a:rPr>
              <a:t>، أَنّ النَّبِيَّ </a:t>
            </a:r>
            <a:r>
              <a:rPr lang="en-US" sz="1600" b="1" dirty="0" smtClean="0">
                <a:solidFill>
                  <a:schemeClr val="tx1"/>
                </a:solidFill>
                <a:latin typeface="islam" pitchFamily="2" charset="2"/>
                <a:cs typeface="Traditional Arabic" pitchFamily="2" charset="-78"/>
              </a:rPr>
              <a:t>r</a:t>
            </a:r>
            <a:r>
              <a:rPr lang="ar-SA" sz="1600" b="1" dirty="0" smtClean="0">
                <a:cs typeface="Traditional Arabic" pitchFamily="2" charset="-78"/>
              </a:rPr>
              <a:t>: " مَرَّ بِبَعْضِ الْمَدِينَةِ ، فَإِذَا هُوَ بِجَوَارٍ يَضْرِبْنَ بِدُفِّهِنَّ وَيَتَغَنَّيْنَ وَيَقُلْنَ :</a:t>
            </a:r>
            <a:r>
              <a:rPr lang="fa-IR" sz="1600" b="1" dirty="0" smtClean="0">
                <a:cs typeface="Traditional Arabic" pitchFamily="2" charset="-78"/>
              </a:rPr>
              <a:t> </a:t>
            </a:r>
            <a:r>
              <a:rPr lang="en-US" sz="1600" b="1" dirty="0" smtClean="0">
                <a:cs typeface="Traditional Arabic" pitchFamily="2" charset="-78"/>
              </a:rPr>
              <a:t> </a:t>
            </a:r>
            <a:r>
              <a:rPr lang="ar-SA" sz="1600" b="1" dirty="0" smtClean="0">
                <a:cs typeface="Traditional Arabic" pitchFamily="2" charset="-78"/>
              </a:rPr>
              <a:t>نَحْنُ جَوَارٍ مِنْ بَنِي النَّجَّارِ </a:t>
            </a:r>
            <a:r>
              <a:rPr lang="fa-IR" sz="1600" dirty="0" smtClean="0">
                <a:cs typeface="Traditional Arabic" pitchFamily="2" charset="-78"/>
              </a:rPr>
              <a:t>---</a:t>
            </a:r>
            <a:r>
              <a:rPr lang="ar-SA" sz="1600" dirty="0" smtClean="0">
                <a:cs typeface="Traditional Arabic" pitchFamily="2" charset="-78"/>
              </a:rPr>
              <a:t> يَا حَبَّذَا مُحَمَّدٌ مِنْ جَارِ</a:t>
            </a:r>
            <a:r>
              <a:rPr lang="fa-IR" sz="1600" dirty="0" smtClean="0">
                <a:cs typeface="Traditional Arabic" pitchFamily="2" charset="-78"/>
              </a:rPr>
              <a:t> ؛</a:t>
            </a:r>
            <a:r>
              <a:rPr lang="en-US" sz="1600" dirty="0" smtClean="0">
                <a:cs typeface="Traditional Arabic" pitchFamily="2" charset="-78"/>
              </a:rPr>
              <a:t> </a:t>
            </a:r>
            <a:r>
              <a:rPr lang="ar-SA" sz="1600" dirty="0" smtClean="0">
                <a:cs typeface="Traditional Arabic" pitchFamily="2" charset="-78"/>
              </a:rPr>
              <a:t>فَقَالَ النَّبِيُّ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 يَعْلَمُ اللَّهُ إِنِّي لَأُحِبُّكُنَّ ”</a:t>
            </a:r>
          </a:p>
        </p:txBody>
      </p:sp>
      <p:sp>
        <p:nvSpPr>
          <p:cNvPr id="5" name="مخطط انسيابي: معالجة متعاقبة 4"/>
          <p:cNvSpPr/>
          <p:nvPr/>
        </p:nvSpPr>
        <p:spPr>
          <a:xfrm>
            <a:off x="3346382" y="1388404"/>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أَنَسِ بْنِ مَالِك</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6" name="مخطط انسيابي: معالجة متعاقبة 5"/>
          <p:cNvSpPr/>
          <p:nvPr/>
        </p:nvSpPr>
        <p:spPr>
          <a:xfrm>
            <a:off x="3757615" y="2781289"/>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ثُمَامَةَ بْنِ عَبْدِ اللَّهِ</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2894281" y="4598519"/>
            <a:ext cx="1178727" cy="666755"/>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أَبِي عَدِيٍّ</a:t>
            </a:r>
            <a:r>
              <a:rPr lang="fa-IR" sz="16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2" charset="-78"/>
              </a:rPr>
              <a:t>(</a:t>
            </a:r>
            <a:r>
              <a:rPr lang="fa-IR" sz="1200" dirty="0" smtClean="0">
                <a:solidFill>
                  <a:schemeClr val="tx1"/>
                </a:solidFill>
                <a:latin typeface="Traditional Arabic" pitchFamily="18" charset="-78"/>
                <a:cs typeface="Traditional Arabic" pitchFamily="2" charset="-78"/>
              </a:rPr>
              <a:t>صدوق يهم</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3757615" y="3638545"/>
            <a:ext cx="1178727" cy="666755"/>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عَوْف</a:t>
            </a:r>
            <a:r>
              <a:rPr lang="fa-IR" sz="1600" dirty="0" smtClean="0">
                <a:solidFill>
                  <a:schemeClr val="tx1"/>
                </a:solidFill>
                <a:cs typeface="Traditional Arabic" pitchFamily="2" charset="-78"/>
              </a:rPr>
              <a:t> بن أبي جميلة</a:t>
            </a:r>
          </a:p>
          <a:p>
            <a:pPr algn="ctr">
              <a:defRPr/>
            </a:pPr>
            <a:r>
              <a:rPr lang="fa-IR" sz="1000" dirty="0" smtClean="0">
                <a:solidFill>
                  <a:schemeClr val="tx1"/>
                </a:solidFill>
                <a:cs typeface="Traditional Arabic" pitchFamily="2" charset="-78"/>
              </a:rPr>
              <a:t> </a:t>
            </a:r>
            <a:r>
              <a:rPr lang="ar-SA" sz="1000" dirty="0" smtClean="0">
                <a:solidFill>
                  <a:schemeClr val="tx1"/>
                </a:solidFill>
                <a:latin typeface="Traditional Arabic" pitchFamily="18" charset="-78"/>
                <a:cs typeface="Traditional Arabic" pitchFamily="2" charset="-78"/>
              </a:rPr>
              <a:t>(</a:t>
            </a:r>
            <a:r>
              <a:rPr lang="fa-IR" sz="1000" dirty="0" smtClean="0">
                <a:solidFill>
                  <a:schemeClr val="tx1"/>
                </a:solidFill>
                <a:latin typeface="Traditional Arabic" pitchFamily="18" charset="-78"/>
                <a:cs typeface="Traditional Arabic" pitchFamily="2" charset="-78"/>
              </a:rPr>
              <a:t>ثقة رمي بالقدر وبالتشيع</a:t>
            </a:r>
            <a:r>
              <a:rPr lang="ar-SA" sz="1000" dirty="0" smtClean="0">
                <a:solidFill>
                  <a:schemeClr val="tx1"/>
                </a:solidFill>
                <a:latin typeface="Traditional Arabic" pitchFamily="18" charset="-78"/>
                <a:cs typeface="Traditional Arabic" pitchFamily="2" charset="-78"/>
              </a:rPr>
              <a:t>)</a:t>
            </a:r>
            <a:endParaRPr lang="ar-SA" sz="1000" dirty="0">
              <a:solidFill>
                <a:schemeClr val="tx1"/>
              </a:solidFill>
              <a:latin typeface="Traditional Arabic" pitchFamily="18" charset="-78"/>
              <a:cs typeface="Traditional Arabic" pitchFamily="2" charset="-78"/>
            </a:endParaRPr>
          </a:p>
        </p:txBody>
      </p:sp>
      <p:sp>
        <p:nvSpPr>
          <p:cNvPr id="9" name="وسيلة شرح مستطيلة مستديرة الزوايا 8"/>
          <p:cNvSpPr/>
          <p:nvPr/>
        </p:nvSpPr>
        <p:spPr>
          <a:xfrm>
            <a:off x="470706" y="1066528"/>
            <a:ext cx="2614139" cy="1238259"/>
          </a:xfrm>
          <a:prstGeom prst="wedgeRoundRectCallout">
            <a:avLst>
              <a:gd name="adj1" fmla="val 52513"/>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cs typeface="B Badr" pitchFamily="2" charset="-78"/>
              </a:rPr>
              <a:t>انس بن مالك </a:t>
            </a:r>
            <a:r>
              <a:rPr lang="fa-IR" sz="1600" dirty="0" smtClean="0">
                <a:cs typeface="CTraditional Arabic" pitchFamily="2" charset="-78"/>
              </a:rPr>
              <a:t>ا</a:t>
            </a:r>
            <a:r>
              <a:rPr lang="fa-IR" sz="1600" dirty="0" smtClean="0">
                <a:cs typeface="B Badr" pitchFamily="2" charset="-78"/>
              </a:rPr>
              <a:t> گويد: رسول الله </a:t>
            </a:r>
            <a:r>
              <a:rPr lang="en-US" sz="1600" dirty="0" smtClean="0">
                <a:solidFill>
                  <a:schemeClr val="tx1"/>
                </a:solidFill>
                <a:latin typeface="islam" pitchFamily="2" charset="2"/>
                <a:cs typeface="Traditional Arabic" pitchFamily="2" charset="-78"/>
              </a:rPr>
              <a:t>r</a:t>
            </a:r>
            <a:r>
              <a:rPr lang="fa-IR" sz="1600" dirty="0" smtClean="0">
                <a:cs typeface="B Badr" pitchFamily="2" charset="-78"/>
              </a:rPr>
              <a:t> از قسمتي از مدينه عبور كرد و ديد دختراني دف مي‌زنند و آواز مي‌خوانند و مي‌گويند: ما دختراني از بنو نجار هستيم...</a:t>
            </a:r>
            <a:endParaRPr lang="fa-IR" sz="1600" b="1" dirty="0" smtClean="0"/>
          </a:p>
        </p:txBody>
      </p:sp>
      <p:sp>
        <p:nvSpPr>
          <p:cNvPr id="12" name="مخطط انسيابي: معالجة متعاقبة 11"/>
          <p:cNvSpPr/>
          <p:nvPr/>
        </p:nvSpPr>
        <p:spPr>
          <a:xfrm>
            <a:off x="417516" y="2781288"/>
            <a:ext cx="1178727" cy="66676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إِسْحَاقَ بْنِ عَبْدِ اللَّهِ بْنِ أَبِي طَلْحَةَ</a:t>
            </a:r>
            <a:r>
              <a:rPr lang="fa-IR" sz="16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2" charset="-78"/>
              </a:rPr>
              <a:t>(ثقة</a:t>
            </a:r>
            <a:r>
              <a:rPr lang="fa-IR" sz="1200" dirty="0" smtClean="0">
                <a:solidFill>
                  <a:schemeClr val="tx1"/>
                </a:solidFill>
                <a:latin typeface="Traditional Arabic" pitchFamily="18" charset="-78"/>
                <a:cs typeface="Traditional Arabic" pitchFamily="2" charset="-78"/>
              </a:rPr>
              <a:t> حجه</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4722028" y="4591052"/>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عِيسَى بْنُ يُونُسَ</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2881028" y="5549970"/>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مِرْدَاس</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1" name="مخطط انسيابي: معالجة متعاقبة 30"/>
          <p:cNvSpPr/>
          <p:nvPr/>
        </p:nvSpPr>
        <p:spPr>
          <a:xfrm>
            <a:off x="4132664" y="5543557"/>
            <a:ext cx="1178727" cy="666755"/>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أَبُو خَيْثَمَةَ الْمِصِّيصِيّ</a:t>
            </a:r>
            <a:r>
              <a:rPr lang="fa-IR" sz="1300" dirty="0" smtClean="0">
                <a:solidFill>
                  <a:schemeClr val="tx1"/>
                </a:solidFill>
                <a:cs typeface="Traditional Arabic" pitchFamily="2" charset="-78"/>
              </a:rPr>
              <a:t> </a:t>
            </a:r>
            <a:endParaRPr lang="ar-SA" sz="1300" dirty="0" smtClean="0">
              <a:solidFill>
                <a:schemeClr val="tx1"/>
              </a:solidFill>
              <a:cs typeface="Traditional Arabic" pitchFamily="2" charset="-78"/>
            </a:endParaRPr>
          </a:p>
          <a:p>
            <a:pPr algn="ctr">
              <a:defRPr/>
            </a:pPr>
            <a:r>
              <a:rPr lang="ar-SA" sz="1400" dirty="0" err="1"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 يهم</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32" name="مخطط انسيابي: معالجة متعاقبة 31"/>
          <p:cNvSpPr/>
          <p:nvPr/>
        </p:nvSpPr>
        <p:spPr>
          <a:xfrm>
            <a:off x="4132664" y="6305564"/>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عُمَرُ بْنُ الْحَسَنِ الْحَلَبِيُّ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3" name="مخطط انسيابي: معالجة متعاقبة 32"/>
          <p:cNvSpPr/>
          <p:nvPr/>
        </p:nvSpPr>
        <p:spPr>
          <a:xfrm>
            <a:off x="5380912" y="5555967"/>
            <a:ext cx="1178727"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هِشَامُ بْنُ عَمَّارٍ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4" name="مخطط انسيابي: معالجة متعاقبة 33"/>
          <p:cNvSpPr/>
          <p:nvPr/>
        </p:nvSpPr>
        <p:spPr>
          <a:xfrm>
            <a:off x="417516" y="3638545"/>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يَحْيَى بْنُ سَعِيد</a:t>
            </a:r>
            <a:endParaRPr lang="fa-IR" sz="1600" dirty="0" smtClean="0">
              <a:solidFill>
                <a:schemeClr val="tx1"/>
              </a:solidFill>
              <a:cs typeface="Traditional Arabic" pitchFamily="2" charset="-78"/>
            </a:endParaRPr>
          </a:p>
          <a:p>
            <a:pPr algn="ctr">
              <a:defRPr/>
            </a:pP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5" name="مخطط انسيابي: معالجة متعاقبة 34"/>
          <p:cNvSpPr/>
          <p:nvPr/>
        </p:nvSpPr>
        <p:spPr>
          <a:xfrm>
            <a:off x="417516" y="4495800"/>
            <a:ext cx="1178727" cy="666755"/>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إِبْرَاهِيمُ بْنُ صِرْمَةَ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متروك</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6" name="مخطط انسيابي: معالجة متعاقبة 35"/>
          <p:cNvSpPr/>
          <p:nvPr/>
        </p:nvSpPr>
        <p:spPr>
          <a:xfrm>
            <a:off x="4132664" y="7067569"/>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اللَّهِ بْنُ سُلَيْمَانَ النَّحَّاس</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7" name="مخطط انسيابي: معالجة متعاقبة 36"/>
          <p:cNvSpPr/>
          <p:nvPr/>
        </p:nvSpPr>
        <p:spPr>
          <a:xfrm>
            <a:off x="4132664" y="7829573"/>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عَبْدِ الرَّحْمَنِ السُّلَمِيُّ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1" name="مستطيل 40"/>
          <p:cNvSpPr/>
          <p:nvPr/>
        </p:nvSpPr>
        <p:spPr>
          <a:xfrm>
            <a:off x="1602321" y="5294381"/>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ابو يعلي ح ش 3355</a:t>
            </a:r>
          </a:p>
          <a:p>
            <a:pPr algn="ctr">
              <a:defRPr/>
            </a:pPr>
            <a:r>
              <a:rPr lang="fa-IR" sz="1200" dirty="0" smtClean="0">
                <a:solidFill>
                  <a:schemeClr val="accent1">
                    <a:lumMod val="75000"/>
                  </a:schemeClr>
                </a:solidFill>
                <a:cs typeface="B Badr" pitchFamily="2" charset="-78"/>
              </a:rPr>
              <a:t>ابونعيم حليه الاولياء 3581</a:t>
            </a:r>
            <a:endParaRPr lang="en-US" sz="1200" dirty="0">
              <a:solidFill>
                <a:schemeClr val="accent1">
                  <a:lumMod val="75000"/>
                </a:schemeClr>
              </a:solidFill>
              <a:cs typeface="B Badr" pitchFamily="2" charset="-78"/>
            </a:endParaRPr>
          </a:p>
        </p:txBody>
      </p:sp>
      <p:sp>
        <p:nvSpPr>
          <p:cNvPr id="42" name="مخطط انسيابي: معالجة متعاقبة 41"/>
          <p:cNvSpPr/>
          <p:nvPr/>
        </p:nvSpPr>
        <p:spPr>
          <a:xfrm>
            <a:off x="1655899" y="2781288"/>
            <a:ext cx="1178727" cy="66676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ثَابِت</a:t>
            </a:r>
            <a:r>
              <a:rPr lang="fa-IR" sz="1600" dirty="0" smtClean="0">
                <a:solidFill>
                  <a:schemeClr val="tx1"/>
                </a:solidFill>
                <a:cs typeface="Traditional Arabic" pitchFamily="2" charset="-78"/>
              </a:rPr>
              <a:t> بن أسلم </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عابد</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3" name="مخطط انسيابي: معالجة متعاقبة 42"/>
          <p:cNvSpPr/>
          <p:nvPr/>
        </p:nvSpPr>
        <p:spPr>
          <a:xfrm>
            <a:off x="1655899" y="3638545"/>
            <a:ext cx="1178727" cy="666755"/>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رُشَيْد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4" name="مخطط انسيابي: معالجة متعاقبة 43"/>
          <p:cNvSpPr/>
          <p:nvPr/>
        </p:nvSpPr>
        <p:spPr>
          <a:xfrm>
            <a:off x="1655899" y="4495800"/>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سَعِيدُ بْنُ أَشْعَثَ السَّمَّانُ</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5" name="مخطط انسيابي: معالجة متعاقبة 44"/>
          <p:cNvSpPr/>
          <p:nvPr/>
        </p:nvSpPr>
        <p:spPr>
          <a:xfrm>
            <a:off x="417516" y="5353056"/>
            <a:ext cx="1178727" cy="66676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مُحَمَّدُ بْنُ سُلَيْمَانَ ابْنِ إِسْمَاعِيلَ</a:t>
            </a:r>
            <a:r>
              <a:rPr lang="fa-IR" sz="1400" dirty="0" smtClean="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fontAlgn="auto">
              <a:spcBef>
                <a:spcPts val="0"/>
              </a:spcBef>
              <a:spcAft>
                <a:spcPts val="0"/>
              </a:spcAft>
              <a:defRPr/>
            </a:pPr>
            <a:r>
              <a:rPr lang="ar-SA" sz="1100" dirty="0" err="1" smtClean="0">
                <a:solidFill>
                  <a:schemeClr val="tx1"/>
                </a:solidFill>
                <a:latin typeface="Traditional Arabic" pitchFamily="18" charset="-78"/>
                <a:cs typeface="Traditional Arabic" pitchFamily="2" charset="-78"/>
              </a:rPr>
              <a:t>(</a:t>
            </a:r>
            <a:r>
              <a:rPr lang="fa-IR" sz="1100" dirty="0" smtClean="0">
                <a:solidFill>
                  <a:schemeClr val="tx1"/>
                </a:solidFill>
                <a:latin typeface="Traditional Arabic" pitchFamily="18" charset="-78"/>
                <a:cs typeface="Traditional Arabic" pitchFamily="2" charset="-78"/>
              </a:rPr>
              <a:t>مجهول الحال</a:t>
            </a:r>
            <a:r>
              <a:rPr lang="ar-SA" sz="1100" dirty="0" smtClean="0">
                <a:solidFill>
                  <a:schemeClr val="tx1"/>
                </a:solidFill>
                <a:latin typeface="Traditional Arabic" pitchFamily="18" charset="-78"/>
                <a:cs typeface="Traditional Arabic" pitchFamily="2" charset="-78"/>
              </a:rPr>
              <a:t>)</a:t>
            </a:r>
            <a:endParaRPr lang="ar-SA" sz="1100" dirty="0">
              <a:solidFill>
                <a:schemeClr val="tx1"/>
              </a:solidFill>
              <a:latin typeface="Traditional Arabic" pitchFamily="18" charset="-78"/>
              <a:cs typeface="Traditional Arabic" pitchFamily="2" charset="-78"/>
            </a:endParaRPr>
          </a:p>
        </p:txBody>
      </p:sp>
      <p:sp>
        <p:nvSpPr>
          <p:cNvPr id="46" name="مخطط انسيابي: معالجة متعاقبة 45"/>
          <p:cNvSpPr/>
          <p:nvPr/>
        </p:nvSpPr>
        <p:spPr>
          <a:xfrm>
            <a:off x="417516" y="6210313"/>
            <a:ext cx="1178727" cy="666755"/>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مَخْلَدٍ الدُّورِيُّ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7" name="مخطط انسيابي: معالجة متعاقبة 46"/>
          <p:cNvSpPr/>
          <p:nvPr/>
        </p:nvSpPr>
        <p:spPr>
          <a:xfrm>
            <a:off x="417516" y="7067569"/>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الْحَسَنِ عَلِيُّ بْنُ عُمَرَ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8" name="وسيلة شرح بيضاوية 47"/>
          <p:cNvSpPr/>
          <p:nvPr/>
        </p:nvSpPr>
        <p:spPr>
          <a:xfrm>
            <a:off x="5204235" y="1447780"/>
            <a:ext cx="1219386"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15</a:t>
            </a:r>
            <a:endParaRPr lang="en-US" dirty="0">
              <a:cs typeface="B Badr" pitchFamily="2" charset="-78"/>
            </a:endParaRPr>
          </a:p>
        </p:txBody>
      </p:sp>
      <p:cxnSp>
        <p:nvCxnSpPr>
          <p:cNvPr id="50" name="رابط كسهم مستقيم 49"/>
          <p:cNvCxnSpPr>
            <a:stCxn id="5" idx="2"/>
            <a:endCxn id="12" idx="0"/>
          </p:cNvCxnSpPr>
          <p:nvPr/>
        </p:nvCxnSpPr>
        <p:spPr>
          <a:xfrm flipH="1">
            <a:off x="1006880" y="2059387"/>
            <a:ext cx="2928862" cy="7219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رابط كسهم مستقيم 51"/>
          <p:cNvCxnSpPr>
            <a:stCxn id="5" idx="2"/>
            <a:endCxn id="42" idx="0"/>
          </p:cNvCxnSpPr>
          <p:nvPr/>
        </p:nvCxnSpPr>
        <p:spPr>
          <a:xfrm flipH="1">
            <a:off x="2245263" y="2059387"/>
            <a:ext cx="1690479" cy="7219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رابط كسهم مستقيم 53"/>
          <p:cNvCxnSpPr>
            <a:stCxn id="5" idx="2"/>
            <a:endCxn id="6" idx="0"/>
          </p:cNvCxnSpPr>
          <p:nvPr/>
        </p:nvCxnSpPr>
        <p:spPr>
          <a:xfrm>
            <a:off x="3935742" y="2059387"/>
            <a:ext cx="411237" cy="7219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رابط كسهم مستقيم 55"/>
          <p:cNvCxnSpPr>
            <a:endCxn id="7" idx="0"/>
          </p:cNvCxnSpPr>
          <p:nvPr/>
        </p:nvCxnSpPr>
        <p:spPr>
          <a:xfrm rot="5400000">
            <a:off x="3748560" y="3952602"/>
            <a:ext cx="381003" cy="9108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رابط كسهم مستقيم 57"/>
          <p:cNvCxnSpPr>
            <a:stCxn id="8" idx="2"/>
            <a:endCxn id="16" idx="0"/>
          </p:cNvCxnSpPr>
          <p:nvPr/>
        </p:nvCxnSpPr>
        <p:spPr>
          <a:xfrm rot="16200000" flipH="1">
            <a:off x="4686308" y="3965968"/>
            <a:ext cx="285752" cy="9644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رابط كسهم مستقيم 68"/>
          <p:cNvCxnSpPr>
            <a:stCxn id="16" idx="2"/>
            <a:endCxn id="31" idx="0"/>
          </p:cNvCxnSpPr>
          <p:nvPr/>
        </p:nvCxnSpPr>
        <p:spPr>
          <a:xfrm rot="5400000">
            <a:off x="4873833" y="5105999"/>
            <a:ext cx="285752" cy="5893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رابط كسهم مستقيم 70"/>
          <p:cNvCxnSpPr>
            <a:endCxn id="33" idx="0"/>
          </p:cNvCxnSpPr>
          <p:nvPr/>
        </p:nvCxnSpPr>
        <p:spPr>
          <a:xfrm>
            <a:off x="5280069" y="5255824"/>
            <a:ext cx="690207" cy="3001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رابط مستقيم 72"/>
          <p:cNvCxnSpPr>
            <a:stCxn id="12" idx="2"/>
            <a:endCxn id="34" idx="0"/>
          </p:cNvCxnSpPr>
          <p:nvPr/>
        </p:nvCxnSpPr>
        <p:spPr>
          <a:xfrm rot="5400000">
            <a:off x="911631" y="3543759"/>
            <a:ext cx="190496"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رابط مستقيم 74"/>
          <p:cNvCxnSpPr>
            <a:stCxn id="34" idx="2"/>
            <a:endCxn id="35" idx="0"/>
          </p:cNvCxnSpPr>
          <p:nvPr/>
        </p:nvCxnSpPr>
        <p:spPr>
          <a:xfrm rot="5400000">
            <a:off x="911629" y="4401014"/>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رابط مستقيم 76"/>
          <p:cNvCxnSpPr>
            <a:stCxn id="35" idx="2"/>
            <a:endCxn id="45" idx="0"/>
          </p:cNvCxnSpPr>
          <p:nvPr/>
        </p:nvCxnSpPr>
        <p:spPr>
          <a:xfrm rot="5400000">
            <a:off x="911629" y="5258270"/>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رابط مستقيم 78"/>
          <p:cNvCxnSpPr>
            <a:stCxn id="45" idx="2"/>
            <a:endCxn id="46" idx="0"/>
          </p:cNvCxnSpPr>
          <p:nvPr/>
        </p:nvCxnSpPr>
        <p:spPr>
          <a:xfrm rot="5400000">
            <a:off x="911631" y="6115527"/>
            <a:ext cx="190496"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رابط مستقيم 80"/>
          <p:cNvCxnSpPr>
            <a:stCxn id="46" idx="2"/>
            <a:endCxn id="47" idx="0"/>
          </p:cNvCxnSpPr>
          <p:nvPr/>
        </p:nvCxnSpPr>
        <p:spPr>
          <a:xfrm rot="5400000">
            <a:off x="911629" y="6972782"/>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رابط مستقيم 82"/>
          <p:cNvCxnSpPr>
            <a:stCxn id="42" idx="2"/>
            <a:endCxn id="43" idx="0"/>
          </p:cNvCxnSpPr>
          <p:nvPr/>
        </p:nvCxnSpPr>
        <p:spPr>
          <a:xfrm rot="5400000">
            <a:off x="2150014" y="3543759"/>
            <a:ext cx="190496"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رابط مستقيم 84"/>
          <p:cNvCxnSpPr>
            <a:stCxn id="43" idx="2"/>
            <a:endCxn id="44" idx="0"/>
          </p:cNvCxnSpPr>
          <p:nvPr/>
        </p:nvCxnSpPr>
        <p:spPr>
          <a:xfrm rot="5400000">
            <a:off x="2150012" y="4401014"/>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رابط مستقيم 86"/>
          <p:cNvCxnSpPr>
            <a:endCxn id="17" idx="0"/>
          </p:cNvCxnSpPr>
          <p:nvPr/>
        </p:nvCxnSpPr>
        <p:spPr>
          <a:xfrm rot="5400000">
            <a:off x="3375141" y="5455184"/>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رابط مستقيم 88"/>
          <p:cNvCxnSpPr>
            <a:stCxn id="31" idx="2"/>
            <a:endCxn id="32" idx="0"/>
          </p:cNvCxnSpPr>
          <p:nvPr/>
        </p:nvCxnSpPr>
        <p:spPr>
          <a:xfrm rot="5400000">
            <a:off x="4674402" y="6258402"/>
            <a:ext cx="9525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رابط مستقيم 90"/>
          <p:cNvCxnSpPr>
            <a:stCxn id="32" idx="2"/>
            <a:endCxn id="36" idx="0"/>
          </p:cNvCxnSpPr>
          <p:nvPr/>
        </p:nvCxnSpPr>
        <p:spPr>
          <a:xfrm rot="5400000">
            <a:off x="4674402" y="7020407"/>
            <a:ext cx="9525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رابط مستقيم 92"/>
          <p:cNvCxnSpPr>
            <a:stCxn id="36" idx="2"/>
            <a:endCxn id="37" idx="0"/>
          </p:cNvCxnSpPr>
          <p:nvPr/>
        </p:nvCxnSpPr>
        <p:spPr>
          <a:xfrm rot="5400000">
            <a:off x="4674402" y="7782411"/>
            <a:ext cx="95251" cy="1191"/>
          </a:xfrm>
          <a:prstGeom prst="line">
            <a:avLst/>
          </a:prstGeom>
        </p:spPr>
        <p:style>
          <a:lnRef idx="1">
            <a:schemeClr val="accent1"/>
          </a:lnRef>
          <a:fillRef idx="0">
            <a:schemeClr val="accent1"/>
          </a:fillRef>
          <a:effectRef idx="0">
            <a:schemeClr val="accent1"/>
          </a:effectRef>
          <a:fontRef idx="minor">
            <a:schemeClr val="tx1"/>
          </a:fontRef>
        </p:style>
      </p:cxnSp>
      <p:sp>
        <p:nvSpPr>
          <p:cNvPr id="49" name="مستطيل 48"/>
          <p:cNvSpPr/>
          <p:nvPr/>
        </p:nvSpPr>
        <p:spPr>
          <a:xfrm>
            <a:off x="6130285" y="8513786"/>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54</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مستطيل 71"/>
          <p:cNvSpPr/>
          <p:nvPr/>
        </p:nvSpPr>
        <p:spPr>
          <a:xfrm>
            <a:off x="5406008" y="7951715"/>
            <a:ext cx="964413"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ابن خزيمه ح ش 2384</a:t>
            </a:r>
            <a:endParaRPr lang="en-US" sz="1200" dirty="0">
              <a:solidFill>
                <a:schemeClr val="accent3">
                  <a:lumMod val="50000"/>
                </a:schemeClr>
              </a:solidFill>
              <a:cs typeface="B Badr" pitchFamily="2" charset="-78"/>
            </a:endParaRPr>
          </a:p>
        </p:txBody>
      </p:sp>
      <p:sp>
        <p:nvSpPr>
          <p:cNvPr id="70" name="مستطيل 69"/>
          <p:cNvSpPr/>
          <p:nvPr/>
        </p:nvSpPr>
        <p:spPr>
          <a:xfrm>
            <a:off x="718840" y="7055987"/>
            <a:ext cx="964413"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احمد ح ش 8653</a:t>
            </a:r>
            <a:endParaRPr lang="en-US" sz="1200" dirty="0">
              <a:solidFill>
                <a:schemeClr val="accent3">
                  <a:lumMod val="50000"/>
                </a:schemeClr>
              </a:solidFill>
              <a:cs typeface="B Badr" pitchFamily="2" charset="-78"/>
            </a:endParaRPr>
          </a:p>
        </p:txBody>
      </p:sp>
      <p:sp>
        <p:nvSpPr>
          <p:cNvPr id="69" name="مستطيل 68"/>
          <p:cNvSpPr/>
          <p:nvPr/>
        </p:nvSpPr>
        <p:spPr>
          <a:xfrm>
            <a:off x="4527356" y="7050057"/>
            <a:ext cx="964413"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50000"/>
                  </a:schemeClr>
                </a:solidFill>
              </a:rPr>
              <a:t>احمد ح ش 8585</a:t>
            </a:r>
            <a:endParaRPr lang="en-US" sz="1200" dirty="0">
              <a:solidFill>
                <a:schemeClr val="accent1">
                  <a:lumMod val="50000"/>
                </a:schemeClr>
              </a:solidFill>
            </a:endParaRPr>
          </a:p>
        </p:txBody>
      </p:sp>
      <p:sp>
        <p:nvSpPr>
          <p:cNvPr id="3" name="مستطيل 2"/>
          <p:cNvSpPr/>
          <p:nvPr/>
        </p:nvSpPr>
        <p:spPr>
          <a:xfrm>
            <a:off x="1683252" y="7055987"/>
            <a:ext cx="803678"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مسلم ح ش 3957</a:t>
            </a:r>
            <a:endParaRPr lang="en-US" sz="1200" dirty="0">
              <a:solidFill>
                <a:schemeClr val="accent3">
                  <a:lumMod val="50000"/>
                </a:schemeClr>
              </a:solidFill>
              <a:cs typeface="B Badr" pitchFamily="2" charset="-78"/>
            </a:endParaRPr>
          </a:p>
        </p:txBody>
      </p:sp>
      <p:sp>
        <p:nvSpPr>
          <p:cNvPr id="67" name="مستطيل 66"/>
          <p:cNvSpPr/>
          <p:nvPr/>
        </p:nvSpPr>
        <p:spPr>
          <a:xfrm>
            <a:off x="2647665" y="7055987"/>
            <a:ext cx="803678"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مسلم ح ش 3957</a:t>
            </a:r>
            <a:endParaRPr lang="en-US" sz="1200" dirty="0">
              <a:solidFill>
                <a:schemeClr val="accent3">
                  <a:lumMod val="50000"/>
                </a:schemeClr>
              </a:solidFill>
              <a:cs typeface="B Badr" pitchFamily="2" charset="-78"/>
            </a:endParaRPr>
          </a:p>
        </p:txBody>
      </p:sp>
      <p:sp>
        <p:nvSpPr>
          <p:cNvPr id="4" name="مستطيل 3"/>
          <p:cNvSpPr/>
          <p:nvPr/>
        </p:nvSpPr>
        <p:spPr>
          <a:xfrm>
            <a:off x="3616522" y="7907313"/>
            <a:ext cx="964413"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ابوداود ح ش 2197</a:t>
            </a:r>
            <a:endParaRPr lang="en-US" sz="1200" dirty="0">
              <a:solidFill>
                <a:schemeClr val="accent3">
                  <a:lumMod val="50000"/>
                </a:schemeClr>
              </a:solidFill>
              <a:cs typeface="B Badr" pitchFamily="2" charset="-78"/>
            </a:endParaRPr>
          </a:p>
        </p:txBody>
      </p:sp>
      <p:sp>
        <p:nvSpPr>
          <p:cNvPr id="5" name="وسيلة شرح مستطيلة مستديرة الزوايا 4"/>
          <p:cNvSpPr/>
          <p:nvPr/>
        </p:nvSpPr>
        <p:spPr>
          <a:xfrm>
            <a:off x="453542" y="395536"/>
            <a:ext cx="5927786" cy="504056"/>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1600" b="1" dirty="0" smtClean="0">
                <a:cs typeface="Traditional Arabic" pitchFamily="2" charset="-78"/>
              </a:rPr>
              <a:t>عَنْ أَبِي هُرَيْرَةَ </a:t>
            </a:r>
            <a:r>
              <a:rPr lang="fa-IR" sz="1600" dirty="0" smtClean="0">
                <a:cs typeface="CTraditional Arabic" pitchFamily="2" charset="-78"/>
              </a:rPr>
              <a:t>ا</a:t>
            </a:r>
            <a:r>
              <a:rPr lang="ar-SA" sz="1600" b="1" dirty="0" smtClean="0">
                <a:cs typeface="Traditional Arabic" pitchFamily="2" charset="-78"/>
              </a:rPr>
              <a:t>، أَن رَسُولَ اللَّهِ </a:t>
            </a:r>
            <a:r>
              <a:rPr lang="en-US" sz="1600" dirty="0" smtClean="0">
                <a:solidFill>
                  <a:schemeClr val="tx1"/>
                </a:solidFill>
                <a:latin typeface="islam" pitchFamily="2" charset="2"/>
                <a:cs typeface="Traditional Arabic" pitchFamily="2" charset="-78"/>
              </a:rPr>
              <a:t>r</a:t>
            </a:r>
            <a:r>
              <a:rPr lang="fa-IR" sz="1600" b="1" dirty="0" smtClean="0"/>
              <a:t> </a:t>
            </a:r>
            <a:r>
              <a:rPr lang="ar-SA" sz="1600" b="1" dirty="0" smtClean="0">
                <a:latin typeface="Traditional Arabic" pitchFamily="2" charset="-78"/>
                <a:cs typeface="Traditional Arabic" pitchFamily="2" charset="-78"/>
              </a:rPr>
              <a:t>قَالَ : </a:t>
            </a:r>
            <a:r>
              <a:rPr lang="fa-IR" sz="1600" b="1" dirty="0" smtClean="0">
                <a:latin typeface="Traditional Arabic" pitchFamily="2" charset="-78"/>
                <a:cs typeface="Traditional Arabic" pitchFamily="2" charset="-78"/>
              </a:rPr>
              <a:t>”</a:t>
            </a:r>
            <a:r>
              <a:rPr lang="ar-SA" sz="1600" b="1" dirty="0" smtClean="0">
                <a:latin typeface="Traditional Arabic" pitchFamily="2" charset="-78"/>
                <a:cs typeface="Traditional Arabic" pitchFamily="2" charset="-78"/>
              </a:rPr>
              <a:t> الْجَرَسُ مَزَامِيرُ الشَّيْطَانِ</a:t>
            </a:r>
            <a:r>
              <a:rPr lang="en-US" sz="1600" b="1" dirty="0" smtClean="0">
                <a:latin typeface="Traditional Arabic" pitchFamily="2" charset="-78"/>
                <a:cs typeface="Traditional Arabic" pitchFamily="2" charset="-78"/>
              </a:rPr>
              <a:t> </a:t>
            </a:r>
            <a:r>
              <a:rPr lang="fa-IR" sz="1600" b="1" dirty="0" smtClean="0">
                <a:latin typeface="Traditional Arabic" pitchFamily="2" charset="-78"/>
                <a:cs typeface="Traditional Arabic" pitchFamily="2" charset="-78"/>
              </a:rPr>
              <a:t>“</a:t>
            </a:r>
            <a:endParaRPr lang="ar-SA" sz="1600" b="1" dirty="0" smtClean="0">
              <a:latin typeface="Traditional Arabic" pitchFamily="2" charset="-78"/>
              <a:cs typeface="Traditional Arabic" pitchFamily="2" charset="-78"/>
            </a:endParaRPr>
          </a:p>
        </p:txBody>
      </p:sp>
      <p:sp>
        <p:nvSpPr>
          <p:cNvPr id="6" name="مخطط انسيابي: معالجة متعاقبة 5"/>
          <p:cNvSpPr/>
          <p:nvPr/>
        </p:nvSpPr>
        <p:spPr>
          <a:xfrm>
            <a:off x="3325677" y="1302106"/>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b="1" dirty="0" smtClean="0">
                <a:solidFill>
                  <a:schemeClr val="tx1"/>
                </a:solidFill>
                <a:latin typeface="Traditional Arabic" pitchFamily="18" charset="-78"/>
                <a:cs typeface="Traditional Arabic" pitchFamily="2" charset="-78"/>
              </a:rPr>
              <a:t>اَبُو </a:t>
            </a:r>
            <a:r>
              <a:rPr lang="ar-SA" sz="1600" b="1" dirty="0" smtClean="0">
                <a:solidFill>
                  <a:schemeClr val="tx1"/>
                </a:solidFill>
                <a:cs typeface="Traditional Arabic" pitchFamily="2" charset="-78"/>
              </a:rPr>
              <a:t>هُرَيْرَةَ </a:t>
            </a:r>
            <a:r>
              <a:rPr lang="ar-SA" sz="1600" b="1" dirty="0" smtClean="0">
                <a:solidFill>
                  <a:schemeClr val="tx1"/>
                </a:solidFill>
                <a:latin typeface="Traditional Arabic" pitchFamily="18" charset="-78"/>
                <a:cs typeface="Traditional Arabic" pitchFamily="2" charset="-78"/>
              </a:rPr>
              <a:t>(</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7" name="مخطط انسيابي: معالجة متعاقبة 6"/>
          <p:cNvSpPr/>
          <p:nvPr/>
        </p:nvSpPr>
        <p:spPr>
          <a:xfrm>
            <a:off x="3310668" y="2827955"/>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عبد الرحمن بن يعقوب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1629675" y="5436726"/>
            <a:ext cx="1017992" cy="666755"/>
          </a:xfrm>
          <a:prstGeom prst="flowChartAlternateProcess">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اسماعيل بن جعفر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9" name="مخطط انسيابي: معالجة متعاقبة 8"/>
          <p:cNvSpPr/>
          <p:nvPr/>
        </p:nvSpPr>
        <p:spPr>
          <a:xfrm>
            <a:off x="3310668" y="3875711"/>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العلاء</a:t>
            </a:r>
          </a:p>
          <a:p>
            <a:pPr algn="ctr">
              <a:defRPr/>
            </a:pPr>
            <a:r>
              <a:rPr lang="fa-IR" sz="14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10" name="وسيلة شرح مستطيلة مستديرة الزوايا 9"/>
          <p:cNvSpPr/>
          <p:nvPr/>
        </p:nvSpPr>
        <p:spPr>
          <a:xfrm>
            <a:off x="507076" y="826440"/>
            <a:ext cx="2516480" cy="768403"/>
          </a:xfrm>
          <a:prstGeom prst="wedgeRoundRectCallout">
            <a:avLst>
              <a:gd name="adj1" fmla="val 52513"/>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700" dirty="0" smtClean="0">
                <a:cs typeface="B Badr" pitchFamily="2" charset="-78"/>
              </a:rPr>
              <a:t>ابوهريره </a:t>
            </a:r>
            <a:r>
              <a:rPr lang="fa-IR" sz="1600" dirty="0" smtClean="0">
                <a:cs typeface="CTraditional Arabic" pitchFamily="2" charset="-78"/>
              </a:rPr>
              <a:t>ا</a:t>
            </a:r>
            <a:r>
              <a:rPr lang="fa-IR" sz="1700" dirty="0" smtClean="0">
                <a:cs typeface="B Badr" pitchFamily="2" charset="-78"/>
              </a:rPr>
              <a:t> گويد: رسول الله </a:t>
            </a:r>
            <a:r>
              <a:rPr lang="en-US" sz="1600" dirty="0" smtClean="0">
                <a:solidFill>
                  <a:schemeClr val="tx1"/>
                </a:solidFill>
                <a:latin typeface="islam" pitchFamily="2" charset="2"/>
                <a:cs typeface="Traditional Arabic" pitchFamily="2" charset="-78"/>
              </a:rPr>
              <a:t>r</a:t>
            </a:r>
            <a:r>
              <a:rPr lang="fa-IR" sz="1700" dirty="0" smtClean="0">
                <a:cs typeface="B Badr" pitchFamily="2" charset="-78"/>
              </a:rPr>
              <a:t> فرمود: زنگوله صداي شيطان است.</a:t>
            </a:r>
            <a:endParaRPr lang="fa-IR" sz="1600" b="1" dirty="0" smtClean="0"/>
          </a:p>
        </p:txBody>
      </p:sp>
      <p:sp>
        <p:nvSpPr>
          <p:cNvPr id="12" name="مخطط انسيابي: معالجة متعاقبة 11"/>
          <p:cNvSpPr/>
          <p:nvPr/>
        </p:nvSpPr>
        <p:spPr>
          <a:xfrm>
            <a:off x="4473778" y="5430796"/>
            <a:ext cx="1017992" cy="666755"/>
          </a:xfrm>
          <a:prstGeom prst="flowChartAlternateProcess">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سليمان بن بلال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3" name="مخطط انسيابي: معالجة متعاقبة 12"/>
          <p:cNvSpPr/>
          <p:nvPr/>
        </p:nvSpPr>
        <p:spPr>
          <a:xfrm>
            <a:off x="1683253" y="6389231"/>
            <a:ext cx="857256"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قتيبه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3616522" y="6383301"/>
            <a:ext cx="910835"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ابن ابي اويس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5" name="وسيلة شرح بيضاوية 24"/>
          <p:cNvSpPr/>
          <p:nvPr/>
        </p:nvSpPr>
        <p:spPr>
          <a:xfrm>
            <a:off x="5032047" y="1293052"/>
            <a:ext cx="1200956"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16</a:t>
            </a:r>
            <a:endParaRPr lang="en-US" dirty="0">
              <a:cs typeface="B Badr" pitchFamily="2" charset="-78"/>
            </a:endParaRPr>
          </a:p>
        </p:txBody>
      </p:sp>
      <p:sp>
        <p:nvSpPr>
          <p:cNvPr id="45" name="مخطط انسيابي: معالجة متعاقبة 44"/>
          <p:cNvSpPr/>
          <p:nvPr/>
        </p:nvSpPr>
        <p:spPr>
          <a:xfrm>
            <a:off x="2594087" y="6389231"/>
            <a:ext cx="857256"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يحيي بن ايوب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8" name="مخطط انسيابي: معالجة متعاقبة 47"/>
          <p:cNvSpPr/>
          <p:nvPr/>
        </p:nvSpPr>
        <p:spPr>
          <a:xfrm>
            <a:off x="772418" y="6389231"/>
            <a:ext cx="857256"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سليمان بن داود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2" name="مخطط انسيابي: معالجة متعاقبة 51"/>
          <p:cNvSpPr/>
          <p:nvPr/>
        </p:nvSpPr>
        <p:spPr>
          <a:xfrm>
            <a:off x="4580934" y="6383301"/>
            <a:ext cx="857256"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الخزاعي</a:t>
            </a:r>
          </a:p>
          <a:p>
            <a:pPr algn="ctr">
              <a:defRPr/>
            </a:pP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ثقه، ثبت</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53" name="مخطط انسيابي: معالجة متعاقبة 52"/>
          <p:cNvSpPr/>
          <p:nvPr/>
        </p:nvSpPr>
        <p:spPr>
          <a:xfrm>
            <a:off x="5491769" y="6383301"/>
            <a:ext cx="857256"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ابن وهب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68" name="مخطط انسيابي: معالجة متعاقبة 67"/>
          <p:cNvSpPr/>
          <p:nvPr/>
        </p:nvSpPr>
        <p:spPr>
          <a:xfrm>
            <a:off x="3616522" y="7240557"/>
            <a:ext cx="910835"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محمد بن رافع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71" name="مخطط انسيابي: معالجة متعاقبة 70"/>
          <p:cNvSpPr/>
          <p:nvPr/>
        </p:nvSpPr>
        <p:spPr>
          <a:xfrm>
            <a:off x="5491769" y="7240557"/>
            <a:ext cx="857256"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الربيع بن سليمان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76" name="رابط كسهم مستقيم 75"/>
          <p:cNvCxnSpPr>
            <a:stCxn id="6" idx="2"/>
            <a:endCxn id="7" idx="0"/>
          </p:cNvCxnSpPr>
          <p:nvPr/>
        </p:nvCxnSpPr>
        <p:spPr>
          <a:xfrm flipH="1">
            <a:off x="3900032" y="1973089"/>
            <a:ext cx="15005" cy="8548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8" name="رابط كسهم مستقيم 77"/>
          <p:cNvCxnSpPr>
            <a:stCxn id="7" idx="2"/>
            <a:endCxn id="9" idx="0"/>
          </p:cNvCxnSpPr>
          <p:nvPr/>
        </p:nvCxnSpPr>
        <p:spPr>
          <a:xfrm rot="5400000">
            <a:off x="3709530" y="3685673"/>
            <a:ext cx="381003"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0" name="رابط كسهم مستقيم 79"/>
          <p:cNvCxnSpPr>
            <a:stCxn id="9" idx="2"/>
            <a:endCxn id="12" idx="0"/>
          </p:cNvCxnSpPr>
          <p:nvPr/>
        </p:nvCxnSpPr>
        <p:spPr>
          <a:xfrm>
            <a:off x="3900032" y="4542466"/>
            <a:ext cx="1082742" cy="8883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رابط كسهم مستقيم 81"/>
          <p:cNvCxnSpPr>
            <a:stCxn id="9" idx="2"/>
            <a:endCxn id="8" idx="0"/>
          </p:cNvCxnSpPr>
          <p:nvPr/>
        </p:nvCxnSpPr>
        <p:spPr>
          <a:xfrm flipH="1">
            <a:off x="2138671" y="4542466"/>
            <a:ext cx="1761361" cy="8942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رابط كسهم مستقيم 83"/>
          <p:cNvCxnSpPr>
            <a:stCxn id="12" idx="2"/>
            <a:endCxn id="53" idx="0"/>
          </p:cNvCxnSpPr>
          <p:nvPr/>
        </p:nvCxnSpPr>
        <p:spPr>
          <a:xfrm rot="16200000" flipH="1">
            <a:off x="5308708" y="5771613"/>
            <a:ext cx="285752" cy="9376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رابط كسهم مستقيم 85"/>
          <p:cNvCxnSpPr>
            <a:stCxn id="12" idx="2"/>
            <a:endCxn id="52" idx="0"/>
          </p:cNvCxnSpPr>
          <p:nvPr/>
        </p:nvCxnSpPr>
        <p:spPr>
          <a:xfrm rot="16200000" flipH="1">
            <a:off x="4853291" y="6227032"/>
            <a:ext cx="285752" cy="267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رابط كسهم مستقيم 87"/>
          <p:cNvCxnSpPr>
            <a:stCxn id="12" idx="2"/>
            <a:endCxn id="14" idx="0"/>
          </p:cNvCxnSpPr>
          <p:nvPr/>
        </p:nvCxnSpPr>
        <p:spPr>
          <a:xfrm rot="5400000">
            <a:off x="4384480" y="5785009"/>
            <a:ext cx="285752" cy="9108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رابط كسهم مستقيم 89"/>
          <p:cNvCxnSpPr>
            <a:stCxn id="8" idx="2"/>
            <a:endCxn id="48" idx="0"/>
          </p:cNvCxnSpPr>
          <p:nvPr/>
        </p:nvCxnSpPr>
        <p:spPr>
          <a:xfrm rot="5400000">
            <a:off x="1526982" y="5777546"/>
            <a:ext cx="285752" cy="9376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2" name="رابط كسهم مستقيم 91"/>
          <p:cNvCxnSpPr>
            <a:stCxn id="8" idx="2"/>
            <a:endCxn id="13" idx="0"/>
          </p:cNvCxnSpPr>
          <p:nvPr/>
        </p:nvCxnSpPr>
        <p:spPr>
          <a:xfrm rot="5400000">
            <a:off x="1982400" y="6232964"/>
            <a:ext cx="285752" cy="267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4" name="رابط كسهم مستقيم 93"/>
          <p:cNvCxnSpPr>
            <a:stCxn id="8" idx="2"/>
            <a:endCxn id="45" idx="0"/>
          </p:cNvCxnSpPr>
          <p:nvPr/>
        </p:nvCxnSpPr>
        <p:spPr>
          <a:xfrm rot="16200000" flipH="1">
            <a:off x="2437816" y="5804334"/>
            <a:ext cx="285752" cy="8840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6" name="رابط مستقيم 95"/>
          <p:cNvCxnSpPr>
            <a:stCxn id="14" idx="2"/>
            <a:endCxn id="68" idx="0"/>
          </p:cNvCxnSpPr>
          <p:nvPr/>
        </p:nvCxnSpPr>
        <p:spPr>
          <a:xfrm rot="5400000">
            <a:off x="3976688" y="7145771"/>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رابط مستقيم 97"/>
          <p:cNvCxnSpPr>
            <a:stCxn id="53" idx="2"/>
            <a:endCxn id="71" idx="0"/>
          </p:cNvCxnSpPr>
          <p:nvPr/>
        </p:nvCxnSpPr>
        <p:spPr>
          <a:xfrm rot="5400000">
            <a:off x="5825147" y="7145771"/>
            <a:ext cx="190501" cy="1191"/>
          </a:xfrm>
          <a:prstGeom prst="line">
            <a:avLst/>
          </a:prstGeom>
        </p:spPr>
        <p:style>
          <a:lnRef idx="1">
            <a:schemeClr val="accent1"/>
          </a:lnRef>
          <a:fillRef idx="0">
            <a:schemeClr val="accent1"/>
          </a:fillRef>
          <a:effectRef idx="0">
            <a:schemeClr val="accent1"/>
          </a:effectRef>
          <a:fontRef idx="minor">
            <a:schemeClr val="tx1"/>
          </a:fontRef>
        </p:style>
      </p:cxnSp>
      <p:sp>
        <p:nvSpPr>
          <p:cNvPr id="99" name="مستطيل 98"/>
          <p:cNvSpPr/>
          <p:nvPr/>
        </p:nvSpPr>
        <p:spPr>
          <a:xfrm>
            <a:off x="-48186" y="8539755"/>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38" name="مستطيل مستدير الزوايا 37"/>
          <p:cNvSpPr/>
          <p:nvPr/>
        </p:nvSpPr>
        <p:spPr>
          <a:xfrm>
            <a:off x="478010" y="1709888"/>
            <a:ext cx="2732504" cy="3240360"/>
          </a:xfrm>
          <a:prstGeom prst="roundRect">
            <a:avLst>
              <a:gd name="adj" fmla="val 10215"/>
            </a:avLst>
          </a:prstGeom>
          <a:solidFill>
            <a:srgbClr val="C9F1FF"/>
          </a:solidFill>
          <a:ln>
            <a:solidFill>
              <a:schemeClr val="accent1">
                <a:lumMod val="60000"/>
                <a:lumOff val="40000"/>
              </a:schemeClr>
            </a:solidFill>
          </a:ln>
          <a:effectLst>
            <a:glow rad="635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مزمار در لغت عربي به نَي يا فُلوت گفته مي‌شود، و مزامير جمع مزمار است؛ و به صدا و نَواي زيبا نيز مزمار گفته مي‌شود، همان‌طور كه رسول الله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rPr>
              <a:t> </a:t>
            </a:r>
            <a:r>
              <a:rPr lang="fa-IR" sz="1400" dirty="0" smtClean="0">
                <a:solidFill>
                  <a:schemeClr val="tx1"/>
                </a:solidFill>
                <a:cs typeface="B Badr" pitchFamily="2" charset="-78"/>
              </a:rPr>
              <a:t>به ابوموسي اشعري </a:t>
            </a:r>
            <a:r>
              <a:rPr lang="fa-IR" sz="1400" dirty="0" smtClean="0">
                <a:solidFill>
                  <a:schemeClr val="tx1"/>
                </a:solidFill>
                <a:cs typeface="CTraditional Arabic" pitchFamily="2" charset="-78"/>
              </a:rPr>
              <a:t>ا</a:t>
            </a:r>
            <a:r>
              <a:rPr lang="fa-IR" sz="1400" dirty="0" smtClean="0">
                <a:solidFill>
                  <a:schemeClr val="tx1"/>
                </a:solidFill>
              </a:rPr>
              <a:t> </a:t>
            </a:r>
            <a:r>
              <a:rPr lang="fa-IR" sz="1400" dirty="0" smtClean="0">
                <a:solidFill>
                  <a:schemeClr val="tx1"/>
                </a:solidFill>
                <a:cs typeface="B Badr" pitchFamily="2" charset="-78"/>
              </a:rPr>
              <a:t>مي‌فرمايد: «نواي زيبايي از نواهاي داود، الله تعالي به عطا فرموده است!» (ن.ك:‌ بخاري ح ش 4687)، و اگر مزمار يا مزامير به شيطان مقيّد شود، مقصود: صدا و نواي شيطان است كه در اين حديث به صداي زنگوله اطلاق شده است و همان‌طور كه در حديث شماره‌ي 11 در بعضي از روايت‌هاي آن آمده كه ابوبكر </a:t>
            </a:r>
            <a:r>
              <a:rPr lang="fa-IR" sz="1400" dirty="0" smtClean="0">
                <a:solidFill>
                  <a:schemeClr val="tx1"/>
                </a:solidFill>
                <a:cs typeface="CTraditional Arabic" pitchFamily="2" charset="-78"/>
              </a:rPr>
              <a:t>ا</a:t>
            </a:r>
            <a:r>
              <a:rPr lang="fa-IR" sz="1400" dirty="0" smtClean="0">
                <a:solidFill>
                  <a:schemeClr val="tx1"/>
                </a:solidFill>
              </a:rPr>
              <a:t> </a:t>
            </a:r>
            <a:r>
              <a:rPr lang="fa-IR" sz="1400" dirty="0" smtClean="0">
                <a:solidFill>
                  <a:schemeClr val="tx1"/>
                </a:solidFill>
                <a:cs typeface="B Badr" pitchFamily="2" charset="-78"/>
              </a:rPr>
              <a:t>بر سر آن دو دختر كه نزد عايشه </a:t>
            </a:r>
            <a:r>
              <a:rPr lang="fa-IR" sz="1400" dirty="0" smtClean="0">
                <a:solidFill>
                  <a:schemeClr val="tx1"/>
                </a:solidFill>
                <a:cs typeface="CTraditional Arabic" pitchFamily="2" charset="-78"/>
              </a:rPr>
              <a:t>ل</a:t>
            </a:r>
            <a:r>
              <a:rPr lang="fa-IR" sz="1400" dirty="0" smtClean="0">
                <a:solidFill>
                  <a:schemeClr val="tx1"/>
                </a:solidFill>
              </a:rPr>
              <a:t> </a:t>
            </a:r>
            <a:r>
              <a:rPr lang="fa-IR" sz="1400" dirty="0" smtClean="0">
                <a:solidFill>
                  <a:schemeClr val="tx1"/>
                </a:solidFill>
                <a:cs typeface="B Badr" pitchFamily="2" charset="-78"/>
              </a:rPr>
              <a:t>دف مي‌زدند فرياد مي‌زند و مي‌گويد: صدا يا نواي شيطان در منزل رسول الله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cs typeface="B Badr" pitchFamily="2" charset="-78"/>
              </a:rPr>
              <a:t>!؟. (ن.ك: لسان العرب ز م ر ).</a:t>
            </a:r>
            <a:endParaRPr lang="en-US" sz="1400" dirty="0">
              <a:solidFill>
                <a:schemeClr val="tx1"/>
              </a:solidFill>
              <a:cs typeface="B Badr" pitchFamily="2" charset="-78"/>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مستطيل 61"/>
          <p:cNvSpPr/>
          <p:nvPr/>
        </p:nvSpPr>
        <p:spPr>
          <a:xfrm>
            <a:off x="2322818" y="7143768"/>
            <a:ext cx="803678"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احمد ح ش 8325</a:t>
            </a:r>
            <a:endParaRPr lang="en-US" sz="1200" dirty="0">
              <a:solidFill>
                <a:schemeClr val="accent1">
                  <a:lumMod val="75000"/>
                </a:schemeClr>
              </a:solidFill>
              <a:cs typeface="B Badr" pitchFamily="2" charset="-78"/>
            </a:endParaRPr>
          </a:p>
        </p:txBody>
      </p:sp>
      <p:sp>
        <p:nvSpPr>
          <p:cNvPr id="60" name="مستطيل 59"/>
          <p:cNvSpPr/>
          <p:nvPr/>
        </p:nvSpPr>
        <p:spPr>
          <a:xfrm>
            <a:off x="1411985" y="7143768"/>
            <a:ext cx="803678"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احمد ح ش 9949</a:t>
            </a:r>
            <a:endParaRPr lang="en-US" sz="1200" dirty="0">
              <a:solidFill>
                <a:schemeClr val="accent1">
                  <a:lumMod val="75000"/>
                </a:schemeClr>
              </a:solidFill>
              <a:cs typeface="B Badr" pitchFamily="2" charset="-78"/>
            </a:endParaRPr>
          </a:p>
        </p:txBody>
      </p:sp>
      <p:sp>
        <p:nvSpPr>
          <p:cNvPr id="56" name="مستطيل 55"/>
          <p:cNvSpPr/>
          <p:nvPr/>
        </p:nvSpPr>
        <p:spPr>
          <a:xfrm>
            <a:off x="501150" y="7143768"/>
            <a:ext cx="857256"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ابوداود ح ش 2196</a:t>
            </a:r>
            <a:endParaRPr lang="en-US" sz="1200" dirty="0">
              <a:solidFill>
                <a:schemeClr val="accent1">
                  <a:lumMod val="75000"/>
                </a:schemeClr>
              </a:solidFill>
              <a:cs typeface="B Badr" pitchFamily="2" charset="-78"/>
            </a:endParaRPr>
          </a:p>
        </p:txBody>
      </p:sp>
      <p:sp>
        <p:nvSpPr>
          <p:cNvPr id="54" name="مستطيل 53"/>
          <p:cNvSpPr/>
          <p:nvPr/>
        </p:nvSpPr>
        <p:spPr>
          <a:xfrm>
            <a:off x="3180075" y="7143768"/>
            <a:ext cx="910835"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ترمذي ح ش 1623</a:t>
            </a:r>
            <a:endParaRPr lang="en-US" sz="1200" dirty="0">
              <a:solidFill>
                <a:schemeClr val="accent1">
                  <a:lumMod val="75000"/>
                </a:schemeClr>
              </a:solidFill>
              <a:cs typeface="B Badr" pitchFamily="2" charset="-78"/>
            </a:endParaRPr>
          </a:p>
        </p:txBody>
      </p:sp>
      <p:sp>
        <p:nvSpPr>
          <p:cNvPr id="3" name="مستطيل 2"/>
          <p:cNvSpPr/>
          <p:nvPr/>
        </p:nvSpPr>
        <p:spPr>
          <a:xfrm>
            <a:off x="3983753" y="7143768"/>
            <a:ext cx="910835"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مسلم ح ش 3956</a:t>
            </a:r>
            <a:endParaRPr lang="en-US" sz="1200" dirty="0">
              <a:solidFill>
                <a:schemeClr val="accent1">
                  <a:lumMod val="75000"/>
                </a:schemeClr>
              </a:solidFill>
              <a:cs typeface="B Badr" pitchFamily="2" charset="-78"/>
            </a:endParaRPr>
          </a:p>
        </p:txBody>
      </p:sp>
      <p:sp>
        <p:nvSpPr>
          <p:cNvPr id="4" name="مستطيل 3"/>
          <p:cNvSpPr/>
          <p:nvPr/>
        </p:nvSpPr>
        <p:spPr>
          <a:xfrm>
            <a:off x="4982777" y="7143769"/>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احمد ح ش 9158</a:t>
            </a:r>
            <a:endParaRPr lang="en-US" sz="1200" dirty="0">
              <a:solidFill>
                <a:schemeClr val="accent1">
                  <a:lumMod val="75000"/>
                </a:schemeClr>
              </a:solidFill>
              <a:cs typeface="B Badr" pitchFamily="2" charset="-78"/>
            </a:endParaRPr>
          </a:p>
        </p:txBody>
      </p:sp>
      <p:sp>
        <p:nvSpPr>
          <p:cNvPr id="5" name="وسيلة شرح مستطيلة مستديرة الزوايا 4"/>
          <p:cNvSpPr/>
          <p:nvPr/>
        </p:nvSpPr>
        <p:spPr>
          <a:xfrm>
            <a:off x="536028" y="539552"/>
            <a:ext cx="5773292" cy="576064"/>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1600" b="1" dirty="0" smtClean="0">
                <a:cs typeface="Traditional Arabic" pitchFamily="2" charset="-78"/>
              </a:rPr>
              <a:t>عَنْ أَبِي هُرَيْرَةَ </a:t>
            </a:r>
            <a:r>
              <a:rPr lang="fa-IR" sz="1600" b="1" dirty="0" smtClean="0">
                <a:cs typeface="CTraditional Arabic" pitchFamily="2" charset="-78"/>
              </a:rPr>
              <a:t>ا</a:t>
            </a:r>
            <a:r>
              <a:rPr lang="ar-SA" sz="1600" b="1" dirty="0" smtClean="0">
                <a:cs typeface="Traditional Arabic" pitchFamily="2" charset="-78"/>
              </a:rPr>
              <a:t>، أَنَّ رَسُولَ اللَّهِ </a:t>
            </a:r>
            <a:r>
              <a:rPr lang="en-US" sz="1600" b="1" dirty="0" smtClean="0">
                <a:solidFill>
                  <a:schemeClr val="tx1"/>
                </a:solidFill>
                <a:latin typeface="islam" pitchFamily="2" charset="2"/>
                <a:cs typeface="Traditional Arabic" pitchFamily="2" charset="-78"/>
              </a:rPr>
              <a:t>r</a:t>
            </a:r>
            <a:r>
              <a:rPr lang="fa-IR" sz="1600" b="1" dirty="0" smtClean="0">
                <a:solidFill>
                  <a:schemeClr val="tx1"/>
                </a:solidFill>
                <a:latin typeface="islam" pitchFamily="2" charset="2"/>
                <a:cs typeface="Traditional Arabic" pitchFamily="2" charset="-78"/>
              </a:rPr>
              <a:t> </a:t>
            </a:r>
            <a:r>
              <a:rPr lang="ar-SA" sz="1600" b="1" dirty="0" smtClean="0">
                <a:cs typeface="Traditional Arabic" pitchFamily="2" charset="-78"/>
              </a:rPr>
              <a:t>قَالَ : " لَا تَصْحَبُ الْمَلَائِكَةُ رُفْقَةً فِيهَا كَلْبٌ، وَلَا جَرَسٌ " .</a:t>
            </a:r>
          </a:p>
        </p:txBody>
      </p:sp>
      <p:sp>
        <p:nvSpPr>
          <p:cNvPr id="6" name="مخطط انسيابي: معالجة متعاقبة 5"/>
          <p:cNvSpPr/>
          <p:nvPr/>
        </p:nvSpPr>
        <p:spPr>
          <a:xfrm>
            <a:off x="3536158" y="1523981"/>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أَب</a:t>
            </a:r>
            <a:r>
              <a:rPr lang="fa-IR" sz="1600" dirty="0" smtClean="0">
                <a:solidFill>
                  <a:schemeClr val="tx1"/>
                </a:solidFill>
                <a:cs typeface="Traditional Arabic" pitchFamily="2" charset="-78"/>
              </a:rPr>
              <a:t>و</a:t>
            </a:r>
            <a:r>
              <a:rPr lang="ar-SA" sz="1600" dirty="0" smtClean="0">
                <a:solidFill>
                  <a:schemeClr val="tx1"/>
                </a:solidFill>
                <a:cs typeface="Traditional Arabic" pitchFamily="2" charset="-78"/>
              </a:rPr>
              <a:t> هُرَيْرَةَ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7" name="مخطط انسيابي: معالجة متعاقبة 6"/>
          <p:cNvSpPr/>
          <p:nvPr/>
        </p:nvSpPr>
        <p:spPr>
          <a:xfrm>
            <a:off x="2269241" y="2666987"/>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ذكوان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0" name="وسيلة شرح مستطيلة مستديرة الزوايا 9"/>
          <p:cNvSpPr/>
          <p:nvPr/>
        </p:nvSpPr>
        <p:spPr>
          <a:xfrm>
            <a:off x="548680" y="1043608"/>
            <a:ext cx="2732504" cy="1238259"/>
          </a:xfrm>
          <a:prstGeom prst="wedgeRoundRectCallout">
            <a:avLst>
              <a:gd name="adj1" fmla="val 52513"/>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700" dirty="0" smtClean="0">
                <a:cs typeface="B Badr" pitchFamily="2" charset="-78"/>
              </a:rPr>
              <a:t>ابوهريره </a:t>
            </a:r>
            <a:r>
              <a:rPr lang="fa-IR" sz="1600" dirty="0" smtClean="0">
                <a:cs typeface="CTraditional Arabic" pitchFamily="2" charset="-78"/>
              </a:rPr>
              <a:t>ا</a:t>
            </a:r>
            <a:r>
              <a:rPr lang="fa-IR" sz="1700" dirty="0" smtClean="0">
                <a:cs typeface="B Badr" pitchFamily="2" charset="-78"/>
              </a:rPr>
              <a:t> گويد: رسول الله </a:t>
            </a:r>
            <a:r>
              <a:rPr lang="en-US" sz="1600" dirty="0" smtClean="0">
                <a:solidFill>
                  <a:schemeClr val="tx1"/>
                </a:solidFill>
                <a:latin typeface="islam" pitchFamily="2" charset="2"/>
                <a:cs typeface="Traditional Arabic" pitchFamily="2" charset="-78"/>
              </a:rPr>
              <a:t>r</a:t>
            </a:r>
            <a:r>
              <a:rPr lang="fa-IR" sz="1700" dirty="0" smtClean="0">
                <a:cs typeface="B Badr" pitchFamily="2" charset="-78"/>
              </a:rPr>
              <a:t> فرمود: مجموعه‌اي كه همراه آنها سگ و يا زنگوله باشد، ملائكه آنان را همراهي نمي‌كنند. </a:t>
            </a:r>
            <a:endParaRPr lang="fa-IR" sz="1600" b="1" dirty="0" smtClean="0"/>
          </a:p>
        </p:txBody>
      </p:sp>
      <p:sp>
        <p:nvSpPr>
          <p:cNvPr id="12" name="مخطط انسيابي: معالجة متعاقبة 11"/>
          <p:cNvSpPr/>
          <p:nvPr/>
        </p:nvSpPr>
        <p:spPr>
          <a:xfrm>
            <a:off x="5036356" y="3905245"/>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latin typeface="Traditional Arabic" pitchFamily="2" charset="-78"/>
                <a:cs typeface="Traditional Arabic" pitchFamily="2" charset="-78"/>
              </a:rPr>
              <a:t>قتاده </a:t>
            </a:r>
            <a:r>
              <a:rPr lang="ar-SA" sz="1600" dirty="0" smtClean="0">
                <a:solidFill>
                  <a:schemeClr val="tx1"/>
                </a:solidFill>
                <a:latin typeface="Traditional Arabic" pitchFamily="2" charset="-78"/>
                <a:cs typeface="Traditional Arabic" pitchFamily="2" charset="-78"/>
              </a:rPr>
              <a:t>(</a:t>
            </a:r>
            <a:r>
              <a:rPr lang="fa-IR" sz="1600" dirty="0" smtClean="0">
                <a:solidFill>
                  <a:schemeClr val="tx1"/>
                </a:solidFill>
                <a:latin typeface="Traditional Arabic" pitchFamily="2" charset="-78"/>
                <a:cs typeface="Traditional Arabic" pitchFamily="2" charset="-78"/>
              </a:rPr>
              <a:t>ثقه</a:t>
            </a:r>
            <a:r>
              <a:rPr lang="ar-SA" sz="1600" dirty="0" smtClean="0">
                <a:solidFill>
                  <a:schemeClr val="tx1"/>
                </a:solidFill>
                <a:latin typeface="Traditional Arabic" pitchFamily="2" charset="-78"/>
                <a:cs typeface="Traditional Arabic" pitchFamily="2" charset="-78"/>
              </a:rPr>
              <a:t>)</a:t>
            </a:r>
            <a:endParaRPr lang="ar-SA" sz="1600" dirty="0">
              <a:solidFill>
                <a:schemeClr val="tx1"/>
              </a:solidFill>
              <a:latin typeface="Traditional Arabic" pitchFamily="2" charset="-78"/>
              <a:cs typeface="Traditional Arabic" pitchFamily="2" charset="-78"/>
            </a:endParaRPr>
          </a:p>
        </p:txBody>
      </p:sp>
      <p:sp>
        <p:nvSpPr>
          <p:cNvPr id="13" name="مخطط انسيابي: معالجة متعاقبة 12"/>
          <p:cNvSpPr/>
          <p:nvPr/>
        </p:nvSpPr>
        <p:spPr>
          <a:xfrm>
            <a:off x="1411984" y="5619756"/>
            <a:ext cx="857256"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شريك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2269241" y="3905244"/>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سهيل بن ذكوان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5036356" y="6477013"/>
            <a:ext cx="1178727"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عفان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5" name="وسيلة شرح بيضاوية 24"/>
          <p:cNvSpPr/>
          <p:nvPr/>
        </p:nvSpPr>
        <p:spPr>
          <a:xfrm>
            <a:off x="5089935" y="1523980"/>
            <a:ext cx="1219386"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17</a:t>
            </a:r>
            <a:endParaRPr lang="en-US" dirty="0">
              <a:cs typeface="B Badr" pitchFamily="2" charset="-78"/>
            </a:endParaRPr>
          </a:p>
        </p:txBody>
      </p:sp>
      <p:sp>
        <p:nvSpPr>
          <p:cNvPr id="43" name="مخطط انسيابي: معالجة متعاقبة 42"/>
          <p:cNvSpPr/>
          <p:nvPr/>
        </p:nvSpPr>
        <p:spPr>
          <a:xfrm>
            <a:off x="5036356" y="2666988"/>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زراره </a:t>
            </a:r>
            <a:endParaRPr lang="ar-SA" sz="1600" dirty="0" smtClean="0">
              <a:solidFill>
                <a:schemeClr val="tx1"/>
              </a:solidFill>
              <a:cs typeface="Traditional Arabic" pitchFamily="2" charset="-78"/>
            </a:endParaRP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6" name="مخطط انسيابي: معالجة متعاقبة 45"/>
          <p:cNvSpPr/>
          <p:nvPr/>
        </p:nvSpPr>
        <p:spPr>
          <a:xfrm>
            <a:off x="501150" y="5619756"/>
            <a:ext cx="857256"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زهير </a:t>
            </a:r>
            <a:endParaRPr lang="ar-SA" sz="1600" dirty="0" smtClean="0">
              <a:solidFill>
                <a:schemeClr val="tx1"/>
              </a:solidFill>
              <a:cs typeface="Traditional Arabic" pitchFamily="2" charset="-78"/>
            </a:endParaRPr>
          </a:p>
          <a:p>
            <a:pPr algn="ctr">
              <a:defRPr/>
            </a:pPr>
            <a:r>
              <a:rPr lang="ar-SA" sz="1600" dirty="0" err="1"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7" name="مخطط انسيابي: معالجة متعاقبة 46"/>
          <p:cNvSpPr/>
          <p:nvPr/>
        </p:nvSpPr>
        <p:spPr>
          <a:xfrm>
            <a:off x="3180075" y="5619756"/>
            <a:ext cx="857256"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عبد العزيز بن محمد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8" name="مخطط انسيابي: معالجة متعاقبة 47"/>
          <p:cNvSpPr/>
          <p:nvPr/>
        </p:nvSpPr>
        <p:spPr>
          <a:xfrm>
            <a:off x="2322818" y="5619756"/>
            <a:ext cx="803678"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ابو عوانه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1" name="مخطط انسيابي: معالجة متعاقبة 50"/>
          <p:cNvSpPr/>
          <p:nvPr/>
        </p:nvSpPr>
        <p:spPr>
          <a:xfrm>
            <a:off x="4090909" y="5619756"/>
            <a:ext cx="857256"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بشر بن المفضل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2" name="مخطط انسيابي: معالجة متعاقبة 51"/>
          <p:cNvSpPr/>
          <p:nvPr/>
        </p:nvSpPr>
        <p:spPr>
          <a:xfrm>
            <a:off x="4090909" y="6477012"/>
            <a:ext cx="857256"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ابو كامل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3" name="مخطط انسيابي: معالجة متعاقبة 52"/>
          <p:cNvSpPr/>
          <p:nvPr/>
        </p:nvSpPr>
        <p:spPr>
          <a:xfrm>
            <a:off x="3180075" y="6477012"/>
            <a:ext cx="857256"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قتيبه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5" name="مخطط انسيابي: معالجة متعاقبة 54"/>
          <p:cNvSpPr/>
          <p:nvPr/>
        </p:nvSpPr>
        <p:spPr>
          <a:xfrm>
            <a:off x="501150" y="6477012"/>
            <a:ext cx="857256"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احمد بن يونس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7" name="مخطط انسيابي: معالجة متعاقبة 56"/>
          <p:cNvSpPr/>
          <p:nvPr/>
        </p:nvSpPr>
        <p:spPr>
          <a:xfrm>
            <a:off x="5036356" y="4762501"/>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latin typeface="Traditional Arabic" pitchFamily="2" charset="-78"/>
                <a:cs typeface="Traditional Arabic" pitchFamily="2" charset="-78"/>
              </a:rPr>
              <a:t>هشام الدستوائي </a:t>
            </a:r>
            <a:r>
              <a:rPr lang="ar-SA" sz="1600" dirty="0" smtClean="0">
                <a:solidFill>
                  <a:schemeClr val="tx1"/>
                </a:solidFill>
                <a:latin typeface="Traditional Arabic" pitchFamily="2" charset="-78"/>
                <a:cs typeface="Traditional Arabic" pitchFamily="2" charset="-78"/>
              </a:rPr>
              <a:t>(</a:t>
            </a:r>
            <a:r>
              <a:rPr lang="fa-IR" sz="1600" dirty="0" smtClean="0">
                <a:solidFill>
                  <a:schemeClr val="tx1"/>
                </a:solidFill>
                <a:latin typeface="Traditional Arabic" pitchFamily="2" charset="-78"/>
                <a:cs typeface="Traditional Arabic" pitchFamily="2" charset="-78"/>
              </a:rPr>
              <a:t>ثقه</a:t>
            </a:r>
            <a:r>
              <a:rPr lang="ar-SA" sz="1600" dirty="0" smtClean="0">
                <a:solidFill>
                  <a:schemeClr val="tx1"/>
                </a:solidFill>
                <a:latin typeface="Traditional Arabic" pitchFamily="2" charset="-78"/>
                <a:cs typeface="Traditional Arabic" pitchFamily="2" charset="-78"/>
              </a:rPr>
              <a:t>)</a:t>
            </a:r>
            <a:endParaRPr lang="ar-SA" sz="1600" dirty="0">
              <a:solidFill>
                <a:schemeClr val="tx1"/>
              </a:solidFill>
              <a:latin typeface="Traditional Arabic" pitchFamily="2" charset="-78"/>
              <a:cs typeface="Traditional Arabic" pitchFamily="2" charset="-78"/>
            </a:endParaRPr>
          </a:p>
        </p:txBody>
      </p:sp>
      <p:sp>
        <p:nvSpPr>
          <p:cNvPr id="58" name="مخطط انسيابي: معالجة متعاقبة 57"/>
          <p:cNvSpPr/>
          <p:nvPr/>
        </p:nvSpPr>
        <p:spPr>
          <a:xfrm>
            <a:off x="5036356" y="5619757"/>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latin typeface="Traditional Arabic" pitchFamily="2" charset="-78"/>
                <a:cs typeface="Traditional Arabic" pitchFamily="2" charset="-78"/>
              </a:rPr>
              <a:t>معاذ بن هشام </a:t>
            </a:r>
            <a:r>
              <a:rPr lang="ar-SA" sz="1600" dirty="0" smtClean="0">
                <a:solidFill>
                  <a:schemeClr val="tx1"/>
                </a:solidFill>
                <a:latin typeface="Traditional Arabic" pitchFamily="2" charset="-78"/>
                <a:cs typeface="Traditional Arabic" pitchFamily="2" charset="-78"/>
              </a:rPr>
              <a:t>(</a:t>
            </a:r>
            <a:r>
              <a:rPr lang="fa-IR" sz="1600" dirty="0" smtClean="0">
                <a:solidFill>
                  <a:schemeClr val="tx1"/>
                </a:solidFill>
                <a:latin typeface="Traditional Arabic" pitchFamily="2" charset="-78"/>
                <a:cs typeface="Traditional Arabic" pitchFamily="2" charset="-78"/>
              </a:rPr>
              <a:t>صدوق</a:t>
            </a:r>
            <a:r>
              <a:rPr lang="ar-SA" sz="1600" dirty="0" smtClean="0">
                <a:solidFill>
                  <a:schemeClr val="tx1"/>
                </a:solidFill>
                <a:latin typeface="Traditional Arabic" pitchFamily="2" charset="-78"/>
                <a:cs typeface="Traditional Arabic" pitchFamily="2" charset="-78"/>
              </a:rPr>
              <a:t>)</a:t>
            </a:r>
            <a:endParaRPr lang="ar-SA" sz="1600" dirty="0">
              <a:solidFill>
                <a:schemeClr val="tx1"/>
              </a:solidFill>
              <a:latin typeface="Traditional Arabic" pitchFamily="2" charset="-78"/>
              <a:cs typeface="Traditional Arabic" pitchFamily="2" charset="-78"/>
            </a:endParaRPr>
          </a:p>
        </p:txBody>
      </p:sp>
      <p:sp>
        <p:nvSpPr>
          <p:cNvPr id="59" name="مخطط انسيابي: معالجة متعاقبة 58"/>
          <p:cNvSpPr/>
          <p:nvPr/>
        </p:nvSpPr>
        <p:spPr>
          <a:xfrm>
            <a:off x="1411984" y="6477012"/>
            <a:ext cx="857256"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وكيع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61" name="مخطط انسيابي: معالجة متعاقبة 60"/>
          <p:cNvSpPr/>
          <p:nvPr/>
        </p:nvSpPr>
        <p:spPr>
          <a:xfrm>
            <a:off x="2322818" y="6477012"/>
            <a:ext cx="803678"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عفان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64" name="رابط كسهم مستقيم 63"/>
          <p:cNvCxnSpPr>
            <a:stCxn id="6" idx="2"/>
            <a:endCxn id="7" idx="0"/>
          </p:cNvCxnSpPr>
          <p:nvPr/>
        </p:nvCxnSpPr>
        <p:spPr>
          <a:xfrm flipH="1">
            <a:off x="2858605" y="2194964"/>
            <a:ext cx="1266913" cy="4720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رابط كسهم مستقيم 65"/>
          <p:cNvCxnSpPr>
            <a:stCxn id="6" idx="2"/>
            <a:endCxn id="43" idx="0"/>
          </p:cNvCxnSpPr>
          <p:nvPr/>
        </p:nvCxnSpPr>
        <p:spPr>
          <a:xfrm rot="16200000" flipH="1">
            <a:off x="4639607" y="1680872"/>
            <a:ext cx="472025" cy="15002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2" name="رابط مستقيم 91"/>
          <p:cNvCxnSpPr>
            <a:stCxn id="12" idx="2"/>
            <a:endCxn id="57" idx="0"/>
          </p:cNvCxnSpPr>
          <p:nvPr/>
        </p:nvCxnSpPr>
        <p:spPr>
          <a:xfrm rot="5400000">
            <a:off x="5530469" y="4667715"/>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رابط مستقيم 93"/>
          <p:cNvCxnSpPr>
            <a:stCxn id="57" idx="2"/>
            <a:endCxn id="58" idx="0"/>
          </p:cNvCxnSpPr>
          <p:nvPr/>
        </p:nvCxnSpPr>
        <p:spPr>
          <a:xfrm rot="5400000">
            <a:off x="5530469" y="5524971"/>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رابط مستقيم 95"/>
          <p:cNvCxnSpPr>
            <a:stCxn id="58" idx="2"/>
            <a:endCxn id="16" idx="0"/>
          </p:cNvCxnSpPr>
          <p:nvPr/>
        </p:nvCxnSpPr>
        <p:spPr>
          <a:xfrm rot="5400000">
            <a:off x="5530469" y="6382227"/>
            <a:ext cx="190501" cy="1191"/>
          </a:xfrm>
          <a:prstGeom prst="line">
            <a:avLst/>
          </a:prstGeom>
        </p:spPr>
        <p:style>
          <a:lnRef idx="1">
            <a:schemeClr val="accent1"/>
          </a:lnRef>
          <a:fillRef idx="0">
            <a:schemeClr val="accent1"/>
          </a:fillRef>
          <a:effectRef idx="0">
            <a:schemeClr val="accent1"/>
          </a:effectRef>
          <a:fontRef idx="minor">
            <a:schemeClr val="tx1"/>
          </a:fontRef>
        </p:style>
      </p:cxnSp>
      <p:sp>
        <p:nvSpPr>
          <p:cNvPr id="97" name="مستطيل 96"/>
          <p:cNvSpPr/>
          <p:nvPr/>
        </p:nvSpPr>
        <p:spPr>
          <a:xfrm>
            <a:off x="6152884" y="8501951"/>
            <a:ext cx="712431"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56</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cxnSp>
        <p:nvCxnSpPr>
          <p:cNvPr id="93" name="رابط كسهم مستقيم 92"/>
          <p:cNvCxnSpPr>
            <a:stCxn id="15" idx="2"/>
            <a:endCxn id="46" idx="0"/>
          </p:cNvCxnSpPr>
          <p:nvPr/>
        </p:nvCxnSpPr>
        <p:spPr>
          <a:xfrm rot="5400000">
            <a:off x="1370313" y="4131465"/>
            <a:ext cx="1047757" cy="19288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8" name="رابط كسهم مستقيم 97"/>
          <p:cNvCxnSpPr>
            <a:stCxn id="15" idx="2"/>
            <a:endCxn id="13" idx="0"/>
          </p:cNvCxnSpPr>
          <p:nvPr/>
        </p:nvCxnSpPr>
        <p:spPr>
          <a:xfrm rot="5400000">
            <a:off x="1825729" y="4586883"/>
            <a:ext cx="1047757" cy="10179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رابط مستقيم 101"/>
          <p:cNvCxnSpPr>
            <a:stCxn id="43" idx="2"/>
            <a:endCxn id="12" idx="0"/>
          </p:cNvCxnSpPr>
          <p:nvPr/>
        </p:nvCxnSpPr>
        <p:spPr>
          <a:xfrm rot="5400000">
            <a:off x="5339967" y="3619958"/>
            <a:ext cx="571504"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4" name="رابط مستقيم 103"/>
          <p:cNvCxnSpPr>
            <a:stCxn id="7" idx="2"/>
            <a:endCxn id="15" idx="0"/>
          </p:cNvCxnSpPr>
          <p:nvPr/>
        </p:nvCxnSpPr>
        <p:spPr>
          <a:xfrm rot="5400000">
            <a:off x="2572852" y="3619957"/>
            <a:ext cx="571504"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رابط كسهم مستقيم 105"/>
          <p:cNvCxnSpPr>
            <a:stCxn id="15" idx="2"/>
            <a:endCxn id="48" idx="0"/>
          </p:cNvCxnSpPr>
          <p:nvPr/>
        </p:nvCxnSpPr>
        <p:spPr>
          <a:xfrm rot="5400000">
            <a:off x="2267752" y="5028907"/>
            <a:ext cx="1047757" cy="1339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 name="رابط كسهم مستقيم 107"/>
          <p:cNvCxnSpPr>
            <a:stCxn id="15" idx="2"/>
            <a:endCxn id="47" idx="0"/>
          </p:cNvCxnSpPr>
          <p:nvPr/>
        </p:nvCxnSpPr>
        <p:spPr>
          <a:xfrm rot="16200000" flipH="1">
            <a:off x="2709775" y="4720828"/>
            <a:ext cx="1047757" cy="7500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0" name="رابط كسهم مستقيم 109"/>
          <p:cNvCxnSpPr>
            <a:stCxn id="15" idx="2"/>
            <a:endCxn id="51" idx="0"/>
          </p:cNvCxnSpPr>
          <p:nvPr/>
        </p:nvCxnSpPr>
        <p:spPr>
          <a:xfrm rot="16200000" flipH="1">
            <a:off x="3165193" y="4265412"/>
            <a:ext cx="1047757" cy="16609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رابط مستقيم 41"/>
          <p:cNvCxnSpPr/>
          <p:nvPr/>
        </p:nvCxnSpPr>
        <p:spPr>
          <a:xfrm rot="5400000">
            <a:off x="4414465" y="6382920"/>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رابط مستقيم 43"/>
          <p:cNvCxnSpPr/>
          <p:nvPr/>
        </p:nvCxnSpPr>
        <p:spPr>
          <a:xfrm>
            <a:off x="3586038" y="6285506"/>
            <a:ext cx="0" cy="198783"/>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رابط مستقيم 62"/>
          <p:cNvCxnSpPr/>
          <p:nvPr/>
        </p:nvCxnSpPr>
        <p:spPr>
          <a:xfrm rot="5400000">
            <a:off x="2608878" y="6379454"/>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رابط مستقيم 64"/>
          <p:cNvCxnSpPr/>
          <p:nvPr/>
        </p:nvCxnSpPr>
        <p:spPr>
          <a:xfrm rot="5400000">
            <a:off x="1734681" y="6382984"/>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رابط مستقيم 66"/>
          <p:cNvCxnSpPr/>
          <p:nvPr/>
        </p:nvCxnSpPr>
        <p:spPr>
          <a:xfrm rot="5400000">
            <a:off x="811883" y="6390935"/>
            <a:ext cx="190501" cy="1191"/>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مستطيل 51"/>
          <p:cNvSpPr/>
          <p:nvPr/>
        </p:nvSpPr>
        <p:spPr>
          <a:xfrm>
            <a:off x="2213413" y="8047951"/>
            <a:ext cx="1232297"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قطيعي  ح ش 163</a:t>
            </a:r>
            <a:endParaRPr lang="en-US" sz="1200" dirty="0">
              <a:solidFill>
                <a:schemeClr val="accent3">
                  <a:lumMod val="50000"/>
                </a:schemeClr>
              </a:solidFill>
              <a:cs typeface="B Badr" pitchFamily="2" charset="-78"/>
            </a:endParaRPr>
          </a:p>
        </p:txBody>
      </p:sp>
      <p:sp>
        <p:nvSpPr>
          <p:cNvPr id="3" name="مستطيل 2"/>
          <p:cNvSpPr/>
          <p:nvPr/>
        </p:nvSpPr>
        <p:spPr>
          <a:xfrm>
            <a:off x="3606454" y="6333439"/>
            <a:ext cx="1232297"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احمد ح ش 4671</a:t>
            </a:r>
            <a:endParaRPr lang="en-US" sz="1200" dirty="0">
              <a:solidFill>
                <a:schemeClr val="accent3">
                  <a:lumMod val="50000"/>
                </a:schemeClr>
              </a:solidFill>
              <a:cs typeface="B Badr" pitchFamily="2" charset="-78"/>
            </a:endParaRPr>
          </a:p>
        </p:txBody>
      </p:sp>
      <p:sp>
        <p:nvSpPr>
          <p:cNvPr id="4" name="مستطيل 3"/>
          <p:cNvSpPr/>
          <p:nvPr/>
        </p:nvSpPr>
        <p:spPr>
          <a:xfrm>
            <a:off x="4945917" y="7190695"/>
            <a:ext cx="1232297"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rPr>
              <a:t>نسائي ح ش 5154</a:t>
            </a:r>
            <a:endParaRPr lang="en-US" sz="1200" dirty="0">
              <a:solidFill>
                <a:schemeClr val="accent1">
                  <a:lumMod val="75000"/>
                </a:schemeClr>
              </a:solidFill>
            </a:endParaRPr>
          </a:p>
        </p:txBody>
      </p:sp>
      <p:sp>
        <p:nvSpPr>
          <p:cNvPr id="5" name="وسيلة شرح مستطيلة مستديرة الزوايا 4"/>
          <p:cNvSpPr/>
          <p:nvPr/>
        </p:nvSpPr>
        <p:spPr>
          <a:xfrm>
            <a:off x="476672" y="539552"/>
            <a:ext cx="5832648" cy="698676"/>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1600" b="1" dirty="0" smtClean="0">
                <a:cs typeface="Traditional Arabic" pitchFamily="2" charset="-78"/>
              </a:rPr>
              <a:t>عَنْ عَبْدِ اللَّهِ بْنِ عُمَرَ </a:t>
            </a:r>
            <a:r>
              <a:rPr lang="fa-IR" sz="1600" b="1" dirty="0" smtClean="0">
                <a:cs typeface="CTraditional Arabic" pitchFamily="2" charset="-78"/>
              </a:rPr>
              <a:t>ب</a:t>
            </a:r>
            <a:r>
              <a:rPr lang="fa-IR" sz="1600" b="1" dirty="0" smtClean="0"/>
              <a:t> </a:t>
            </a:r>
            <a:r>
              <a:rPr lang="ar-SA" sz="1600" b="1" dirty="0" smtClean="0">
                <a:cs typeface="Traditional Arabic" pitchFamily="2" charset="-78"/>
              </a:rPr>
              <a:t>عَنِ النَّبِيِّ </a:t>
            </a:r>
            <a:r>
              <a:rPr lang="en-US" sz="1600" b="1" dirty="0" smtClean="0">
                <a:solidFill>
                  <a:schemeClr val="tx1"/>
                </a:solidFill>
                <a:latin typeface="islam" pitchFamily="2" charset="2"/>
                <a:cs typeface="Traditional Arabic" pitchFamily="2" charset="-78"/>
              </a:rPr>
              <a:t>r</a:t>
            </a:r>
            <a:r>
              <a:rPr lang="fa-IR" sz="1600" b="1" dirty="0" smtClean="0">
                <a:solidFill>
                  <a:schemeClr val="tx1"/>
                </a:solidFill>
                <a:latin typeface="islam" pitchFamily="2" charset="2"/>
                <a:cs typeface="Traditional Arabic" pitchFamily="2" charset="-78"/>
              </a:rPr>
              <a:t> </a:t>
            </a:r>
            <a:r>
              <a:rPr lang="ar-SA" sz="1600" b="1" dirty="0" smtClean="0">
                <a:solidFill>
                  <a:schemeClr val="tx1"/>
                </a:solidFill>
                <a:cs typeface="Traditional Arabic" pitchFamily="2" charset="-78"/>
              </a:rPr>
              <a:t>أَنَّهُ قَالَ : " لَا تَصْحَبُ الْمَلَائِكَةُ رَكْباً مَعَهُمْ الْجُلْجُلُ " </a:t>
            </a:r>
          </a:p>
        </p:txBody>
      </p:sp>
      <p:sp>
        <p:nvSpPr>
          <p:cNvPr id="6" name="مخطط انسيابي: معالجة متعاقبة 5"/>
          <p:cNvSpPr/>
          <p:nvPr/>
        </p:nvSpPr>
        <p:spPr>
          <a:xfrm>
            <a:off x="3284984" y="1475656"/>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latin typeface="Traditional Arabic" pitchFamily="2" charset="-78"/>
                <a:cs typeface="Traditional Arabic" pitchFamily="2" charset="-78"/>
              </a:rPr>
              <a:t>عَبْدِ اللَّهِ بْنِ عُمَرَ</a:t>
            </a:r>
            <a:r>
              <a:rPr lang="fa-IR" sz="1600" dirty="0" smtClean="0">
                <a:solidFill>
                  <a:schemeClr val="tx1"/>
                </a:solidFill>
                <a:latin typeface="Traditional Arabic" pitchFamily="2" charset="-78"/>
                <a:cs typeface="Traditional Arabic" pitchFamily="2" charset="-78"/>
              </a:rPr>
              <a:t> </a:t>
            </a:r>
            <a:r>
              <a:rPr lang="ar-SA" sz="1600" dirty="0" smtClean="0">
                <a:solidFill>
                  <a:schemeClr val="tx1"/>
                </a:solidFill>
                <a:latin typeface="Traditional Arabic" pitchFamily="2" charset="-78"/>
                <a:cs typeface="Traditional Arabic" pitchFamily="2" charset="-78"/>
              </a:rPr>
              <a:t>(صحابي</a:t>
            </a:r>
            <a:r>
              <a:rPr lang="ar-SA" sz="1600" dirty="0">
                <a:solidFill>
                  <a:schemeClr val="tx1"/>
                </a:solidFill>
                <a:latin typeface="Traditional Arabic" pitchFamily="2" charset="-78"/>
                <a:cs typeface="Traditional Arabic" pitchFamily="2" charset="-78"/>
              </a:rPr>
              <a:t>)</a:t>
            </a:r>
          </a:p>
        </p:txBody>
      </p:sp>
      <p:sp>
        <p:nvSpPr>
          <p:cNvPr id="7" name="مخطط انسيابي: معالجة متعاقبة 6"/>
          <p:cNvSpPr/>
          <p:nvPr/>
        </p:nvSpPr>
        <p:spPr>
          <a:xfrm>
            <a:off x="4249396" y="2713914"/>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سالم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0" name="وسيلة شرح مستطيلة مستديرة الزوايا 9"/>
          <p:cNvSpPr/>
          <p:nvPr/>
        </p:nvSpPr>
        <p:spPr>
          <a:xfrm>
            <a:off x="520262" y="1115616"/>
            <a:ext cx="2426532" cy="1224136"/>
          </a:xfrm>
          <a:prstGeom prst="wedgeRoundRectCallout">
            <a:avLst>
              <a:gd name="adj1" fmla="val 52513"/>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700" dirty="0" smtClean="0">
                <a:cs typeface="B Badr" pitchFamily="2" charset="-78"/>
              </a:rPr>
              <a:t>عبد الله بن عمر </a:t>
            </a:r>
            <a:r>
              <a:rPr lang="fa-IR" sz="1600" dirty="0" smtClean="0">
                <a:cs typeface="CTraditional Arabic" pitchFamily="2" charset="-78"/>
              </a:rPr>
              <a:t>ب</a:t>
            </a:r>
            <a:r>
              <a:rPr lang="fa-IR" sz="1700" dirty="0" smtClean="0">
                <a:cs typeface="B Badr" pitchFamily="2" charset="-78"/>
              </a:rPr>
              <a:t> گويد: رسول الله </a:t>
            </a:r>
            <a:r>
              <a:rPr lang="en-US" sz="1600" dirty="0" smtClean="0">
                <a:solidFill>
                  <a:schemeClr val="tx1"/>
                </a:solidFill>
                <a:latin typeface="islam" pitchFamily="2" charset="2"/>
                <a:cs typeface="Traditional Arabic" pitchFamily="2" charset="-78"/>
              </a:rPr>
              <a:t>r</a:t>
            </a:r>
            <a:r>
              <a:rPr lang="fa-IR" sz="1700" dirty="0" smtClean="0">
                <a:cs typeface="B Badr" pitchFamily="2" charset="-78"/>
              </a:rPr>
              <a:t> فرمود: </a:t>
            </a:r>
            <a:r>
              <a:rPr lang="fa-IR" sz="1600" dirty="0" smtClean="0">
                <a:cs typeface="B Badr" pitchFamily="2" charset="-78"/>
              </a:rPr>
              <a:t>ملائكه </a:t>
            </a:r>
            <a:r>
              <a:rPr lang="fa-IR" sz="1700" dirty="0" smtClean="0">
                <a:cs typeface="B Badr" pitchFamily="2" charset="-78"/>
              </a:rPr>
              <a:t>مجموعه‌اي كه همراه آنها زنگوله‌ باشد را همراهي نمي‌كنند. </a:t>
            </a:r>
            <a:endParaRPr lang="fa-IR" sz="1600" b="1" dirty="0" smtClean="0"/>
          </a:p>
        </p:txBody>
      </p:sp>
      <p:sp>
        <p:nvSpPr>
          <p:cNvPr id="12" name="مخطط انسيابي: معالجة متعاقبة 11"/>
          <p:cNvSpPr/>
          <p:nvPr/>
        </p:nvSpPr>
        <p:spPr>
          <a:xfrm>
            <a:off x="4249396" y="4618926"/>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latin typeface="Traditional Arabic" pitchFamily="2" charset="-78"/>
                <a:cs typeface="Traditional Arabic" pitchFamily="2" charset="-78"/>
              </a:rPr>
              <a:t>نَافِعِ بْنِ عَمْرِو </a:t>
            </a:r>
            <a:r>
              <a:rPr lang="ar-SA" sz="1600" dirty="0" err="1" smtClean="0">
                <a:solidFill>
                  <a:schemeClr val="tx1"/>
                </a:solidFill>
                <a:latin typeface="Traditional Arabic" pitchFamily="2" charset="-78"/>
                <a:cs typeface="Traditional Arabic" pitchFamily="2" charset="-78"/>
              </a:rPr>
              <a:t>الْجُمَحِيِّ</a:t>
            </a:r>
            <a:r>
              <a:rPr lang="fa-IR" sz="1600" dirty="0" smtClean="0">
                <a:solidFill>
                  <a:schemeClr val="tx1"/>
                </a:solidFill>
                <a:latin typeface="Traditional Arabic" pitchFamily="2" charset="-78"/>
                <a:cs typeface="Traditional Arabic" pitchFamily="2" charset="-78"/>
              </a:rPr>
              <a:t> </a:t>
            </a:r>
            <a:endParaRPr lang="ar-SA" sz="1600" dirty="0" smtClean="0">
              <a:solidFill>
                <a:schemeClr val="tx1"/>
              </a:solidFill>
              <a:latin typeface="Traditional Arabic" pitchFamily="2" charset="-78"/>
              <a:cs typeface="Traditional Arabic" pitchFamily="2" charset="-78"/>
            </a:endParaRPr>
          </a:p>
          <a:p>
            <a:pPr algn="ctr">
              <a:defRPr/>
            </a:pPr>
            <a:r>
              <a:rPr lang="ar-SA" sz="1200" dirty="0" err="1" smtClean="0">
                <a:solidFill>
                  <a:schemeClr val="tx1"/>
                </a:solidFill>
                <a:latin typeface="Traditional Arabic" pitchFamily="2" charset="-78"/>
                <a:cs typeface="Traditional Arabic" pitchFamily="2" charset="-78"/>
              </a:rPr>
              <a:t>(</a:t>
            </a:r>
            <a:r>
              <a:rPr lang="fa-IR" sz="1200" dirty="0" smtClean="0">
                <a:solidFill>
                  <a:schemeClr val="tx1"/>
                </a:solidFill>
                <a:latin typeface="Traditional Arabic" pitchFamily="2" charset="-78"/>
                <a:cs typeface="Traditional Arabic" pitchFamily="2" charset="-78"/>
              </a:rPr>
              <a:t>ثقه، ثبت</a:t>
            </a:r>
            <a:r>
              <a:rPr lang="ar-SA" sz="1200" dirty="0" smtClean="0">
                <a:solidFill>
                  <a:schemeClr val="tx1"/>
                </a:solidFill>
                <a:latin typeface="Traditional Arabic" pitchFamily="2" charset="-78"/>
                <a:cs typeface="Traditional Arabic" pitchFamily="2" charset="-78"/>
              </a:rPr>
              <a:t>)</a:t>
            </a:r>
            <a:endParaRPr lang="ar-SA" sz="1200" dirty="0">
              <a:solidFill>
                <a:schemeClr val="tx1"/>
              </a:solidFill>
              <a:latin typeface="Traditional Arabic" pitchFamily="2" charset="-78"/>
              <a:cs typeface="Traditional Arabic" pitchFamily="2" charset="-78"/>
            </a:endParaRPr>
          </a:p>
        </p:txBody>
      </p:sp>
      <p:sp>
        <p:nvSpPr>
          <p:cNvPr id="13" name="مخطط انسيابي: معالجة متعاقبة 12"/>
          <p:cNvSpPr/>
          <p:nvPr/>
        </p:nvSpPr>
        <p:spPr>
          <a:xfrm>
            <a:off x="4249396" y="3666419"/>
            <a:ext cx="1178727" cy="666755"/>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ابوبكر بن موسي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مقبول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4999495" y="5666683"/>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ابوهشام المخزومي </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3606454" y="5666683"/>
            <a:ext cx="1178727"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يزيد بن هارون </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متقن</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5" name="وسيلة شرح بيضاوية 24"/>
          <p:cNvSpPr/>
          <p:nvPr/>
        </p:nvSpPr>
        <p:spPr>
          <a:xfrm>
            <a:off x="5085184" y="1475656"/>
            <a:ext cx="1200956"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18</a:t>
            </a:r>
            <a:endParaRPr lang="en-US" dirty="0">
              <a:cs typeface="B Badr" pitchFamily="2" charset="-78"/>
            </a:endParaRPr>
          </a:p>
        </p:txBody>
      </p:sp>
      <p:sp>
        <p:nvSpPr>
          <p:cNvPr id="45" name="مخطط انسيابي: معالجة متعاقبة 44"/>
          <p:cNvSpPr/>
          <p:nvPr/>
        </p:nvSpPr>
        <p:spPr>
          <a:xfrm>
            <a:off x="4999495" y="6523939"/>
            <a:ext cx="1178727"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محمد بن عبد الله بن المبارك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6" name="مخطط انسيابي: معالجة متعاقبة 45"/>
          <p:cNvSpPr/>
          <p:nvPr/>
        </p:nvSpPr>
        <p:spPr>
          <a:xfrm>
            <a:off x="2213413" y="2713914"/>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نافع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7" name="مخطط انسيابي: معالجة متعاقبة 46"/>
          <p:cNvSpPr/>
          <p:nvPr/>
        </p:nvSpPr>
        <p:spPr>
          <a:xfrm>
            <a:off x="2213413" y="3666419"/>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عبيد الله بن عمر</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8" name="مخطط انسيابي: معالجة متعاقبة 47"/>
          <p:cNvSpPr/>
          <p:nvPr/>
        </p:nvSpPr>
        <p:spPr>
          <a:xfrm>
            <a:off x="2213413" y="4618926"/>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سفيان الثوري</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حافظ</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9" name="مخطط انسيابي: معالجة متعاقبة 48"/>
          <p:cNvSpPr/>
          <p:nvPr/>
        </p:nvSpPr>
        <p:spPr>
          <a:xfrm>
            <a:off x="2213413" y="5666683"/>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يحيي القطان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0" name="مخطط انسيابي: معالجة متعاقبة 49"/>
          <p:cNvSpPr/>
          <p:nvPr/>
        </p:nvSpPr>
        <p:spPr>
          <a:xfrm>
            <a:off x="2213413" y="6523939"/>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ابوبكر بن خلاد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51" name="مخطط انسيابي: معالجة متعاقبة 50"/>
          <p:cNvSpPr/>
          <p:nvPr/>
        </p:nvSpPr>
        <p:spPr>
          <a:xfrm>
            <a:off x="2213413" y="7381195"/>
            <a:ext cx="1178727"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عبد الله بن احمد بن حنبل</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54" name="رابط كسهم مستقيم 53"/>
          <p:cNvCxnSpPr>
            <a:stCxn id="6" idx="2"/>
            <a:endCxn id="7" idx="0"/>
          </p:cNvCxnSpPr>
          <p:nvPr/>
        </p:nvCxnSpPr>
        <p:spPr>
          <a:xfrm rot="16200000" flipH="1">
            <a:off x="4072914" y="1948067"/>
            <a:ext cx="567276" cy="9644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رابط كسهم مستقيم 55"/>
          <p:cNvCxnSpPr>
            <a:stCxn id="6" idx="2"/>
            <a:endCxn id="46" idx="0"/>
          </p:cNvCxnSpPr>
          <p:nvPr/>
        </p:nvCxnSpPr>
        <p:spPr>
          <a:xfrm rot="5400000">
            <a:off x="3054922" y="1894492"/>
            <a:ext cx="567276" cy="10715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رابط كسهم مستقيم 57"/>
          <p:cNvCxnSpPr>
            <a:stCxn id="12" idx="2"/>
            <a:endCxn id="16" idx="0"/>
          </p:cNvCxnSpPr>
          <p:nvPr/>
        </p:nvCxnSpPr>
        <p:spPr>
          <a:xfrm rot="5400000">
            <a:off x="4326787" y="5154711"/>
            <a:ext cx="381003"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رابط كسهم مستقيم 59"/>
          <p:cNvCxnSpPr>
            <a:stCxn id="12" idx="2"/>
            <a:endCxn id="15" idx="0"/>
          </p:cNvCxnSpPr>
          <p:nvPr/>
        </p:nvCxnSpPr>
        <p:spPr>
          <a:xfrm rot="16200000" flipH="1">
            <a:off x="5023308" y="5101134"/>
            <a:ext cx="381003" cy="7500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رابط مستقيم 63"/>
          <p:cNvCxnSpPr>
            <a:stCxn id="7" idx="2"/>
            <a:endCxn id="13" idx="0"/>
          </p:cNvCxnSpPr>
          <p:nvPr/>
        </p:nvCxnSpPr>
        <p:spPr>
          <a:xfrm rot="5400000">
            <a:off x="4695883" y="3524008"/>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رابط مستقيم 65"/>
          <p:cNvCxnSpPr>
            <a:stCxn id="13" idx="2"/>
            <a:endCxn id="12" idx="0"/>
          </p:cNvCxnSpPr>
          <p:nvPr/>
        </p:nvCxnSpPr>
        <p:spPr>
          <a:xfrm rot="5400000">
            <a:off x="4695883" y="4476513"/>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رابط مستقيم 67"/>
          <p:cNvCxnSpPr>
            <a:stCxn id="15" idx="2"/>
            <a:endCxn id="45" idx="0"/>
          </p:cNvCxnSpPr>
          <p:nvPr/>
        </p:nvCxnSpPr>
        <p:spPr>
          <a:xfrm rot="5400000">
            <a:off x="5493608" y="6429153"/>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رابط مستقيم 69"/>
          <p:cNvCxnSpPr>
            <a:stCxn id="46" idx="2"/>
            <a:endCxn id="47" idx="0"/>
          </p:cNvCxnSpPr>
          <p:nvPr/>
        </p:nvCxnSpPr>
        <p:spPr>
          <a:xfrm rot="5400000">
            <a:off x="2659900" y="3524008"/>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رابط مستقيم 71"/>
          <p:cNvCxnSpPr>
            <a:stCxn id="47" idx="2"/>
            <a:endCxn id="48" idx="0"/>
          </p:cNvCxnSpPr>
          <p:nvPr/>
        </p:nvCxnSpPr>
        <p:spPr>
          <a:xfrm rot="5400000">
            <a:off x="2659900" y="4476513"/>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رابط مستقيم 73"/>
          <p:cNvCxnSpPr>
            <a:stCxn id="48" idx="2"/>
            <a:endCxn id="49" idx="0"/>
          </p:cNvCxnSpPr>
          <p:nvPr/>
        </p:nvCxnSpPr>
        <p:spPr>
          <a:xfrm rot="5400000">
            <a:off x="2612275" y="5476645"/>
            <a:ext cx="381003"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رابط مستقيم 75"/>
          <p:cNvCxnSpPr>
            <a:stCxn id="49" idx="2"/>
            <a:endCxn id="50" idx="0"/>
          </p:cNvCxnSpPr>
          <p:nvPr/>
        </p:nvCxnSpPr>
        <p:spPr>
          <a:xfrm rot="5400000">
            <a:off x="2707526" y="6429153"/>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رابط مستقيم 77"/>
          <p:cNvCxnSpPr>
            <a:stCxn id="50" idx="2"/>
            <a:endCxn id="51" idx="0"/>
          </p:cNvCxnSpPr>
          <p:nvPr/>
        </p:nvCxnSpPr>
        <p:spPr>
          <a:xfrm rot="5400000">
            <a:off x="2707526" y="7286409"/>
            <a:ext cx="190501" cy="1191"/>
          </a:xfrm>
          <a:prstGeom prst="line">
            <a:avLst/>
          </a:prstGeom>
        </p:spPr>
        <p:style>
          <a:lnRef idx="1">
            <a:schemeClr val="accent1"/>
          </a:lnRef>
          <a:fillRef idx="0">
            <a:schemeClr val="accent1"/>
          </a:fillRef>
          <a:effectRef idx="0">
            <a:schemeClr val="accent1"/>
          </a:effectRef>
          <a:fontRef idx="minor">
            <a:schemeClr val="tx1"/>
          </a:fontRef>
        </p:style>
      </p:cxnSp>
      <p:sp>
        <p:nvSpPr>
          <p:cNvPr id="80" name="مستطيل 79"/>
          <p:cNvSpPr/>
          <p:nvPr/>
        </p:nvSpPr>
        <p:spPr>
          <a:xfrm>
            <a:off x="-71910" y="853442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71922" y="429444"/>
            <a:ext cx="5411429" cy="2762269"/>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وظيفه‌ي ما به عنوان يك مسلمان پيروي از دستورات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و فرمايشات رسول الله </a:t>
            </a:r>
            <a:r>
              <a:rPr lang="fa-IR" sz="1400" dirty="0" smtClean="0">
                <a:solidFill>
                  <a:schemeClr val="tx1"/>
                </a:solidFill>
                <a:cs typeface="CTraditional Arabic" pitchFamily="2" charset="-78"/>
              </a:rPr>
              <a:t>ج</a:t>
            </a:r>
            <a:r>
              <a:rPr lang="fa-IR" sz="1400" dirty="0" smtClean="0">
                <a:solidFill>
                  <a:schemeClr val="tx1"/>
                </a:solidFill>
              </a:rPr>
              <a:t> </a:t>
            </a:r>
            <a:r>
              <a:rPr lang="fa-IR" sz="1400" dirty="0" smtClean="0">
                <a:solidFill>
                  <a:schemeClr val="tx1"/>
                </a:solidFill>
                <a:cs typeface="B Badr" pitchFamily="2" charset="-78"/>
              </a:rPr>
              <a:t>است، نه پيروي از پدران و كساني كه لباس علماء را پوشيده‌اند و بدون علم و بررسي و تحقيق فتوا مي‌دهند؛ الله</a:t>
            </a:r>
            <a:r>
              <a:rPr lang="fa-IR" sz="1400" dirty="0" smtClean="0">
                <a:solidFill>
                  <a:schemeClr val="tx1"/>
                </a:solidFill>
              </a:rPr>
              <a:t>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كساني كه بدون دليل از پدران خود پيروي مي‌كنند و نسبت به آنان تعصب دارند نكوهش مي‌كند و مي‌فرمايد: </a:t>
            </a:r>
            <a:r>
              <a:rPr lang="en-US" sz="1400" dirty="0" smtClean="0">
                <a:solidFill>
                  <a:schemeClr val="tx1"/>
                </a:solidFill>
                <a:latin typeface="islam" pitchFamily="2" charset="2"/>
              </a:rPr>
              <a:t>]</a:t>
            </a:r>
            <a:r>
              <a:rPr lang="ar-SA" sz="1400" b="1" dirty="0" smtClean="0">
                <a:solidFill>
                  <a:schemeClr val="tx1"/>
                </a:solidFill>
              </a:rPr>
              <a:t> </a:t>
            </a:r>
            <a:r>
              <a:rPr lang="ar-SA" sz="1200" dirty="0" err="1" smtClean="0">
                <a:solidFill>
                  <a:schemeClr val="tx1"/>
                </a:solidFill>
                <a:latin typeface="QCF_P125" pitchFamily="2" charset="2"/>
                <a:cs typeface="QCF_P125" pitchFamily="2" charset="2"/>
              </a:rPr>
              <a:t>ﭑ  ﭒ  ﭓ  ﭔ  ﭕ  ﭖ  ﭗ  ﭘ  ﭙ  ﭚ  ﭛ   ﭜ  ﭝ  ﭞ  ﭟ  ﭠﭡ  ﭢ  ﭣ  ﭤ  ﭥ  ﭦ   ﭧ  ﭨ   ﭩ</a:t>
            </a:r>
            <a:r>
              <a:rPr lang="ar-SA" sz="1200" dirty="0" smtClean="0">
                <a:solidFill>
                  <a:schemeClr val="tx1"/>
                </a:solidFill>
                <a:latin typeface="QCF_P125" pitchFamily="2" charset="2"/>
                <a:cs typeface="QCF_P125" pitchFamily="2" charset="2"/>
              </a:rPr>
              <a:t> </a:t>
            </a:r>
            <a:r>
              <a:rPr lang="en-US" sz="1400" dirty="0" smtClean="0">
                <a:solidFill>
                  <a:schemeClr val="tx1"/>
                </a:solidFill>
                <a:latin typeface="islam" pitchFamily="2" charset="2"/>
              </a:rPr>
              <a:t>[</a:t>
            </a:r>
            <a:r>
              <a:rPr lang="ar-SA" sz="1400" dirty="0" smtClean="0">
                <a:solidFill>
                  <a:schemeClr val="tx1"/>
                </a:solidFill>
                <a:latin typeface="islam" pitchFamily="2" charset="2"/>
              </a:rPr>
              <a:t> </a:t>
            </a:r>
            <a:r>
              <a:rPr lang="ar-SA" sz="1400" dirty="0" smtClean="0">
                <a:solidFill>
                  <a:schemeClr val="tx1"/>
                </a:solidFill>
                <a:cs typeface="B Badr" pitchFamily="2" charset="-78"/>
              </a:rPr>
              <a:t>(مائد</a:t>
            </a:r>
            <a:r>
              <a:rPr lang="fa-IR" sz="1400" dirty="0" smtClean="0">
                <a:solidFill>
                  <a:schemeClr val="tx1"/>
                </a:solidFill>
                <a:cs typeface="B Badr" pitchFamily="2" charset="-78"/>
              </a:rPr>
              <a:t>ه </a:t>
            </a:r>
            <a:r>
              <a:rPr lang="ar-SA" sz="1400" dirty="0" smtClean="0">
                <a:solidFill>
                  <a:schemeClr val="tx1"/>
                </a:solidFill>
                <a:cs typeface="B Badr" pitchFamily="2" charset="-78"/>
              </a:rPr>
              <a:t>: 104) </a:t>
            </a:r>
            <a:r>
              <a:rPr lang="fa-IR" sz="1400" dirty="0" smtClean="0">
                <a:solidFill>
                  <a:schemeClr val="tx1"/>
                </a:solidFill>
                <a:cs typeface="B Badr" pitchFamily="2" charset="-78"/>
              </a:rPr>
              <a:t>: «</a:t>
            </a:r>
            <a:r>
              <a:rPr lang="ar-SA" sz="1400" dirty="0" smtClean="0">
                <a:solidFill>
                  <a:schemeClr val="tx1"/>
                </a:solidFill>
                <a:cs typeface="B Badr" pitchFamily="2" charset="-78"/>
              </a:rPr>
              <a:t>وهر </a:t>
            </a:r>
            <a:r>
              <a:rPr lang="fa-IR" sz="1400" dirty="0" smtClean="0">
                <a:solidFill>
                  <a:schemeClr val="tx1"/>
                </a:solidFill>
                <a:cs typeface="B Badr" pitchFamily="2" charset="-78"/>
              </a:rPr>
              <a:t>گاه به آنان گفته شود: بیایید به سوی آنچه که الله نازل کرده است، وبیایید به سوی  پیامبر؛ می‌گویند: چیزی که ما پدران خویش را بر آن یافته‌ایم ما را بس است، آیا چنين نبوده كه پدران‌شان چیزی از نداسته‌اند و هدايت نمي‌شده‌اند!؟» ودر جايي ديگر چنين مي‌فرمايد: </a:t>
            </a:r>
            <a:r>
              <a:rPr lang="en-US" sz="1400" dirty="0" smtClean="0">
                <a:solidFill>
                  <a:schemeClr val="tx1"/>
                </a:solidFill>
                <a:latin typeface="islam" pitchFamily="2" charset="2"/>
              </a:rPr>
              <a:t>]</a:t>
            </a:r>
            <a:r>
              <a:rPr lang="fa-IR" sz="1400" dirty="0" smtClean="0">
                <a:solidFill>
                  <a:schemeClr val="tx1"/>
                </a:solidFill>
                <a:cs typeface="Traditional Arabic" pitchFamily="2" charset="-78"/>
              </a:rPr>
              <a:t> </a:t>
            </a:r>
            <a:r>
              <a:rPr lang="ar-SA" sz="1200" dirty="0" err="1" smtClean="0">
                <a:solidFill>
                  <a:schemeClr val="tx1"/>
                </a:solidFill>
                <a:latin typeface="QCF_P391" pitchFamily="2" charset="2"/>
                <a:cs typeface="QCF_P391" pitchFamily="2" charset="2"/>
              </a:rPr>
              <a:t>ﯧ  ﯨ     ﯩ  ﯪ  ﯫ   ﯬ  ﯭ  ﯮﯯ  ﯰ  ﯱ  ﯲ  ﯳ   ﯴ  ﯵ         ﯶ  ﯷ  ﯸﯹ  ﯺ     ﯻ  ﯼ  ﯽ  ﯾ  ﯿ</a:t>
            </a:r>
            <a:r>
              <a:rPr lang="ar-SA" sz="1200" dirty="0" smtClean="0">
                <a:solidFill>
                  <a:schemeClr val="tx1"/>
                </a:solidFill>
                <a:latin typeface="QCF_P391" pitchFamily="2" charset="2"/>
                <a:cs typeface="QCF_P391" pitchFamily="2" charset="2"/>
              </a:rPr>
              <a:t> </a:t>
            </a:r>
            <a:r>
              <a:rPr lang="en-US" sz="1400" dirty="0" smtClean="0">
                <a:solidFill>
                  <a:schemeClr val="tx1"/>
                </a:solidFill>
                <a:latin typeface="islam" pitchFamily="2" charset="2"/>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قصص</a:t>
            </a:r>
            <a:r>
              <a:rPr lang="ar-SA" sz="1400" dirty="0" err="1" smtClean="0">
                <a:solidFill>
                  <a:schemeClr val="tx1"/>
                </a:solidFill>
                <a:cs typeface="B Badr" pitchFamily="2" charset="-78"/>
              </a:rPr>
              <a:t>:</a:t>
            </a:r>
            <a:r>
              <a:rPr lang="ar-SA" sz="1400" dirty="0" smtClean="0">
                <a:solidFill>
                  <a:schemeClr val="tx1"/>
                </a:solidFill>
                <a:cs typeface="B Badr" pitchFamily="2" charset="-78"/>
              </a:rPr>
              <a:t> </a:t>
            </a:r>
            <a:r>
              <a:rPr lang="fa-IR" sz="1400" dirty="0" smtClean="0">
                <a:solidFill>
                  <a:schemeClr val="tx1"/>
                </a:solidFill>
                <a:cs typeface="B Badr" pitchFamily="2" charset="-78"/>
              </a:rPr>
              <a:t>5</a:t>
            </a:r>
            <a:r>
              <a:rPr lang="ar-SA" sz="1400" dirty="0" smtClean="0">
                <a:solidFill>
                  <a:schemeClr val="tx1"/>
                </a:solidFill>
                <a:cs typeface="B Badr" pitchFamily="2" charset="-78"/>
              </a:rPr>
              <a:t>0</a:t>
            </a:r>
            <a:r>
              <a:rPr lang="ar-SA" sz="1400" dirty="0" err="1" smtClean="0">
                <a:solidFill>
                  <a:schemeClr val="tx1"/>
                </a:solidFill>
                <a:cs typeface="B Badr" pitchFamily="2" charset="-78"/>
              </a:rPr>
              <a:t>)</a:t>
            </a:r>
            <a:r>
              <a:rPr lang="ar-SA" sz="1400" dirty="0" smtClean="0">
                <a:solidFill>
                  <a:schemeClr val="tx1"/>
                </a:solidFill>
                <a:cs typeface="B Badr" pitchFamily="2" charset="-78"/>
              </a:rPr>
              <a:t> </a:t>
            </a:r>
            <a:r>
              <a:rPr lang="fa-IR" sz="1400" dirty="0" smtClean="0">
                <a:solidFill>
                  <a:schemeClr val="tx1"/>
                </a:solidFill>
                <a:cs typeface="B Badr" pitchFamily="2" charset="-78"/>
              </a:rPr>
              <a:t>: « پس اگر سخنانت را نپذيرفتند، بدان كه آنها فقط از هوس‌هاي خود پيروي مي‌كنند، و چه كسي گمراه‌تر از آن كسي است كه از هواي نفس خود بدون هيچ هدايتي از سوي الله پيروي مي‌كند؛ بي‌گمان الله ستم‌كاران را هدايت نمي‌كند!».</a:t>
            </a:r>
            <a:endParaRPr lang="en-US" sz="1400" dirty="0" smtClean="0">
              <a:solidFill>
                <a:schemeClr val="tx1"/>
              </a:solidFill>
              <a:cs typeface="B Badr" pitchFamily="2" charset="-78"/>
            </a:endParaRPr>
          </a:p>
        </p:txBody>
      </p:sp>
      <p:sp>
        <p:nvSpPr>
          <p:cNvPr id="3" name="معين 2"/>
          <p:cNvSpPr/>
          <p:nvPr/>
        </p:nvSpPr>
        <p:spPr>
          <a:xfrm>
            <a:off x="5929771" y="524695"/>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 name="مستطيل 3"/>
          <p:cNvSpPr/>
          <p:nvPr/>
        </p:nvSpPr>
        <p:spPr>
          <a:xfrm rot="18718226">
            <a:off x="5897488" y="1055354"/>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 </a:t>
            </a:r>
            <a:r>
              <a:rPr lang="ar-SA"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5</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
        <p:nvSpPr>
          <p:cNvPr id="5" name="مستطيل 4"/>
          <p:cNvSpPr/>
          <p:nvPr/>
        </p:nvSpPr>
        <p:spPr>
          <a:xfrm>
            <a:off x="557651" y="3369522"/>
            <a:ext cx="5411429" cy="5291877"/>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علماي اهل سنت و جماعت هيچ اختلافي در اين ندارند كه اگر حديث از لحاظ اسناد صحيح باشد بايد در حلال و حرام از آن پيروي كنيم و در مطلب بعدي دلايلي از قرآن كه دلالت بر واجب بودن پيروي از قرآن و سنت دارند به آن اشاره‌ داشته‌ام!.</a:t>
            </a:r>
          </a:p>
          <a:p>
            <a:pPr indent="216000" algn="just">
              <a:spcBef>
                <a:spcPts val="600"/>
              </a:spcBef>
            </a:pPr>
            <a:r>
              <a:rPr lang="fa-IR" sz="1400" dirty="0" smtClean="0">
                <a:solidFill>
                  <a:schemeClr val="tx1"/>
                </a:solidFill>
                <a:cs typeface="B Badr" pitchFamily="2" charset="-78"/>
              </a:rPr>
              <a:t>يكي از مسايلي كه در سنت حكم حرام بودن آن آمده است شنيدن آهنگ و موسيقي است و از جمله احاديثي كه دلالت بر حرام بودن آن دارد؛ حديثي است كه امام بخاري در كتاب صحيحش روايت كرده است!</a:t>
            </a:r>
          </a:p>
          <a:p>
            <a:pPr indent="216000" algn="just">
              <a:spcBef>
                <a:spcPts val="600"/>
              </a:spcBef>
            </a:pPr>
            <a:r>
              <a:rPr lang="fa-IR" sz="1400" dirty="0" smtClean="0">
                <a:solidFill>
                  <a:schemeClr val="tx1"/>
                </a:solidFill>
                <a:cs typeface="B Badr" pitchFamily="2" charset="-78"/>
              </a:rPr>
              <a:t>ولي اين حكم را خيلي‌ها نپسنديده و دنبال بهانه‌هايي بوده‌اند تا از اين حكم شرعي فرار كنند و گويند: معقول نيست كه ما با انتشار موسيقي در تمامي رسانه‌هاي صوتي و تصويري آن را براي مردم حرام بدانيم!؟</a:t>
            </a:r>
          </a:p>
          <a:p>
            <a:pPr indent="216000" algn="just">
              <a:spcBef>
                <a:spcPts val="600"/>
              </a:spcBef>
            </a:pPr>
            <a:r>
              <a:rPr lang="fa-IR" sz="1400" dirty="0" smtClean="0">
                <a:solidFill>
                  <a:schemeClr val="tx1"/>
                </a:solidFill>
                <a:cs typeface="B Badr" pitchFamily="2" charset="-78"/>
              </a:rPr>
              <a:t>در پاسخ اين اشكال مي‌گوييم كه انتشار يافتن يك چيز حرام نمي‌تواند دليلي بر تغيير يافتن حكم شرعي باشد؛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مي‌فرمايد: </a:t>
            </a:r>
            <a:r>
              <a:rPr lang="en-US" sz="1400" dirty="0" smtClean="0">
                <a:solidFill>
                  <a:schemeClr val="tx1"/>
                </a:solidFill>
                <a:latin typeface="islam" pitchFamily="2" charset="2"/>
              </a:rPr>
              <a:t>]</a:t>
            </a:r>
            <a:r>
              <a:rPr lang="ar-SA" sz="1400" dirty="0" smtClean="0"/>
              <a:t> </a:t>
            </a:r>
            <a:r>
              <a:rPr lang="ar-SA" sz="1200" dirty="0" err="1" smtClean="0">
                <a:solidFill>
                  <a:schemeClr val="tx1"/>
                </a:solidFill>
                <a:latin typeface="QCF_P124" pitchFamily="2" charset="2"/>
                <a:cs typeface="QCF_P124" pitchFamily="2" charset="2"/>
              </a:rPr>
              <a:t>ﮝ  ﮞ  ﮟ  ﮠ  ﮡ   ﮢ  ﮣ  ﮤ     ﮥﮦ</a:t>
            </a:r>
            <a:r>
              <a:rPr lang="ar-SA" sz="1200" dirty="0" smtClean="0">
                <a:solidFill>
                  <a:schemeClr val="tx1"/>
                </a:solidFill>
                <a:latin typeface="QCF_P124" pitchFamily="2" charset="2"/>
                <a:cs typeface="QCF_P124" pitchFamily="2" charset="2"/>
              </a:rPr>
              <a:t> </a:t>
            </a:r>
            <a:r>
              <a:rPr lang="en-US" sz="1400" dirty="0" smtClean="0">
                <a:solidFill>
                  <a:schemeClr val="tx1"/>
                </a:solidFill>
                <a:latin typeface="islam" pitchFamily="2" charset="2"/>
              </a:rPr>
              <a:t>[</a:t>
            </a:r>
            <a:r>
              <a:rPr lang="ar-SA" sz="1400" dirty="0" smtClean="0">
                <a:solidFill>
                  <a:schemeClr val="tx1"/>
                </a:solidFill>
                <a:latin typeface="islam" pitchFamily="2" charset="2"/>
              </a:rPr>
              <a:t> </a:t>
            </a:r>
            <a:r>
              <a:rPr lang="ar-SA" sz="1400" dirty="0" err="1" smtClean="0">
                <a:solidFill>
                  <a:schemeClr val="tx1"/>
                </a:solidFill>
                <a:cs typeface="B Badr" pitchFamily="2" charset="-78"/>
              </a:rPr>
              <a:t>(</a:t>
            </a:r>
            <a:r>
              <a:rPr lang="fa-IR" sz="1400" dirty="0" smtClean="0">
                <a:solidFill>
                  <a:schemeClr val="tx1"/>
                </a:solidFill>
                <a:cs typeface="B Badr" pitchFamily="2" charset="-78"/>
              </a:rPr>
              <a:t>مائده</a:t>
            </a:r>
            <a:r>
              <a:rPr lang="ar-SA" sz="1400" dirty="0" smtClean="0">
                <a:solidFill>
                  <a:schemeClr val="tx1"/>
                </a:solidFill>
                <a:cs typeface="B Badr" pitchFamily="2" charset="-78"/>
              </a:rPr>
              <a:t>: </a:t>
            </a:r>
            <a:r>
              <a:rPr lang="fa-IR" sz="1400" dirty="0" smtClean="0">
                <a:solidFill>
                  <a:schemeClr val="tx1"/>
                </a:solidFill>
                <a:cs typeface="B Badr" pitchFamily="2" charset="-78"/>
              </a:rPr>
              <a:t>100</a:t>
            </a:r>
            <a:r>
              <a:rPr lang="ar-SA" sz="1400" dirty="0" smtClean="0">
                <a:solidFill>
                  <a:schemeClr val="tx1"/>
                </a:solidFill>
                <a:cs typeface="B Badr" pitchFamily="2" charset="-78"/>
              </a:rPr>
              <a:t>) </a:t>
            </a:r>
            <a:r>
              <a:rPr lang="fa-IR" sz="1400" dirty="0" smtClean="0">
                <a:solidFill>
                  <a:schemeClr val="tx1"/>
                </a:solidFill>
                <a:cs typeface="B Badr" pitchFamily="2" charset="-78"/>
              </a:rPr>
              <a:t>: «بگو: ناپاك و پاك با هم يكسان نيستند، و اگر چه زيادي ناپاكي تو را به شگفت بياندازد!».</a:t>
            </a:r>
          </a:p>
          <a:p>
            <a:pPr indent="216000" algn="just">
              <a:spcBef>
                <a:spcPts val="600"/>
              </a:spcBef>
            </a:pPr>
            <a:r>
              <a:rPr lang="fa-IR" sz="1400" dirty="0" smtClean="0">
                <a:solidFill>
                  <a:schemeClr val="tx1"/>
                </a:solidFill>
                <a:cs typeface="B Badr" pitchFamily="2" charset="-78"/>
              </a:rPr>
              <a:t>ما در عملكرد رسول الله </a:t>
            </a:r>
            <a:r>
              <a:rPr lang="fa-IR" sz="1400" dirty="0" smtClean="0">
                <a:solidFill>
                  <a:schemeClr val="tx1"/>
                </a:solidFill>
                <a:cs typeface="CTraditional Arabic" pitchFamily="2" charset="-78"/>
              </a:rPr>
              <a:t>ج</a:t>
            </a:r>
            <a:r>
              <a:rPr lang="fa-IR" sz="1400" dirty="0" smtClean="0">
                <a:solidFill>
                  <a:schemeClr val="tx1"/>
                </a:solidFill>
              </a:rPr>
              <a:t> </a:t>
            </a:r>
            <a:r>
              <a:rPr lang="fa-IR" sz="1400" dirty="0" smtClean="0">
                <a:solidFill>
                  <a:schemeClr val="tx1"/>
                </a:solidFill>
                <a:cs typeface="B Badr" pitchFamily="2" charset="-78"/>
              </a:rPr>
              <a:t>مي‌بينيم كه صحابه </a:t>
            </a:r>
            <a:r>
              <a:rPr lang="fa-IR" sz="1400" dirty="0" smtClean="0">
                <a:solidFill>
                  <a:schemeClr val="tx1"/>
                </a:solidFill>
                <a:cs typeface="CTraditional Arabic" pitchFamily="2" charset="-78"/>
              </a:rPr>
              <a:t>ي</a:t>
            </a:r>
            <a:r>
              <a:rPr lang="fa-IR" sz="1400" dirty="0" smtClean="0">
                <a:solidFill>
                  <a:schemeClr val="tx1"/>
                </a:solidFill>
              </a:rPr>
              <a:t> </a:t>
            </a:r>
            <a:r>
              <a:rPr lang="fa-IR" sz="1400" dirty="0" smtClean="0">
                <a:solidFill>
                  <a:schemeClr val="tx1"/>
                </a:solidFill>
                <a:cs typeface="B Badr" pitchFamily="2" charset="-78"/>
              </a:rPr>
              <a:t>با وجود اين كه وابسته به مشروب بودند و بين آنها بسيار انتشار يافته بود ولي رسول الله </a:t>
            </a:r>
            <a:r>
              <a:rPr lang="fa-IR" sz="1400" dirty="0" smtClean="0">
                <a:solidFill>
                  <a:schemeClr val="tx1"/>
                </a:solidFill>
                <a:cs typeface="CTraditional Arabic" pitchFamily="2" charset="-78"/>
              </a:rPr>
              <a:t>ج</a:t>
            </a:r>
            <a:r>
              <a:rPr lang="fa-IR" sz="1400" dirty="0" smtClean="0">
                <a:solidFill>
                  <a:schemeClr val="tx1"/>
                </a:solidFill>
              </a:rPr>
              <a:t> </a:t>
            </a:r>
            <a:r>
              <a:rPr lang="fa-IR" sz="1400" dirty="0" smtClean="0">
                <a:solidFill>
                  <a:schemeClr val="tx1"/>
                </a:solidFill>
                <a:cs typeface="B Badr" pitchFamily="2" charset="-78"/>
              </a:rPr>
              <a:t>حكم شرع را به آنها ابلاغ كرد! و با مشروب خواران برخورد كرد؛ پس انتشار يافتن يك چيز حرام نمي‌تواند دليلي براي تغيير حكم شرعي باشد!</a:t>
            </a:r>
          </a:p>
          <a:p>
            <a:pPr indent="216000" algn="just">
              <a:spcBef>
                <a:spcPts val="600"/>
              </a:spcBef>
            </a:pPr>
            <a:r>
              <a:rPr lang="fa-IR" sz="1400" dirty="0" smtClean="0">
                <a:solidFill>
                  <a:schemeClr val="tx1"/>
                </a:solidFill>
                <a:cs typeface="B Badr" pitchFamily="2" charset="-78"/>
              </a:rPr>
              <a:t>در اين بين هر دري كه بسته شود و بر شبهات پاسخ داده شود، مي‌بينيم كه دَرِ ديگري باز مي‌شود و به عنوان مثال مي‌گويند: اصل در چيزها اين است كه مباح مي‌باشد، و به اين آيه استدلال مي‌كنند: </a:t>
            </a:r>
            <a:r>
              <a:rPr lang="en-US" sz="1400" dirty="0" smtClean="0">
                <a:solidFill>
                  <a:schemeClr val="tx1"/>
                </a:solidFill>
                <a:latin typeface="islam" pitchFamily="2" charset="2"/>
                <a:cs typeface="Traditional Arabic" pitchFamily="18" charset="-78"/>
              </a:rPr>
              <a:t>]</a:t>
            </a:r>
            <a:r>
              <a:rPr lang="ar-SA" sz="1400" dirty="0" smtClean="0"/>
              <a:t> </a:t>
            </a:r>
            <a:r>
              <a:rPr lang="ar-SA" sz="1200" dirty="0" err="1" smtClean="0">
                <a:solidFill>
                  <a:schemeClr val="tx1"/>
                </a:solidFill>
                <a:latin typeface="QCF_P154" pitchFamily="2" charset="2"/>
                <a:cs typeface="QCF_P154" pitchFamily="2" charset="2"/>
              </a:rPr>
              <a:t>ﭣ  ﭤ  ﭥ  ﭦ  ﭧ   ﭨ  ﭩ  ﭪ  ﭫ  ﭬ  ﭭﭮ  ﭯ  ﭰ  ﭱ  ﭲ   ﭳ  ﭴ  ﭵ   ﭶ  ﭷ  ﭸﭹ  ﭺ    ﭻ  ﭼ ﭽ ﭾ</a:t>
            </a:r>
            <a:r>
              <a:rPr lang="en-US" sz="1400" dirty="0" smtClean="0">
                <a:solidFill>
                  <a:schemeClr val="tx1"/>
                </a:solidFill>
                <a:latin typeface="islam" pitchFamily="2" charset="2"/>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اعراف</a:t>
            </a:r>
            <a:r>
              <a:rPr lang="ar-SA" sz="1400" dirty="0" smtClean="0">
                <a:solidFill>
                  <a:schemeClr val="tx1"/>
                </a:solidFill>
                <a:cs typeface="B Badr" pitchFamily="2" charset="-78"/>
              </a:rPr>
              <a:t>: </a:t>
            </a:r>
            <a:r>
              <a:rPr lang="fa-IR" sz="1400" dirty="0" smtClean="0">
                <a:solidFill>
                  <a:schemeClr val="tx1"/>
                </a:solidFill>
                <a:cs typeface="B Badr" pitchFamily="2" charset="-78"/>
              </a:rPr>
              <a:t>32</a:t>
            </a:r>
            <a:r>
              <a:rPr lang="ar-SA" sz="1400" dirty="0" smtClean="0">
                <a:solidFill>
                  <a:schemeClr val="tx1"/>
                </a:solidFill>
                <a:cs typeface="B Badr" pitchFamily="2" charset="-78"/>
              </a:rPr>
              <a:t>) </a:t>
            </a:r>
            <a:r>
              <a:rPr lang="fa-IR" sz="1400" dirty="0" smtClean="0">
                <a:solidFill>
                  <a:schemeClr val="tx1"/>
                </a:solidFill>
                <a:cs typeface="B Badr" pitchFamily="2" charset="-78"/>
              </a:rPr>
              <a:t>: «</a:t>
            </a:r>
            <a:r>
              <a:rPr lang="ar-SA" sz="1400" dirty="0" smtClean="0">
                <a:solidFill>
                  <a:schemeClr val="tx1"/>
                </a:solidFill>
                <a:cs typeface="B Badr" pitchFamily="2" charset="-78"/>
              </a:rPr>
              <a:t>ب</a:t>
            </a:r>
            <a:r>
              <a:rPr lang="fa-IR" sz="1400" dirty="0" smtClean="0">
                <a:solidFill>
                  <a:schemeClr val="tx1"/>
                </a:solidFill>
                <a:cs typeface="B Badr" pitchFamily="2" charset="-78"/>
              </a:rPr>
              <a:t>گو: چه کسی </a:t>
            </a:r>
            <a:r>
              <a:rPr lang="ar-SA" sz="1400" dirty="0" smtClean="0">
                <a:solidFill>
                  <a:schemeClr val="tx1"/>
                </a:solidFill>
                <a:cs typeface="B Badr" pitchFamily="2" charset="-78"/>
              </a:rPr>
              <a:t>زينت </a:t>
            </a:r>
            <a:r>
              <a:rPr lang="ar-SA" sz="1400" dirty="0" smtClean="0">
                <a:solidFill>
                  <a:schemeClr val="tx1"/>
                </a:solidFill>
                <a:latin typeface="Traditional Arabic" pitchFamily="18" charset="-78"/>
                <a:cs typeface="B Badr" pitchFamily="2" charset="-78"/>
              </a:rPr>
              <a:t>اللَّه </a:t>
            </a:r>
            <a:r>
              <a:rPr lang="ar-SA" sz="1400" dirty="0" smtClean="0">
                <a:solidFill>
                  <a:schemeClr val="tx1"/>
                </a:solidFill>
                <a:cs typeface="B Badr" pitchFamily="2" charset="-78"/>
              </a:rPr>
              <a:t>را كه براى بند</a:t>
            </a:r>
            <a:r>
              <a:rPr lang="fa-IR" sz="1400" dirty="0" smtClean="0">
                <a:solidFill>
                  <a:schemeClr val="tx1"/>
                </a:solidFill>
                <a:cs typeface="B Badr" pitchFamily="2" charset="-78"/>
              </a:rPr>
              <a:t>گانش بیرون آورده</a:t>
            </a:r>
            <a:r>
              <a:rPr lang="ar-SA" sz="1400" dirty="0" smtClean="0">
                <a:solidFill>
                  <a:schemeClr val="tx1"/>
                </a:solidFill>
                <a:cs typeface="B Badr" pitchFamily="2" charset="-78"/>
              </a:rPr>
              <a:t> و </a:t>
            </a:r>
            <a:r>
              <a:rPr lang="fa-IR" sz="1400" dirty="0" smtClean="0">
                <a:solidFill>
                  <a:schemeClr val="tx1"/>
                </a:solidFill>
                <a:cs typeface="B Badr" pitchFamily="2" charset="-78"/>
              </a:rPr>
              <a:t>چیزهای پاکیزه را حرام کرده است؟ بگو: آن دراین دنیا برای م</a:t>
            </a:r>
            <a:r>
              <a:rPr lang="ar-SA" sz="1400" dirty="0" smtClean="0">
                <a:solidFill>
                  <a:schemeClr val="tx1"/>
                </a:solidFill>
                <a:cs typeface="B Badr" pitchFamily="2" charset="-78"/>
              </a:rPr>
              <a:t>ؤمنان </a:t>
            </a:r>
            <a:r>
              <a:rPr lang="fa-IR" sz="1400" dirty="0" smtClean="0">
                <a:solidFill>
                  <a:schemeClr val="tx1"/>
                </a:solidFill>
                <a:cs typeface="B Badr" pitchFamily="2" charset="-78"/>
              </a:rPr>
              <a:t>است و روز قیامت خاص و خالص [براي م</a:t>
            </a:r>
            <a:r>
              <a:rPr lang="ar-SA" sz="1400" dirty="0" smtClean="0">
                <a:solidFill>
                  <a:schemeClr val="tx1"/>
                </a:solidFill>
                <a:cs typeface="B Badr" pitchFamily="2" charset="-78"/>
              </a:rPr>
              <a:t>ؤمنان</a:t>
            </a:r>
            <a:r>
              <a:rPr lang="fa-IR" sz="1400" dirty="0" smtClean="0">
                <a:solidFill>
                  <a:schemeClr val="tx1"/>
                </a:solidFill>
                <a:cs typeface="B Badr" pitchFamily="2" charset="-78"/>
              </a:rPr>
              <a:t>] خواهد بود؛ این گونه آیات را برای قومی که می دانند بیان می کنیم</a:t>
            </a:r>
            <a:r>
              <a:rPr lang="ar-SA" sz="1400" dirty="0" smtClean="0">
                <a:solidFill>
                  <a:schemeClr val="tx1"/>
                </a:solidFill>
                <a:latin typeface="Traditional Arabic" pitchFamily="18" charset="-78"/>
                <a:cs typeface="B Badr" pitchFamily="2" charset="-78"/>
              </a:rPr>
              <a:t> </a:t>
            </a:r>
            <a:r>
              <a:rPr lang="fa-IR" sz="1400" dirty="0" smtClean="0">
                <a:solidFill>
                  <a:schemeClr val="tx1"/>
                </a:solidFill>
                <a:latin typeface="Traditional Arabic" pitchFamily="18" charset="-78"/>
                <a:cs typeface="B Badr" pitchFamily="2" charset="-78"/>
              </a:rPr>
              <a:t>».</a:t>
            </a:r>
          </a:p>
        </p:txBody>
      </p:sp>
      <p:sp>
        <p:nvSpPr>
          <p:cNvPr id="6" name="معين 5"/>
          <p:cNvSpPr/>
          <p:nvPr/>
        </p:nvSpPr>
        <p:spPr>
          <a:xfrm>
            <a:off x="5915500" y="3756887"/>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مستطيل 6"/>
          <p:cNvSpPr/>
          <p:nvPr/>
        </p:nvSpPr>
        <p:spPr>
          <a:xfrm rot="18718226">
            <a:off x="5883217" y="4287547"/>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 </a:t>
            </a:r>
            <a:r>
              <a:rPr lang="ar-SA"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6</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
        <p:nvSpPr>
          <p:cNvPr id="8" name="مستطيل 7"/>
          <p:cNvSpPr/>
          <p:nvPr/>
        </p:nvSpPr>
        <p:spPr>
          <a:xfrm>
            <a:off x="6289951" y="8344846"/>
            <a:ext cx="486054"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ar-SA" sz="5400" b="1" dirty="0" smtClean="0">
                <a:ln>
                  <a:prstDash val="solid"/>
                </a:ln>
                <a:solidFill>
                  <a:schemeClr val="accent1">
                    <a:lumMod val="75000"/>
                  </a:schemeClr>
                </a:solidFill>
                <a:effectLst>
                  <a:outerShdw blurRad="88000" dist="50800" dir="5040000" algn="tl">
                    <a:schemeClr val="accent4">
                      <a:tint val="80000"/>
                      <a:satMod val="250000"/>
                      <a:alpha val="45000"/>
                    </a:schemeClr>
                  </a:outerShdw>
                </a:effectLst>
                <a:latin typeface="Arial" pitchFamily="34" charset="0"/>
                <a:cs typeface="B Badr" pitchFamily="2" charset="-78"/>
              </a:rPr>
              <a:t>4</a:t>
            </a:r>
            <a:endParaRPr lang="ar-SA" sz="5400" b="1" dirty="0">
              <a:ln>
                <a:prstDash val="solid"/>
              </a:ln>
              <a:solidFill>
                <a:schemeClr val="accent1">
                  <a:lumMod val="75000"/>
                </a:schemeClr>
              </a:soli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مستطيل 82"/>
          <p:cNvSpPr/>
          <p:nvPr/>
        </p:nvSpPr>
        <p:spPr>
          <a:xfrm>
            <a:off x="2404300" y="7727302"/>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a:t>
            </a:r>
            <a:r>
              <a:rPr lang="ar-SA" sz="1200" dirty="0" smtClean="0">
                <a:solidFill>
                  <a:schemeClr val="accent1">
                    <a:lumMod val="75000"/>
                  </a:schemeClr>
                </a:solidFill>
                <a:cs typeface="B Badr" pitchFamily="2" charset="-78"/>
              </a:rPr>
              <a:t>ا</a:t>
            </a:r>
            <a:r>
              <a:rPr lang="fa-IR" sz="1200" dirty="0" smtClean="0">
                <a:solidFill>
                  <a:schemeClr val="accent1">
                    <a:lumMod val="75000"/>
                  </a:schemeClr>
                </a:solidFill>
                <a:cs typeface="B Badr" pitchFamily="2" charset="-78"/>
              </a:rPr>
              <a:t>بن راهويه ح ش 1858</a:t>
            </a:r>
            <a:endParaRPr lang="en-US" sz="1200" dirty="0">
              <a:solidFill>
                <a:schemeClr val="accent1">
                  <a:lumMod val="75000"/>
                </a:schemeClr>
              </a:solidFill>
              <a:cs typeface="B Badr" pitchFamily="2" charset="-78"/>
            </a:endParaRPr>
          </a:p>
        </p:txBody>
      </p:sp>
      <p:sp>
        <p:nvSpPr>
          <p:cNvPr id="82" name="مستطيل 81"/>
          <p:cNvSpPr/>
          <p:nvPr/>
        </p:nvSpPr>
        <p:spPr>
          <a:xfrm>
            <a:off x="5464984" y="6995141"/>
            <a:ext cx="1071561"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احمد ح ش 26160</a:t>
            </a:r>
            <a:endParaRPr lang="en-US" sz="1200" dirty="0">
              <a:solidFill>
                <a:schemeClr val="accent1">
                  <a:lumMod val="75000"/>
                </a:schemeClr>
              </a:solidFill>
              <a:cs typeface="B Badr" pitchFamily="2" charset="-78"/>
            </a:endParaRPr>
          </a:p>
        </p:txBody>
      </p:sp>
      <p:sp>
        <p:nvSpPr>
          <p:cNvPr id="63" name="مستطيل 62"/>
          <p:cNvSpPr/>
          <p:nvPr/>
        </p:nvSpPr>
        <p:spPr>
          <a:xfrm>
            <a:off x="471862" y="7747023"/>
            <a:ext cx="1071561"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احمد ح ش 26750</a:t>
            </a:r>
            <a:endParaRPr lang="en-US" sz="1200" dirty="0">
              <a:solidFill>
                <a:schemeClr val="accent1">
                  <a:lumMod val="75000"/>
                </a:schemeClr>
              </a:solidFill>
              <a:cs typeface="B Badr" pitchFamily="2" charset="-78"/>
            </a:endParaRPr>
          </a:p>
        </p:txBody>
      </p:sp>
      <p:sp>
        <p:nvSpPr>
          <p:cNvPr id="62" name="مستطيل 61"/>
          <p:cNvSpPr/>
          <p:nvPr/>
        </p:nvSpPr>
        <p:spPr>
          <a:xfrm>
            <a:off x="3391188" y="7636445"/>
            <a:ext cx="1071561"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دارمي ح ش 2592</a:t>
            </a:r>
            <a:endParaRPr lang="en-US" sz="1200" dirty="0">
              <a:solidFill>
                <a:schemeClr val="accent1">
                  <a:lumMod val="75000"/>
                </a:schemeClr>
              </a:solidFill>
              <a:cs typeface="B Badr" pitchFamily="2" charset="-78"/>
            </a:endParaRPr>
          </a:p>
        </p:txBody>
      </p:sp>
      <p:sp>
        <p:nvSpPr>
          <p:cNvPr id="4" name="مستطيل 3"/>
          <p:cNvSpPr/>
          <p:nvPr/>
        </p:nvSpPr>
        <p:spPr>
          <a:xfrm>
            <a:off x="1403856" y="8457905"/>
            <a:ext cx="1232297"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ابوداود ح ش 2195</a:t>
            </a:r>
            <a:endParaRPr lang="en-US" sz="1200" dirty="0">
              <a:solidFill>
                <a:schemeClr val="accent1">
                  <a:lumMod val="75000"/>
                </a:schemeClr>
              </a:solidFill>
              <a:cs typeface="B Badr" pitchFamily="2" charset="-78"/>
            </a:endParaRPr>
          </a:p>
        </p:txBody>
      </p:sp>
      <p:sp>
        <p:nvSpPr>
          <p:cNvPr id="3" name="مستطيل 2"/>
          <p:cNvSpPr/>
          <p:nvPr/>
        </p:nvSpPr>
        <p:spPr>
          <a:xfrm>
            <a:off x="1436018" y="5304781"/>
            <a:ext cx="1152128"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احمد ح ش 26161</a:t>
            </a:r>
            <a:endParaRPr lang="en-US" sz="1200" dirty="0">
              <a:solidFill>
                <a:schemeClr val="accent1">
                  <a:lumMod val="75000"/>
                </a:schemeClr>
              </a:solidFill>
              <a:cs typeface="B Badr" pitchFamily="2" charset="-78"/>
            </a:endParaRPr>
          </a:p>
        </p:txBody>
      </p:sp>
      <p:sp>
        <p:nvSpPr>
          <p:cNvPr id="5" name="وسيلة شرح مستطيلة مستديرة الزوايا 4"/>
          <p:cNvSpPr/>
          <p:nvPr/>
        </p:nvSpPr>
        <p:spPr>
          <a:xfrm>
            <a:off x="476672" y="467544"/>
            <a:ext cx="5896036" cy="576064"/>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1600" b="1" dirty="0" smtClean="0">
                <a:cs typeface="Traditional Arabic" pitchFamily="2" charset="-78"/>
              </a:rPr>
              <a:t>عَنْ أُمِّ حَبِيبَةَ </a:t>
            </a:r>
            <a:r>
              <a:rPr lang="fa-IR" sz="1600" dirty="0" smtClean="0">
                <a:cs typeface="CTraditional Arabic" pitchFamily="2" charset="-78"/>
              </a:rPr>
              <a:t>ل</a:t>
            </a:r>
            <a:r>
              <a:rPr lang="ar-SA" sz="1600" b="1" dirty="0" smtClean="0">
                <a:cs typeface="Traditional Arabic" pitchFamily="2" charset="-78"/>
              </a:rPr>
              <a:t>، عَنِ النَّبِيِّ</a:t>
            </a:r>
            <a:r>
              <a:rPr lang="ar-SA" sz="1600" b="1" dirty="0" smtClean="0"/>
              <a:t> </a:t>
            </a:r>
            <a:r>
              <a:rPr lang="en-US" sz="1600" dirty="0" smtClean="0">
                <a:solidFill>
                  <a:schemeClr val="tx1"/>
                </a:solidFill>
                <a:latin typeface="islam" pitchFamily="2" charset="2"/>
                <a:cs typeface="Traditional Arabic" pitchFamily="2" charset="-78"/>
              </a:rPr>
              <a:t>r</a:t>
            </a:r>
            <a:r>
              <a:rPr lang="fa-IR" sz="1600" b="1" dirty="0" smtClean="0"/>
              <a:t> </a:t>
            </a:r>
            <a:r>
              <a:rPr lang="ar-SA" sz="1600" b="1" dirty="0" smtClean="0">
                <a:cs typeface="Traditional Arabic" pitchFamily="2" charset="-78"/>
              </a:rPr>
              <a:t>قَالَ : " لَا تَصْحَبُ الْمَلَائِكَةُ رُفْقَةً فِيهَا جَرَسٌ "</a:t>
            </a:r>
            <a:endParaRPr lang="ar-SA" sz="1600" b="1" dirty="0" smtClean="0">
              <a:solidFill>
                <a:schemeClr val="tx1"/>
              </a:solidFill>
              <a:cs typeface="Traditional Arabic" pitchFamily="2" charset="-78"/>
            </a:endParaRPr>
          </a:p>
        </p:txBody>
      </p:sp>
      <p:sp>
        <p:nvSpPr>
          <p:cNvPr id="6" name="مخطط انسيابي: معالجة متعاقبة 5"/>
          <p:cNvSpPr/>
          <p:nvPr/>
        </p:nvSpPr>
        <p:spPr>
          <a:xfrm>
            <a:off x="3375423" y="1350560"/>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أُمِّ حَبِيبَةَ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7" name="مخطط انسيابي: معالجة متعاقبة 6"/>
          <p:cNvSpPr/>
          <p:nvPr/>
        </p:nvSpPr>
        <p:spPr>
          <a:xfrm>
            <a:off x="3375422" y="2303064"/>
            <a:ext cx="1178727" cy="666755"/>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latin typeface="Traditional Arabic" pitchFamily="2" charset="-78"/>
                <a:cs typeface="Traditional Arabic" pitchFamily="2" charset="-78"/>
              </a:rPr>
              <a:t>أَب</a:t>
            </a:r>
            <a:r>
              <a:rPr lang="fa-IR" sz="1600" dirty="0" smtClean="0">
                <a:solidFill>
                  <a:schemeClr val="tx1"/>
                </a:solidFill>
                <a:latin typeface="Traditional Arabic" pitchFamily="2" charset="-78"/>
                <a:cs typeface="Traditional Arabic" pitchFamily="2" charset="-78"/>
              </a:rPr>
              <a:t>و</a:t>
            </a:r>
            <a:r>
              <a:rPr lang="ar-SA" sz="1600" dirty="0" smtClean="0">
                <a:solidFill>
                  <a:schemeClr val="tx1"/>
                </a:solidFill>
                <a:latin typeface="Traditional Arabic" pitchFamily="2" charset="-78"/>
                <a:cs typeface="Traditional Arabic" pitchFamily="2" charset="-78"/>
              </a:rPr>
              <a:t> الْجَرَّاحِ</a:t>
            </a:r>
            <a:r>
              <a:rPr lang="fa-IR" sz="1600" dirty="0" smtClean="0">
                <a:solidFill>
                  <a:schemeClr val="tx1"/>
                </a:solidFill>
                <a:latin typeface="Traditional Arabic" pitchFamily="2" charset="-78"/>
                <a:cs typeface="Traditional Arabic" pitchFamily="2" charset="-78"/>
              </a:rPr>
              <a:t> </a:t>
            </a:r>
            <a:r>
              <a:rPr lang="ar-SA" sz="1600" dirty="0" smtClean="0">
                <a:solidFill>
                  <a:schemeClr val="tx1"/>
                </a:solidFill>
                <a:latin typeface="Traditional Arabic" pitchFamily="2" charset="-78"/>
                <a:cs typeface="Traditional Arabic" pitchFamily="2" charset="-78"/>
              </a:rPr>
              <a:t>(</a:t>
            </a:r>
            <a:r>
              <a:rPr lang="fa-IR" sz="1600" dirty="0" smtClean="0">
                <a:solidFill>
                  <a:schemeClr val="tx1"/>
                </a:solidFill>
                <a:latin typeface="Traditional Arabic" pitchFamily="2" charset="-78"/>
                <a:cs typeface="Traditional Arabic" pitchFamily="2" charset="-78"/>
              </a:rPr>
              <a:t>مقبول</a:t>
            </a:r>
            <a:r>
              <a:rPr lang="ar-SA" sz="1600" dirty="0" smtClean="0">
                <a:solidFill>
                  <a:schemeClr val="tx1"/>
                </a:solidFill>
                <a:latin typeface="Traditional Arabic" pitchFamily="2" charset="-78"/>
                <a:cs typeface="Traditional Arabic" pitchFamily="2" charset="-78"/>
              </a:rPr>
              <a:t>)</a:t>
            </a:r>
            <a:endParaRPr lang="ar-SA" sz="1600" dirty="0">
              <a:solidFill>
                <a:schemeClr val="tx1"/>
              </a:solidFill>
              <a:latin typeface="Traditional Arabic" pitchFamily="2" charset="-78"/>
              <a:cs typeface="Traditional Arabic" pitchFamily="2" charset="-78"/>
            </a:endParaRPr>
          </a:p>
        </p:txBody>
      </p:sp>
      <p:sp>
        <p:nvSpPr>
          <p:cNvPr id="8" name="مخطط انسيابي: معالجة متعاقبة 7"/>
          <p:cNvSpPr/>
          <p:nvPr/>
        </p:nvSpPr>
        <p:spPr>
          <a:xfrm>
            <a:off x="1508026" y="4656708"/>
            <a:ext cx="1017992"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latin typeface="Traditional Arabic" pitchFamily="2" charset="-78"/>
                <a:cs typeface="Traditional Arabic" pitchFamily="2" charset="-78"/>
              </a:rPr>
              <a:t>يَزِيدَ بْنِ عَبْدِ اللَّهِ (</a:t>
            </a:r>
            <a:r>
              <a:rPr lang="fa-IR" sz="1600" dirty="0" smtClean="0">
                <a:solidFill>
                  <a:schemeClr val="tx1"/>
                </a:solidFill>
                <a:latin typeface="Traditional Arabic" pitchFamily="2" charset="-78"/>
                <a:cs typeface="Traditional Arabic" pitchFamily="2" charset="-78"/>
              </a:rPr>
              <a:t>ثقه</a:t>
            </a:r>
            <a:r>
              <a:rPr lang="ar-SA" sz="1600" dirty="0" smtClean="0">
                <a:solidFill>
                  <a:schemeClr val="tx1"/>
                </a:solidFill>
                <a:latin typeface="Traditional Arabic" pitchFamily="2" charset="-78"/>
                <a:cs typeface="Traditional Arabic" pitchFamily="2" charset="-78"/>
              </a:rPr>
              <a:t>)</a:t>
            </a:r>
            <a:endParaRPr lang="ar-SA" sz="1600" dirty="0">
              <a:solidFill>
                <a:schemeClr val="tx1"/>
              </a:solidFill>
              <a:latin typeface="Traditional Arabic" pitchFamily="2" charset="-78"/>
              <a:cs typeface="Traditional Arabic" pitchFamily="2" charset="-78"/>
            </a:endParaRPr>
          </a:p>
        </p:txBody>
      </p:sp>
      <p:sp>
        <p:nvSpPr>
          <p:cNvPr id="9" name="مخطط انسيابي: معالجة متعاقبة 8"/>
          <p:cNvSpPr/>
          <p:nvPr/>
        </p:nvSpPr>
        <p:spPr>
          <a:xfrm>
            <a:off x="3375422" y="3428993"/>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سالم</a:t>
            </a:r>
          </a:p>
          <a:p>
            <a:pPr algn="ctr">
              <a:defRPr/>
            </a:pPr>
            <a:r>
              <a:rPr lang="fa-IR" sz="14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ثقه، ثبت</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10" name="وسيلة شرح مستطيلة مستديرة الزوايا 9"/>
          <p:cNvSpPr/>
          <p:nvPr/>
        </p:nvSpPr>
        <p:spPr>
          <a:xfrm>
            <a:off x="476672" y="930166"/>
            <a:ext cx="2592288" cy="879566"/>
          </a:xfrm>
          <a:prstGeom prst="wedgeRoundRectCallout">
            <a:avLst>
              <a:gd name="adj1" fmla="val 52513"/>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700" dirty="0" smtClean="0">
                <a:cs typeface="B Badr" pitchFamily="2" charset="-78"/>
              </a:rPr>
              <a:t>ام حبيبه </a:t>
            </a:r>
            <a:r>
              <a:rPr lang="fa-IR" sz="1600" dirty="0" smtClean="0">
                <a:cs typeface="CTraditional Arabic" pitchFamily="2" charset="-78"/>
              </a:rPr>
              <a:t>ل</a:t>
            </a:r>
            <a:r>
              <a:rPr lang="fa-IR" sz="1700" dirty="0" smtClean="0">
                <a:cs typeface="B Badr" pitchFamily="2" charset="-78"/>
              </a:rPr>
              <a:t> گويد: رسول الله </a:t>
            </a:r>
            <a:r>
              <a:rPr lang="en-US" sz="1600" dirty="0" smtClean="0">
                <a:solidFill>
                  <a:schemeClr val="tx1"/>
                </a:solidFill>
                <a:latin typeface="islam" pitchFamily="2" charset="2"/>
                <a:cs typeface="Traditional Arabic" pitchFamily="2" charset="-78"/>
              </a:rPr>
              <a:t>r</a:t>
            </a:r>
            <a:r>
              <a:rPr lang="fa-IR" sz="1700" dirty="0" smtClean="0">
                <a:cs typeface="B Badr" pitchFamily="2" charset="-78"/>
              </a:rPr>
              <a:t> فرمود: </a:t>
            </a:r>
            <a:r>
              <a:rPr lang="fa-IR" sz="1600" dirty="0" smtClean="0">
                <a:cs typeface="B Badr" pitchFamily="2" charset="-78"/>
              </a:rPr>
              <a:t>ملائكه </a:t>
            </a:r>
            <a:r>
              <a:rPr lang="fa-IR" sz="1700" dirty="0" smtClean="0">
                <a:cs typeface="B Badr" pitchFamily="2" charset="-78"/>
              </a:rPr>
              <a:t>مجموعه‌اي كه همراه آنها زنگوله‌ باشد را همراهي نمي‌كنند. </a:t>
            </a:r>
            <a:endParaRPr lang="fa-IR" sz="1600" b="1" dirty="0" smtClean="0"/>
          </a:p>
        </p:txBody>
      </p:sp>
      <p:sp>
        <p:nvSpPr>
          <p:cNvPr id="12" name="مخطط انسيابي: معالجة متعاقبة 11"/>
          <p:cNvSpPr/>
          <p:nvPr/>
        </p:nvSpPr>
        <p:spPr>
          <a:xfrm>
            <a:off x="4607728" y="4667252"/>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نافع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1547963" y="6258266"/>
            <a:ext cx="1017992"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عبيد الله بن عمر </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1590565" y="7080267"/>
            <a:ext cx="91648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يحيي القطان</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متقن</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4554149" y="6286513"/>
            <a:ext cx="964413"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الليث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5" name="وسيلة شرح بيضاوية 24"/>
          <p:cNvSpPr/>
          <p:nvPr/>
        </p:nvSpPr>
        <p:spPr>
          <a:xfrm>
            <a:off x="5074169" y="1334794"/>
            <a:ext cx="1219386" cy="672075"/>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19</a:t>
            </a:r>
            <a:endParaRPr lang="en-US" dirty="0">
              <a:cs typeface="B Badr" pitchFamily="2" charset="-78"/>
            </a:endParaRPr>
          </a:p>
        </p:txBody>
      </p:sp>
      <p:cxnSp>
        <p:nvCxnSpPr>
          <p:cNvPr id="26" name="رابط كسهم مستقيم 25"/>
          <p:cNvCxnSpPr>
            <a:stCxn id="9" idx="2"/>
            <a:endCxn id="8" idx="0"/>
          </p:cNvCxnSpPr>
          <p:nvPr/>
        </p:nvCxnSpPr>
        <p:spPr>
          <a:xfrm flipH="1">
            <a:off x="2017022" y="4095748"/>
            <a:ext cx="1947764" cy="5609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رابط كسهم مستقيم 26"/>
          <p:cNvCxnSpPr>
            <a:stCxn id="9" idx="2"/>
            <a:endCxn id="12" idx="0"/>
          </p:cNvCxnSpPr>
          <p:nvPr/>
        </p:nvCxnSpPr>
        <p:spPr>
          <a:xfrm rot="16200000" flipH="1">
            <a:off x="4295186" y="3765347"/>
            <a:ext cx="571504" cy="12323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رابط كسهم مستقيم 28"/>
          <p:cNvCxnSpPr>
            <a:stCxn id="12" idx="2"/>
            <a:endCxn id="16" idx="0"/>
          </p:cNvCxnSpPr>
          <p:nvPr/>
        </p:nvCxnSpPr>
        <p:spPr>
          <a:xfrm rot="5400000">
            <a:off x="4640469" y="5729892"/>
            <a:ext cx="952507" cy="1607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رابط مستقيم 37"/>
          <p:cNvCxnSpPr/>
          <p:nvPr/>
        </p:nvCxnSpPr>
        <p:spPr>
          <a:xfrm rot="5400000">
            <a:off x="3750143" y="6810855"/>
            <a:ext cx="95251" cy="1191"/>
          </a:xfrm>
          <a:prstGeom prst="line">
            <a:avLst/>
          </a:prstGeom>
        </p:spPr>
        <p:style>
          <a:lnRef idx="1">
            <a:schemeClr val="accent1"/>
          </a:lnRef>
          <a:fillRef idx="0">
            <a:schemeClr val="accent1"/>
          </a:fillRef>
          <a:effectRef idx="0">
            <a:schemeClr val="accent1"/>
          </a:effectRef>
          <a:fontRef idx="minor">
            <a:schemeClr val="tx1"/>
          </a:fontRef>
        </p:style>
      </p:cxnSp>
      <p:sp>
        <p:nvSpPr>
          <p:cNvPr id="44" name="مخطط انسيابي: معالجة متعاقبة 43"/>
          <p:cNvSpPr/>
          <p:nvPr/>
        </p:nvSpPr>
        <p:spPr>
          <a:xfrm>
            <a:off x="3547241" y="6286513"/>
            <a:ext cx="94704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مالك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امام</a:t>
            </a:r>
            <a:r>
              <a:rPr lang="ar-SA" sz="1600" dirty="0" smtClean="0">
                <a:solidFill>
                  <a:schemeClr val="tx1"/>
                </a:solidFill>
                <a:latin typeface="Traditional Arabic" pitchFamily="18" charset="-78"/>
                <a:cs typeface="Traditional Arabic" pitchFamily="2" charset="-78"/>
              </a:rPr>
              <a:t>)</a:t>
            </a:r>
            <a:endParaRPr lang="fa-IR" sz="1600" dirty="0" smtClean="0">
              <a:solidFill>
                <a:schemeClr val="tx1"/>
              </a:solidFill>
              <a:latin typeface="Traditional Arabic" pitchFamily="18" charset="-78"/>
              <a:cs typeface="Traditional Arabic" pitchFamily="2" charset="-78"/>
            </a:endParaRPr>
          </a:p>
          <a:p>
            <a:pPr algn="ctr">
              <a:defRPr/>
            </a:pPr>
            <a:r>
              <a:rPr lang="fa-IR" sz="1600" dirty="0" smtClean="0">
                <a:solidFill>
                  <a:schemeClr val="tx1"/>
                </a:solidFill>
                <a:latin typeface="Traditional Arabic" pitchFamily="18" charset="-78"/>
                <a:cs typeface="Traditional Arabic" pitchFamily="2" charset="-78"/>
              </a:rPr>
              <a:t>ح </a:t>
            </a:r>
            <a:r>
              <a:rPr lang="fa-IR" sz="1600" dirty="0" smtClean="0">
                <a:solidFill>
                  <a:schemeClr val="tx1"/>
                </a:solidFill>
                <a:latin typeface="Traditional Arabic" pitchFamily="18" charset="-78"/>
              </a:rPr>
              <a:t>ش 794 </a:t>
            </a:r>
            <a:endParaRPr lang="ar-SA" sz="1600" dirty="0">
              <a:solidFill>
                <a:schemeClr val="tx1"/>
              </a:solidFill>
              <a:latin typeface="Traditional Arabic" pitchFamily="18" charset="-78"/>
            </a:endParaRPr>
          </a:p>
        </p:txBody>
      </p:sp>
      <p:sp>
        <p:nvSpPr>
          <p:cNvPr id="45" name="مخطط انسيابي: معالجة متعاقبة 44"/>
          <p:cNvSpPr/>
          <p:nvPr/>
        </p:nvSpPr>
        <p:spPr>
          <a:xfrm>
            <a:off x="3547242" y="7061217"/>
            <a:ext cx="954191"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latin typeface="Traditional Arabic" pitchFamily="2" charset="-78"/>
                <a:cs typeface="Traditional Arabic" pitchFamily="2" charset="-78"/>
              </a:rPr>
              <a:t>الْحَكَمُ بْنُ الْمُبَارَكِ</a:t>
            </a:r>
            <a:r>
              <a:rPr lang="fa-IR" sz="1600" dirty="0" smtClean="0">
                <a:solidFill>
                  <a:schemeClr val="tx1"/>
                </a:solidFill>
                <a:latin typeface="Traditional Arabic" pitchFamily="2" charset="-78"/>
                <a:cs typeface="Traditional Arabic" pitchFamily="2" charset="-78"/>
              </a:rPr>
              <a:t> </a:t>
            </a:r>
            <a:r>
              <a:rPr lang="ar-SA" sz="1600" dirty="0" smtClean="0">
                <a:solidFill>
                  <a:schemeClr val="tx1"/>
                </a:solidFill>
                <a:latin typeface="Traditional Arabic" pitchFamily="2" charset="-78"/>
                <a:cs typeface="Traditional Arabic" pitchFamily="2" charset="-78"/>
              </a:rPr>
              <a:t>(</a:t>
            </a:r>
            <a:r>
              <a:rPr lang="fa-IR" sz="1600" dirty="0" smtClean="0">
                <a:solidFill>
                  <a:schemeClr val="tx1"/>
                </a:solidFill>
                <a:latin typeface="Traditional Arabic" pitchFamily="2" charset="-78"/>
                <a:cs typeface="Traditional Arabic" pitchFamily="2" charset="-78"/>
              </a:rPr>
              <a:t>ثقه</a:t>
            </a:r>
            <a:r>
              <a:rPr lang="ar-SA" sz="1600" dirty="0" smtClean="0">
                <a:solidFill>
                  <a:schemeClr val="tx1"/>
                </a:solidFill>
                <a:latin typeface="Traditional Arabic" pitchFamily="2" charset="-78"/>
                <a:cs typeface="Traditional Arabic" pitchFamily="2" charset="-78"/>
              </a:rPr>
              <a:t>)</a:t>
            </a:r>
            <a:endParaRPr lang="ar-SA" sz="1600" dirty="0">
              <a:solidFill>
                <a:schemeClr val="tx1"/>
              </a:solidFill>
              <a:latin typeface="Traditional Arabic" pitchFamily="2" charset="-78"/>
              <a:cs typeface="Traditional Arabic" pitchFamily="2" charset="-78"/>
            </a:endParaRPr>
          </a:p>
        </p:txBody>
      </p:sp>
      <p:cxnSp>
        <p:nvCxnSpPr>
          <p:cNvPr id="46" name="رابط مستقيم 45"/>
          <p:cNvCxnSpPr>
            <a:stCxn id="44" idx="2"/>
            <a:endCxn id="45" idx="0"/>
          </p:cNvCxnSpPr>
          <p:nvPr/>
        </p:nvCxnSpPr>
        <p:spPr>
          <a:xfrm>
            <a:off x="4020765" y="6953268"/>
            <a:ext cx="3573" cy="107949"/>
          </a:xfrm>
          <a:prstGeom prst="line">
            <a:avLst/>
          </a:prstGeom>
        </p:spPr>
        <p:style>
          <a:lnRef idx="1">
            <a:schemeClr val="accent1"/>
          </a:lnRef>
          <a:fillRef idx="0">
            <a:schemeClr val="accent1"/>
          </a:fillRef>
          <a:effectRef idx="0">
            <a:schemeClr val="accent1"/>
          </a:effectRef>
          <a:fontRef idx="minor">
            <a:schemeClr val="tx1"/>
          </a:fontRef>
        </p:style>
      </p:cxnSp>
      <p:sp>
        <p:nvSpPr>
          <p:cNvPr id="49" name="مخطط انسيابي: معالجة متعاقبة 48"/>
          <p:cNvSpPr/>
          <p:nvPr/>
        </p:nvSpPr>
        <p:spPr>
          <a:xfrm>
            <a:off x="2554014" y="7080048"/>
            <a:ext cx="931768"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محمد بن بشر </a:t>
            </a:r>
            <a:endParaRPr lang="ar-SA" sz="1400" dirty="0" smtClean="0">
              <a:solidFill>
                <a:schemeClr val="tx1"/>
              </a:solidFill>
              <a:cs typeface="Traditional Arabic" pitchFamily="2" charset="-78"/>
            </a:endParaRPr>
          </a:p>
          <a:p>
            <a:pPr algn="ctr">
              <a:defRPr/>
            </a:pPr>
            <a:r>
              <a:rPr lang="ar-SA" sz="1600" dirty="0" err="1"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0" name="مخطط انسيابي: معالجة متعاقبة 49"/>
          <p:cNvSpPr/>
          <p:nvPr/>
        </p:nvSpPr>
        <p:spPr>
          <a:xfrm>
            <a:off x="657991" y="7080267"/>
            <a:ext cx="885442"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عبيده</a:t>
            </a:r>
          </a:p>
          <a:p>
            <a:pPr algn="ctr">
              <a:defRPr/>
            </a:pPr>
            <a:r>
              <a:rPr lang="fa-IR" sz="14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 يخطئ</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59" name="مخطط انسيابي: معالجة متعاقبة 58"/>
          <p:cNvSpPr/>
          <p:nvPr/>
        </p:nvSpPr>
        <p:spPr>
          <a:xfrm>
            <a:off x="1590565" y="7842274"/>
            <a:ext cx="916487"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latin typeface="Traditional Arabic" pitchFamily="2" charset="-78"/>
                <a:cs typeface="Traditional Arabic" pitchFamily="2" charset="-78"/>
              </a:rPr>
              <a:t>مُسَدَّد</a:t>
            </a:r>
            <a:r>
              <a:rPr lang="fa-IR" sz="1600" dirty="0" smtClean="0">
                <a:solidFill>
                  <a:schemeClr val="tx1"/>
                </a:solidFill>
                <a:latin typeface="Traditional Arabic" pitchFamily="2" charset="-78"/>
                <a:cs typeface="Traditional Arabic" pitchFamily="2" charset="-78"/>
              </a:rPr>
              <a:t> </a:t>
            </a:r>
            <a:endParaRPr lang="ar-SA" sz="1600" dirty="0" smtClean="0">
              <a:solidFill>
                <a:schemeClr val="tx1"/>
              </a:solidFill>
              <a:latin typeface="Traditional Arabic" pitchFamily="2" charset="-78"/>
              <a:cs typeface="Traditional Arabic" pitchFamily="2" charset="-78"/>
            </a:endParaRPr>
          </a:p>
          <a:p>
            <a:pPr algn="ctr">
              <a:defRPr/>
            </a:pPr>
            <a:r>
              <a:rPr lang="ar-SA" sz="1400" dirty="0" err="1" smtClean="0">
                <a:solidFill>
                  <a:schemeClr val="tx1"/>
                </a:solidFill>
                <a:latin typeface="Traditional Arabic" pitchFamily="2" charset="-78"/>
                <a:cs typeface="Traditional Arabic" pitchFamily="2" charset="-78"/>
              </a:rPr>
              <a:t>(</a:t>
            </a:r>
            <a:r>
              <a:rPr lang="fa-IR" sz="1400" dirty="0" smtClean="0">
                <a:solidFill>
                  <a:schemeClr val="tx1"/>
                </a:solidFill>
                <a:latin typeface="Traditional Arabic" pitchFamily="2" charset="-78"/>
                <a:cs typeface="Traditional Arabic" pitchFamily="2" charset="-78"/>
              </a:rPr>
              <a:t>ثقه، حافظ</a:t>
            </a:r>
            <a:r>
              <a:rPr lang="ar-SA" sz="1400" dirty="0" smtClean="0">
                <a:solidFill>
                  <a:schemeClr val="tx1"/>
                </a:solidFill>
                <a:latin typeface="Traditional Arabic" pitchFamily="2" charset="-78"/>
                <a:cs typeface="Traditional Arabic" pitchFamily="2" charset="-78"/>
              </a:rPr>
              <a:t>)</a:t>
            </a:r>
            <a:endParaRPr lang="ar-SA" sz="1400" dirty="0">
              <a:solidFill>
                <a:schemeClr val="tx1"/>
              </a:solidFill>
              <a:latin typeface="Traditional Arabic" pitchFamily="2" charset="-78"/>
              <a:cs typeface="Traditional Arabic" pitchFamily="2" charset="-78"/>
            </a:endParaRPr>
          </a:p>
        </p:txBody>
      </p:sp>
      <p:cxnSp>
        <p:nvCxnSpPr>
          <p:cNvPr id="61" name="رابط كسهم مستقيم 60"/>
          <p:cNvCxnSpPr>
            <a:stCxn id="12" idx="2"/>
            <a:endCxn id="14" idx="0"/>
          </p:cNvCxnSpPr>
          <p:nvPr/>
        </p:nvCxnSpPr>
        <p:spPr>
          <a:xfrm flipH="1">
            <a:off x="2056959" y="5334007"/>
            <a:ext cx="3140133" cy="9242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 name="مستطيل 65"/>
          <p:cNvSpPr/>
          <p:nvPr/>
        </p:nvSpPr>
        <p:spPr>
          <a:xfrm>
            <a:off x="4500571" y="7715273"/>
            <a:ext cx="1017992"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احمد ح ش 26762</a:t>
            </a:r>
            <a:endParaRPr lang="en-US" sz="1200" dirty="0">
              <a:solidFill>
                <a:schemeClr val="accent1">
                  <a:lumMod val="75000"/>
                </a:schemeClr>
              </a:solidFill>
              <a:cs typeface="B Badr" pitchFamily="2" charset="-78"/>
            </a:endParaRPr>
          </a:p>
        </p:txBody>
      </p:sp>
      <p:sp>
        <p:nvSpPr>
          <p:cNvPr id="74" name="مخطط انسيابي: معالجة متعاقبة 73"/>
          <p:cNvSpPr/>
          <p:nvPr/>
        </p:nvSpPr>
        <p:spPr>
          <a:xfrm>
            <a:off x="4554149" y="7048517"/>
            <a:ext cx="964413"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هاشم الليثي</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78" name="رابط كسهم مستقيم 77"/>
          <p:cNvCxnSpPr>
            <a:stCxn id="12" idx="2"/>
            <a:endCxn id="44" idx="0"/>
          </p:cNvCxnSpPr>
          <p:nvPr/>
        </p:nvCxnSpPr>
        <p:spPr>
          <a:xfrm flipH="1">
            <a:off x="4020765" y="5334007"/>
            <a:ext cx="1176327" cy="9525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0" name="مخطط انسيابي: معالجة متعاقبة 79"/>
          <p:cNvSpPr/>
          <p:nvPr/>
        </p:nvSpPr>
        <p:spPr>
          <a:xfrm>
            <a:off x="5572141" y="6286513"/>
            <a:ext cx="964413"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شعيب</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85" name="رابط كسهم مستقيم 84"/>
          <p:cNvCxnSpPr>
            <a:stCxn id="12" idx="2"/>
            <a:endCxn id="80" idx="0"/>
          </p:cNvCxnSpPr>
          <p:nvPr/>
        </p:nvCxnSpPr>
        <p:spPr>
          <a:xfrm rot="16200000" flipH="1">
            <a:off x="5149466" y="5381631"/>
            <a:ext cx="952507"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رابط كسهم مستقيم 86"/>
          <p:cNvCxnSpPr>
            <a:stCxn id="14" idx="2"/>
            <a:endCxn id="49" idx="0"/>
          </p:cNvCxnSpPr>
          <p:nvPr/>
        </p:nvCxnSpPr>
        <p:spPr>
          <a:xfrm>
            <a:off x="2056959" y="6925021"/>
            <a:ext cx="962939" cy="1550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رابط كسهم مستقيم 88"/>
          <p:cNvCxnSpPr>
            <a:stCxn id="14" idx="2"/>
            <a:endCxn id="15" idx="0"/>
          </p:cNvCxnSpPr>
          <p:nvPr/>
        </p:nvCxnSpPr>
        <p:spPr>
          <a:xfrm flipH="1">
            <a:off x="2048809" y="6925021"/>
            <a:ext cx="8150" cy="1552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رابط كسهم مستقيم 90"/>
          <p:cNvCxnSpPr>
            <a:stCxn id="14" idx="2"/>
            <a:endCxn id="50" idx="0"/>
          </p:cNvCxnSpPr>
          <p:nvPr/>
        </p:nvCxnSpPr>
        <p:spPr>
          <a:xfrm flipH="1">
            <a:off x="1100712" y="6925021"/>
            <a:ext cx="956247" cy="1552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3" name="رابط مستقيم 92"/>
          <p:cNvCxnSpPr>
            <a:stCxn id="15" idx="2"/>
            <a:endCxn id="59" idx="0"/>
          </p:cNvCxnSpPr>
          <p:nvPr/>
        </p:nvCxnSpPr>
        <p:spPr>
          <a:xfrm>
            <a:off x="2048809" y="7747022"/>
            <a:ext cx="0" cy="95252"/>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رابط مستقيم 94"/>
          <p:cNvCxnSpPr>
            <a:stCxn id="16" idx="2"/>
            <a:endCxn id="74" idx="0"/>
          </p:cNvCxnSpPr>
          <p:nvPr/>
        </p:nvCxnSpPr>
        <p:spPr>
          <a:xfrm rot="5400000">
            <a:off x="4988730" y="7001355"/>
            <a:ext cx="9525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رابط مستقيم 96"/>
          <p:cNvCxnSpPr>
            <a:stCxn id="6" idx="2"/>
            <a:endCxn id="7" idx="0"/>
          </p:cNvCxnSpPr>
          <p:nvPr/>
        </p:nvCxnSpPr>
        <p:spPr>
          <a:xfrm rot="16200000" flipH="1">
            <a:off x="3824022" y="2162301"/>
            <a:ext cx="281524" cy="4"/>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رابط مستقيم 98"/>
          <p:cNvCxnSpPr>
            <a:stCxn id="7" idx="2"/>
            <a:endCxn id="9" idx="0"/>
          </p:cNvCxnSpPr>
          <p:nvPr/>
        </p:nvCxnSpPr>
        <p:spPr>
          <a:xfrm>
            <a:off x="3964786" y="2969819"/>
            <a:ext cx="0" cy="459174"/>
          </a:xfrm>
          <a:prstGeom prst="line">
            <a:avLst/>
          </a:prstGeom>
        </p:spPr>
        <p:style>
          <a:lnRef idx="1">
            <a:schemeClr val="accent1"/>
          </a:lnRef>
          <a:fillRef idx="0">
            <a:schemeClr val="accent1"/>
          </a:fillRef>
          <a:effectRef idx="0">
            <a:schemeClr val="accent1"/>
          </a:effectRef>
          <a:fontRef idx="minor">
            <a:schemeClr val="tx1"/>
          </a:fontRef>
        </p:style>
      </p:cxnSp>
      <p:sp>
        <p:nvSpPr>
          <p:cNvPr id="100" name="مستطيل 99"/>
          <p:cNvSpPr/>
          <p:nvPr/>
        </p:nvSpPr>
        <p:spPr>
          <a:xfrm>
            <a:off x="6108173" y="8521299"/>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58</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
        <p:nvSpPr>
          <p:cNvPr id="47" name="مستطيل مستدير الزوايا 46"/>
          <p:cNvSpPr/>
          <p:nvPr/>
        </p:nvSpPr>
        <p:spPr>
          <a:xfrm>
            <a:off x="476672" y="1923393"/>
            <a:ext cx="2630858" cy="2504591"/>
          </a:xfrm>
          <a:prstGeom prst="roundRect">
            <a:avLst/>
          </a:prstGeom>
          <a:solidFill>
            <a:srgbClr val="C9F1FF"/>
          </a:solidFill>
          <a:ln>
            <a:solidFill>
              <a:schemeClr val="accent1">
                <a:lumMod val="60000"/>
                <a:lumOff val="40000"/>
              </a:schemeClr>
            </a:solid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چهار حديث قبلي دلالت بر تحريم زنگوله دارند و در مقابل آن با عدم همراهي ملائكه نيز تهديد شده‌ايم؛ و همان‌طور كه در حديث شماره‌ي 16 كه امام مسلم آن را روايت مي‌كند واضح بود، رسول الله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rPr>
              <a:t> </a:t>
            </a:r>
            <a:r>
              <a:rPr lang="fa-IR" sz="1400" dirty="0" smtClean="0">
                <a:solidFill>
                  <a:schemeClr val="tx1"/>
                </a:solidFill>
                <a:cs typeface="B Badr" pitchFamily="2" charset="-78"/>
              </a:rPr>
              <a:t>صداي زنگوله را آواز شيطان نام نهاده است! كه اين آواز و نواي شيطان مخصوص اين آلت نيست بلكه ابوبكر </a:t>
            </a:r>
            <a:r>
              <a:rPr lang="fa-IR" sz="1400" dirty="0" smtClean="0">
                <a:solidFill>
                  <a:schemeClr val="tx1"/>
                </a:solidFill>
                <a:cs typeface="CTraditional Arabic" pitchFamily="2" charset="-78"/>
              </a:rPr>
              <a:t>ا</a:t>
            </a:r>
            <a:r>
              <a:rPr lang="fa-IR" sz="1400" dirty="0" smtClean="0">
                <a:solidFill>
                  <a:schemeClr val="tx1"/>
                </a:solidFill>
              </a:rPr>
              <a:t> </a:t>
            </a:r>
            <a:r>
              <a:rPr lang="fa-IR" sz="1400" dirty="0" smtClean="0">
                <a:solidFill>
                  <a:schemeClr val="tx1"/>
                </a:solidFill>
                <a:cs typeface="B Badr" pitchFamily="2" charset="-78"/>
              </a:rPr>
              <a:t>هم صداي دف را آواز شيطان نام گذاشته و رسول الله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rPr>
              <a:t> </a:t>
            </a:r>
            <a:r>
              <a:rPr lang="fa-IR" sz="1400" dirty="0" smtClean="0">
                <a:solidFill>
                  <a:schemeClr val="tx1"/>
                </a:solidFill>
                <a:cs typeface="B Badr" pitchFamily="2" charset="-78"/>
              </a:rPr>
              <a:t>او را تأييد كرده است! (ن.ك: حديث شماره‌ي 11).</a:t>
            </a:r>
            <a:endParaRPr lang="en-US" sz="1400" dirty="0">
              <a:solidFill>
                <a:schemeClr val="tx1"/>
              </a:solidFill>
              <a:cs typeface="B Badr" pitchFamily="2" charset="-78"/>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356992" y="6804248"/>
            <a:ext cx="1232297"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AE" sz="1200" dirty="0" smtClean="0">
                <a:solidFill>
                  <a:schemeClr val="accent1">
                    <a:lumMod val="75000"/>
                  </a:schemeClr>
                </a:solidFill>
                <a:latin typeface="Traditional Arabic" pitchFamily="2" charset="-78"/>
                <a:cs typeface="Traditional Arabic" pitchFamily="2" charset="-78"/>
              </a:rPr>
              <a:t>الفاكهي أخبار مكة </a:t>
            </a:r>
            <a:r>
              <a:rPr lang="ar-SA" sz="1200" dirty="0" smtClean="0">
                <a:solidFill>
                  <a:schemeClr val="accent1">
                    <a:lumMod val="75000"/>
                  </a:schemeClr>
                </a:solidFill>
                <a:latin typeface="Traditional Arabic" pitchFamily="2" charset="-78"/>
                <a:cs typeface="B Badr" pitchFamily="2" charset="-78"/>
              </a:rPr>
              <a:t>1680</a:t>
            </a:r>
            <a:endParaRPr lang="en-US" sz="1200" dirty="0">
              <a:solidFill>
                <a:schemeClr val="accent1">
                  <a:lumMod val="75000"/>
                </a:schemeClr>
              </a:solidFill>
              <a:latin typeface="Traditional Arabic" pitchFamily="2" charset="-78"/>
              <a:cs typeface="B Badr" pitchFamily="2" charset="-78"/>
            </a:endParaRPr>
          </a:p>
        </p:txBody>
      </p:sp>
      <p:sp>
        <p:nvSpPr>
          <p:cNvPr id="5" name="وسيلة شرح مستطيلة مستديرة الزوايا 4"/>
          <p:cNvSpPr/>
          <p:nvPr/>
        </p:nvSpPr>
        <p:spPr>
          <a:xfrm>
            <a:off x="476672" y="467544"/>
            <a:ext cx="5904656" cy="1342188"/>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قَالَتْ عَائِشَةُ </a:t>
            </a:r>
            <a:r>
              <a:rPr lang="fa-IR" sz="1600" dirty="0" smtClean="0">
                <a:cs typeface="CTraditional Arabic" pitchFamily="2" charset="-78"/>
              </a:rPr>
              <a:t>ل</a:t>
            </a:r>
            <a:r>
              <a:rPr lang="ar-SA" sz="1600" dirty="0" smtClean="0">
                <a:cs typeface="Traditional Arabic" pitchFamily="2" charset="-78"/>
              </a:rPr>
              <a:t>" بَيْنَا أَنَا وَرَسُولُ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جَالِسَانِ فِي الْبَيْتِ اسْتَأْذَنَتْ عَلَيْنَا امْرَأَةٌ كَانَتْ تُغَنِّي، فَلَمْ تَزَلْ بِهَا عَائِشَةُ رَضِيَ اللَّهُ عَنْهَا حَتَّى غَنَّتْ، فَلَمَّا غَنَّتِ، اسْتَأْذَنَ عُمَرُ بْنُ الْخَطَّابِ رَضِيَ اللَّهُ عَنْهُ، فَلَمَّا اسْتَأْذَنَ عُمَرُ، أَلْقَتِ الْمُغَنِّيَةُ مَا كَانَ فِي يَدِهَا، وَخَرَجَتْ، وَاسْتَأْخَرَتْ عَائِشَةُ رَضِيَ اللَّهُ عَنْهَا عَنْ مَجْلِسِهَا، فَأَذِنَ لَهُ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فَضَحِكَ، فَقَالَ : بِأَبِي وَأُمِّي مِمَّ تَضْحَكُ؟ فَأَخْبَرَهُ مَا صَنَعَتِ الْقَيْنَةُ، وَعَائِشَةُ رَضِيَ اللَّهُ عَنْهَا، فَقَالَ عُمَرُ رَضِيَ اللَّهُ عَنْهُ: وَأَمَّا وَاللَّهِ لا، اللَّهُ وَرَسُولُهُ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أَحَقُّ أَنْ يُخْشَى يَا عَائِشَةُ "</a:t>
            </a:r>
            <a:endParaRPr lang="ar-SA" sz="1600" b="1" dirty="0">
              <a:solidFill>
                <a:schemeClr val="tx1"/>
              </a:solidFill>
              <a:latin typeface="Traditional Arabic" pitchFamily="18" charset="-78"/>
              <a:cs typeface="Traditional Arabic" pitchFamily="2" charset="-78"/>
            </a:endParaRPr>
          </a:p>
        </p:txBody>
      </p:sp>
      <p:sp>
        <p:nvSpPr>
          <p:cNvPr id="6" name="مخطط انسيابي: معالجة متعاقبة 5"/>
          <p:cNvSpPr/>
          <p:nvPr/>
        </p:nvSpPr>
        <p:spPr>
          <a:xfrm>
            <a:off x="3375423" y="2190735"/>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dirty="0" smtClean="0">
                <a:solidFill>
                  <a:schemeClr val="tx1"/>
                </a:solidFill>
                <a:cs typeface="Traditional Arabic" pitchFamily="2" charset="-78"/>
              </a:rPr>
              <a:t>عَائِشَة</a:t>
            </a:r>
            <a:r>
              <a:rPr lang="fa-IR"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(صحابي</a:t>
            </a:r>
            <a:r>
              <a:rPr lang="ar-SA" sz="1400" dirty="0">
                <a:solidFill>
                  <a:schemeClr val="tx1"/>
                </a:solidFill>
                <a:latin typeface="Traditional Arabic" pitchFamily="18" charset="-78"/>
                <a:cs typeface="Traditional Arabic" pitchFamily="2" charset="-78"/>
              </a:rPr>
              <a:t>)</a:t>
            </a:r>
          </a:p>
        </p:txBody>
      </p:sp>
      <p:sp>
        <p:nvSpPr>
          <p:cNvPr id="7" name="مخطط انسيابي: معالجة متعاقبة 6"/>
          <p:cNvSpPr/>
          <p:nvPr/>
        </p:nvSpPr>
        <p:spPr>
          <a:xfrm>
            <a:off x="3375422" y="3143241"/>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ابْنَ أَبِي مُلَيْكَة</a:t>
            </a: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(ثقة)</a:t>
            </a:r>
            <a:endParaRPr lang="ar-SA" sz="1400" dirty="0">
              <a:solidFill>
                <a:schemeClr val="tx1"/>
              </a:solidFill>
              <a:latin typeface="Traditional Arabic" pitchFamily="18" charset="-78"/>
              <a:cs typeface="Traditional Arabic" pitchFamily="2" charset="-78"/>
            </a:endParaRPr>
          </a:p>
        </p:txBody>
      </p:sp>
      <p:sp>
        <p:nvSpPr>
          <p:cNvPr id="9" name="مخطط انسيابي: معالجة متعاقبة 8"/>
          <p:cNvSpPr/>
          <p:nvPr/>
        </p:nvSpPr>
        <p:spPr>
          <a:xfrm>
            <a:off x="3375422" y="6096010"/>
            <a:ext cx="1178727" cy="666755"/>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يَحْيَى بْنُ أَبِي مَسَرَّة</a:t>
            </a:r>
            <a:r>
              <a:rPr lang="fa-IR" sz="16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2" charset="-78"/>
              </a:rPr>
              <a:t>(</a:t>
            </a:r>
            <a:r>
              <a:rPr lang="fa-IR" sz="1200" dirty="0" smtClean="0">
                <a:solidFill>
                  <a:schemeClr val="tx1"/>
                </a:solidFill>
                <a:latin typeface="Traditional Arabic" pitchFamily="18" charset="-78"/>
                <a:cs typeface="Traditional Arabic" pitchFamily="2" charset="-78"/>
              </a:rPr>
              <a:t>مجهول الحال</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3375422" y="4095748"/>
            <a:ext cx="1178727" cy="66675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الْجَبَّارِ بْنُ الْوَرْد</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a:defRPr/>
            </a:pPr>
            <a:r>
              <a:rPr lang="ar-SA" sz="1400" dirty="0" err="1"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 يهم</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13" name="وسيلة شرح بيضاوية 12"/>
          <p:cNvSpPr/>
          <p:nvPr/>
        </p:nvSpPr>
        <p:spPr>
          <a:xfrm>
            <a:off x="5036357" y="2095484"/>
            <a:ext cx="1272964" cy="672075"/>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20</a:t>
            </a:r>
            <a:endParaRPr lang="en-US" dirty="0">
              <a:solidFill>
                <a:schemeClr val="tx1"/>
              </a:solidFill>
              <a:cs typeface="B Badr" pitchFamily="2" charset="-78"/>
            </a:endParaRPr>
          </a:p>
        </p:txBody>
      </p:sp>
      <p:sp>
        <p:nvSpPr>
          <p:cNvPr id="14" name="مخطط انسيابي: معالجة متعاقبة 13"/>
          <p:cNvSpPr/>
          <p:nvPr/>
        </p:nvSpPr>
        <p:spPr>
          <a:xfrm>
            <a:off x="3375422" y="5048253"/>
            <a:ext cx="1178727" cy="66676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أَحْمَدُ بْنُ مُحَمَّد</a:t>
            </a:r>
            <a:r>
              <a:rPr lang="fa-IR" sz="16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2" charset="-78"/>
              </a:rPr>
              <a:t>(ثقة)</a:t>
            </a:r>
            <a:endParaRPr lang="ar-SA" sz="1200" dirty="0">
              <a:solidFill>
                <a:schemeClr val="tx1"/>
              </a:solidFill>
              <a:latin typeface="Traditional Arabic" pitchFamily="18" charset="-78"/>
              <a:cs typeface="Traditional Arabic" pitchFamily="2" charset="-78"/>
            </a:endParaRPr>
          </a:p>
        </p:txBody>
      </p:sp>
      <p:cxnSp>
        <p:nvCxnSpPr>
          <p:cNvPr id="25" name="رابط مستقيم 24"/>
          <p:cNvCxnSpPr>
            <a:stCxn id="6" idx="2"/>
            <a:endCxn id="7" idx="0"/>
          </p:cNvCxnSpPr>
          <p:nvPr/>
        </p:nvCxnSpPr>
        <p:spPr>
          <a:xfrm rot="16200000" flipH="1">
            <a:off x="3824022" y="3002475"/>
            <a:ext cx="281524" cy="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رابط مستقيم 26"/>
          <p:cNvCxnSpPr>
            <a:stCxn id="7" idx="2"/>
            <a:endCxn id="10" idx="0"/>
          </p:cNvCxnSpPr>
          <p:nvPr/>
        </p:nvCxnSpPr>
        <p:spPr>
          <a:xfrm rot="5400000">
            <a:off x="3821909" y="3953335"/>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رابط مستقيم 28"/>
          <p:cNvCxnSpPr>
            <a:stCxn id="10" idx="2"/>
            <a:endCxn id="14" idx="0"/>
          </p:cNvCxnSpPr>
          <p:nvPr/>
        </p:nvCxnSpPr>
        <p:spPr>
          <a:xfrm rot="5400000">
            <a:off x="3821909" y="4905842"/>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رابط كسهم مستقيم 30"/>
          <p:cNvCxnSpPr>
            <a:stCxn id="14" idx="2"/>
            <a:endCxn id="9" idx="0"/>
          </p:cNvCxnSpPr>
          <p:nvPr/>
        </p:nvCxnSpPr>
        <p:spPr>
          <a:xfrm rot="5400000">
            <a:off x="3774287" y="5905975"/>
            <a:ext cx="380997"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مستطيل 14"/>
          <p:cNvSpPr/>
          <p:nvPr/>
        </p:nvSpPr>
        <p:spPr>
          <a:xfrm>
            <a:off x="-40928" y="8547121"/>
            <a:ext cx="720489"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16" name="مستطيل 15"/>
          <p:cNvSpPr/>
          <p:nvPr/>
        </p:nvSpPr>
        <p:spPr>
          <a:xfrm>
            <a:off x="5327687" y="2857488"/>
            <a:ext cx="877163"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مستطيل 15"/>
          <p:cNvSpPr/>
          <p:nvPr/>
        </p:nvSpPr>
        <p:spPr>
          <a:xfrm>
            <a:off x="4125521" y="7524772"/>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SA" sz="1200" dirty="0" smtClean="0">
                <a:solidFill>
                  <a:schemeClr val="accent1">
                    <a:lumMod val="75000"/>
                  </a:schemeClr>
                </a:solidFill>
                <a:cs typeface="B Badr" pitchFamily="2" charset="-78"/>
              </a:rPr>
              <a:t>الطحاوي مشكل الآثار 1290</a:t>
            </a:r>
            <a:endParaRPr lang="en-US" sz="1200" dirty="0">
              <a:solidFill>
                <a:schemeClr val="accent1">
                  <a:lumMod val="75000"/>
                </a:schemeClr>
              </a:solidFill>
              <a:cs typeface="B Badr" pitchFamily="2" charset="-78"/>
            </a:endParaRPr>
          </a:p>
        </p:txBody>
      </p:sp>
      <p:sp>
        <p:nvSpPr>
          <p:cNvPr id="17" name="مستطيل 16"/>
          <p:cNvSpPr/>
          <p:nvPr/>
        </p:nvSpPr>
        <p:spPr>
          <a:xfrm>
            <a:off x="1607332" y="7524772"/>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ال</a:t>
            </a:r>
            <a:r>
              <a:rPr lang="ar-SA" sz="1200" dirty="0" smtClean="0">
                <a:solidFill>
                  <a:schemeClr val="accent1">
                    <a:lumMod val="75000"/>
                  </a:schemeClr>
                </a:solidFill>
                <a:cs typeface="B Badr" pitchFamily="2" charset="-78"/>
              </a:rPr>
              <a:t>طبري</a:t>
            </a:r>
            <a:r>
              <a:rPr lang="fa-IR" sz="1200" dirty="0" smtClean="0">
                <a:solidFill>
                  <a:schemeClr val="accent1">
                    <a:lumMod val="75000"/>
                  </a:schemeClr>
                </a:solidFill>
                <a:cs typeface="B Badr" pitchFamily="2" charset="-78"/>
              </a:rPr>
              <a:t> في </a:t>
            </a:r>
            <a:r>
              <a:rPr lang="ar-SA" sz="1200" dirty="0" smtClean="0">
                <a:solidFill>
                  <a:schemeClr val="accent1">
                    <a:lumMod val="75000"/>
                  </a:schemeClr>
                </a:solidFill>
                <a:cs typeface="B Badr" pitchFamily="2" charset="-78"/>
              </a:rPr>
              <a:t> تفسير</a:t>
            </a:r>
            <a:r>
              <a:rPr lang="fa-IR" sz="1200" dirty="0" smtClean="0">
                <a:solidFill>
                  <a:schemeClr val="accent1">
                    <a:lumMod val="75000"/>
                  </a:schemeClr>
                </a:solidFill>
                <a:cs typeface="B Badr" pitchFamily="2" charset="-78"/>
              </a:rPr>
              <a:t>ه</a:t>
            </a:r>
            <a:r>
              <a:rPr lang="ar-SA" sz="1200" dirty="0" smtClean="0">
                <a:solidFill>
                  <a:schemeClr val="accent1">
                    <a:lumMod val="75000"/>
                  </a:schemeClr>
                </a:solidFill>
                <a:cs typeface="B Badr" pitchFamily="2" charset="-78"/>
              </a:rPr>
              <a:t> 23/388 </a:t>
            </a:r>
            <a:endParaRPr lang="en-US" sz="1200" dirty="0">
              <a:solidFill>
                <a:schemeClr val="accent1">
                  <a:lumMod val="75000"/>
                </a:schemeClr>
              </a:solidFill>
              <a:cs typeface="B Badr" pitchFamily="2" charset="-78"/>
            </a:endParaRPr>
          </a:p>
        </p:txBody>
      </p:sp>
      <p:sp>
        <p:nvSpPr>
          <p:cNvPr id="3" name="مستطيل 2"/>
          <p:cNvSpPr/>
          <p:nvPr/>
        </p:nvSpPr>
        <p:spPr>
          <a:xfrm>
            <a:off x="2839637" y="7524772"/>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SA" sz="1200" dirty="0" smtClean="0">
                <a:solidFill>
                  <a:schemeClr val="accent1">
                    <a:lumMod val="75000"/>
                  </a:schemeClr>
                </a:solidFill>
                <a:cs typeface="B Badr" pitchFamily="2" charset="-78"/>
              </a:rPr>
              <a:t>الطحاوي مشكل الآثار 1290</a:t>
            </a:r>
            <a:endParaRPr lang="en-US" sz="1200" dirty="0">
              <a:solidFill>
                <a:schemeClr val="accent1">
                  <a:lumMod val="75000"/>
                </a:schemeClr>
              </a:solidFill>
              <a:cs typeface="B Badr" pitchFamily="2" charset="-78"/>
            </a:endParaRPr>
          </a:p>
        </p:txBody>
      </p:sp>
      <p:sp>
        <p:nvSpPr>
          <p:cNvPr id="4" name="وسيلة شرح مستطيلة مستديرة الزوايا 3"/>
          <p:cNvSpPr/>
          <p:nvPr/>
        </p:nvSpPr>
        <p:spPr>
          <a:xfrm>
            <a:off x="476672" y="467544"/>
            <a:ext cx="5832648" cy="865933"/>
          </a:xfrm>
          <a:prstGeom prst="wedgeRoundRectCallout">
            <a:avLst>
              <a:gd name="adj1" fmla="val 9557"/>
              <a:gd name="adj2" fmla="val 6217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جَابِرٍ</a:t>
            </a:r>
            <a:r>
              <a:rPr lang="fa-IR" sz="1600" dirty="0" smtClean="0">
                <a:cs typeface="Traditional Arabic" pitchFamily="2" charset="-78"/>
              </a:rPr>
              <a:t> </a:t>
            </a:r>
            <a:r>
              <a:rPr lang="fa-IR" sz="1600" dirty="0" smtClean="0">
                <a:cs typeface="CTraditional Arabic" pitchFamily="2" charset="-78"/>
              </a:rPr>
              <a:t>ا</a:t>
            </a:r>
            <a:r>
              <a:rPr lang="ar-SA" sz="1600" dirty="0" smtClean="0">
                <a:cs typeface="Traditional Arabic" pitchFamily="2" charset="-78"/>
              </a:rPr>
              <a:t>، قَالَ: " كَانَ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يَخْطُبُ قَائِمًا ثُمَّ يَجْلِسُ، ثُمَّ يَقُومُ فَيَخْطُبُ قَائِمًا خُطْبَتَيْنِ، فَكَانَ الْجَوَارِي إذَا نُكِحُوا يَمُرُّونَ بِالْكَبَرِ وَالْمَزَامِيرِ، فَيَشْتَدُّ النَّاسُ وَيَدَعُونَ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قَائِمًا، فَعَاتَبَهُمُ اللَّهُ </a:t>
            </a:r>
            <a:r>
              <a:rPr lang="fa-IR" sz="1600" dirty="0" smtClean="0">
                <a:cs typeface="CTraditional Arabic" pitchFamily="2" charset="-78"/>
              </a:rPr>
              <a:t>ـ</a:t>
            </a:r>
            <a:r>
              <a:rPr lang="ar-SA" sz="1600" dirty="0" smtClean="0">
                <a:cs typeface="Traditional Arabic" pitchFamily="2" charset="-78"/>
              </a:rPr>
              <a:t> فَقَالَ:</a:t>
            </a:r>
            <a:r>
              <a:rPr lang="fa-IR" sz="1600" dirty="0" smtClean="0">
                <a:cs typeface="Traditional Arabic" pitchFamily="2" charset="-78"/>
              </a:rPr>
              <a:t> {</a:t>
            </a:r>
            <a:r>
              <a:rPr lang="ar-SA" sz="1600" dirty="0" smtClean="0">
                <a:cs typeface="Traditional Arabic" pitchFamily="2" charset="-78"/>
              </a:rPr>
              <a:t>وَإِذَا رَأَوْا تِجَارَةً أَوْ لَهْوًا انْفَضُّوا إِلَيْهَا وَتَرَكُوكَ قَائِمًا</a:t>
            </a:r>
            <a:r>
              <a:rPr lang="fa-IR" sz="1600" dirty="0" smtClean="0">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 name="مخطط انسيابي: معالجة متعاقبة 4"/>
          <p:cNvSpPr/>
          <p:nvPr/>
        </p:nvSpPr>
        <p:spPr>
          <a:xfrm>
            <a:off x="2893216" y="1619231"/>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جابر بن عبد الله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6" name="مخطط انسيابي: معالجة متعاقبة 5"/>
          <p:cNvSpPr/>
          <p:nvPr/>
        </p:nvSpPr>
        <p:spPr>
          <a:xfrm>
            <a:off x="2893216" y="2571737"/>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محمد الباقر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2411009" y="5429257"/>
            <a:ext cx="2143140" cy="952507"/>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يَحْيَى بْنُ صَالِحٍ الْوُحَاظِيُّ</a:t>
            </a:r>
            <a:r>
              <a:rPr lang="fa-IR" sz="1600" dirty="0" smtClean="0">
                <a:solidFill>
                  <a:schemeClr val="tx1"/>
                </a:solidFill>
                <a:cs typeface="Traditional Arabic" pitchFamily="2" charset="-78"/>
              </a:rPr>
              <a:t> </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 من أهل الرأي؛ قال الكوسج: كان مرجئا خبيثا داعى دعوة ليس بأهل أن يروى عنه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2893216" y="3524244"/>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جَعْفَرُ بْنُ مُحَمَّد</a:t>
            </a:r>
            <a:r>
              <a:rPr lang="fa-IR" sz="1600" dirty="0" smtClean="0">
                <a:solidFill>
                  <a:schemeClr val="tx1"/>
                </a:solidFill>
                <a:cs typeface="Traditional Arabic" pitchFamily="2" charset="-78"/>
              </a:rPr>
              <a:t> الصادق </a:t>
            </a:r>
            <a:endParaRPr lang="ar-SA" sz="1600" dirty="0" smtClean="0">
              <a:solidFill>
                <a:schemeClr val="tx1"/>
              </a:solidFill>
              <a:cs typeface="Traditional Arabic" pitchFamily="2" charset="-78"/>
            </a:endParaRPr>
          </a:p>
          <a:p>
            <a:pPr algn="ctr">
              <a:defRPr/>
            </a:pPr>
            <a:r>
              <a:rPr lang="ar-SA" sz="1400" dirty="0" err="1"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 امام</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11" name="وسيلة شرح بيضاوية 10"/>
          <p:cNvSpPr/>
          <p:nvPr/>
        </p:nvSpPr>
        <p:spPr>
          <a:xfrm>
            <a:off x="5089935" y="1619229"/>
            <a:ext cx="1219386" cy="672075"/>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21</a:t>
            </a:r>
            <a:endParaRPr lang="en-US" dirty="0">
              <a:solidFill>
                <a:schemeClr val="tx1"/>
              </a:solidFill>
              <a:cs typeface="B Badr" pitchFamily="2" charset="-78"/>
            </a:endParaRPr>
          </a:p>
        </p:txBody>
      </p:sp>
      <p:sp>
        <p:nvSpPr>
          <p:cNvPr id="12" name="مخطط انسيابي: معالجة متعاقبة 11"/>
          <p:cNvSpPr/>
          <p:nvPr/>
        </p:nvSpPr>
        <p:spPr>
          <a:xfrm>
            <a:off x="2893216" y="4476749"/>
            <a:ext cx="1178727" cy="66676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سُلَيْمَانُ بْنُ بِلال</a:t>
            </a:r>
            <a:r>
              <a:rPr lang="fa-IR" sz="1600" dirty="0" smtClean="0">
                <a:solidFill>
                  <a:schemeClr val="tx1"/>
                </a:solidFill>
                <a:cs typeface="Traditional Arabic" pitchFamily="2" charset="-78"/>
              </a:rPr>
              <a:t> </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 الحال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3" name="مخطط انسيابي: معالجة متعاقبة 12"/>
          <p:cNvSpPr/>
          <p:nvPr/>
        </p:nvSpPr>
        <p:spPr>
          <a:xfrm>
            <a:off x="2893216" y="6858017"/>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أُمَيَّةَ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4179100" y="6858017"/>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latin typeface="Traditional Arabic" pitchFamily="2" charset="-78"/>
                <a:cs typeface="Traditional Arabic" pitchFamily="2" charset="-78"/>
              </a:rPr>
              <a:t>إِبْرَاهِيمُ بْنُ أَبِي دَاوُدَ</a:t>
            </a:r>
            <a:r>
              <a:rPr lang="fa-IR" sz="1600" dirty="0" smtClean="0">
                <a:solidFill>
                  <a:schemeClr val="tx1"/>
                </a:solidFill>
                <a:latin typeface="Traditional Arabic" pitchFamily="2" charset="-78"/>
                <a:cs typeface="Traditional Arabic" pitchFamily="2" charset="-78"/>
              </a:rPr>
              <a:t> </a:t>
            </a:r>
            <a:r>
              <a:rPr lang="ar-SA" sz="1600" dirty="0" smtClean="0">
                <a:solidFill>
                  <a:schemeClr val="tx1"/>
                </a:solidFill>
                <a:latin typeface="Traditional Arabic" pitchFamily="2" charset="-78"/>
                <a:cs typeface="Traditional Arabic" pitchFamily="2" charset="-78"/>
              </a:rPr>
              <a:t>(</a:t>
            </a:r>
            <a:r>
              <a:rPr lang="fa-IR" sz="1600" dirty="0" smtClean="0">
                <a:solidFill>
                  <a:schemeClr val="tx1"/>
                </a:solidFill>
                <a:latin typeface="Traditional Arabic" pitchFamily="2" charset="-78"/>
                <a:cs typeface="Traditional Arabic" pitchFamily="2" charset="-78"/>
              </a:rPr>
              <a:t>ثقه</a:t>
            </a:r>
            <a:r>
              <a:rPr lang="ar-SA" sz="1600" dirty="0" smtClean="0">
                <a:solidFill>
                  <a:schemeClr val="tx1"/>
                </a:solidFill>
                <a:latin typeface="Traditional Arabic" pitchFamily="2" charset="-78"/>
                <a:cs typeface="Traditional Arabic" pitchFamily="2" charset="-78"/>
              </a:rPr>
              <a:t>)</a:t>
            </a:r>
            <a:endParaRPr lang="ar-SA" sz="1600" dirty="0">
              <a:solidFill>
                <a:schemeClr val="tx1"/>
              </a:solidFill>
              <a:latin typeface="Traditional Arabic" pitchFamily="2" charset="-78"/>
              <a:cs typeface="Traditional Arabic" pitchFamily="2" charset="-78"/>
            </a:endParaRPr>
          </a:p>
        </p:txBody>
      </p:sp>
      <p:sp>
        <p:nvSpPr>
          <p:cNvPr id="15" name="مخطط انسيابي: معالجة متعاقبة 14"/>
          <p:cNvSpPr/>
          <p:nvPr/>
        </p:nvSpPr>
        <p:spPr>
          <a:xfrm>
            <a:off x="1607332" y="6858017"/>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latin typeface="Traditional Arabic" pitchFamily="2" charset="-78"/>
                <a:cs typeface="Traditional Arabic" pitchFamily="2" charset="-78"/>
              </a:rPr>
              <a:t>محمد بن سهل بن عسكر </a:t>
            </a:r>
            <a:r>
              <a:rPr lang="ar-SA" sz="1200" dirty="0" smtClean="0">
                <a:solidFill>
                  <a:schemeClr val="tx1"/>
                </a:solidFill>
                <a:latin typeface="Traditional Arabic" pitchFamily="2" charset="-78"/>
                <a:cs typeface="Traditional Arabic" pitchFamily="2" charset="-78"/>
              </a:rPr>
              <a:t>(</a:t>
            </a:r>
            <a:r>
              <a:rPr lang="fa-IR" sz="1200" dirty="0" smtClean="0">
                <a:solidFill>
                  <a:schemeClr val="tx1"/>
                </a:solidFill>
                <a:latin typeface="Traditional Arabic" pitchFamily="2" charset="-78"/>
                <a:cs typeface="Traditional Arabic" pitchFamily="2" charset="-78"/>
              </a:rPr>
              <a:t>ثقه</a:t>
            </a:r>
            <a:r>
              <a:rPr lang="ar-SA" sz="1200" dirty="0" smtClean="0">
                <a:solidFill>
                  <a:schemeClr val="tx1"/>
                </a:solidFill>
                <a:latin typeface="Traditional Arabic" pitchFamily="2" charset="-78"/>
                <a:cs typeface="Traditional Arabic" pitchFamily="2" charset="-78"/>
              </a:rPr>
              <a:t>)</a:t>
            </a:r>
            <a:endParaRPr lang="ar-SA" sz="1200" dirty="0">
              <a:solidFill>
                <a:schemeClr val="tx1"/>
              </a:solidFill>
              <a:latin typeface="Traditional Arabic" pitchFamily="2" charset="-78"/>
              <a:cs typeface="Traditional Arabic" pitchFamily="2" charset="-78"/>
            </a:endParaRPr>
          </a:p>
        </p:txBody>
      </p:sp>
      <p:cxnSp>
        <p:nvCxnSpPr>
          <p:cNvPr id="19" name="رابط كسهم مستقيم 18"/>
          <p:cNvCxnSpPr>
            <a:stCxn id="7" idx="2"/>
            <a:endCxn id="14" idx="0"/>
          </p:cNvCxnSpPr>
          <p:nvPr/>
        </p:nvCxnSpPr>
        <p:spPr>
          <a:xfrm rot="16200000" flipH="1">
            <a:off x="3887395" y="5976947"/>
            <a:ext cx="476253"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رابط كسهم مستقيم 20"/>
          <p:cNvCxnSpPr>
            <a:stCxn id="7" idx="2"/>
            <a:endCxn id="13" idx="0"/>
          </p:cNvCxnSpPr>
          <p:nvPr/>
        </p:nvCxnSpPr>
        <p:spPr>
          <a:xfrm rot="5400000">
            <a:off x="3244453" y="6620354"/>
            <a:ext cx="476253"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رابط كسهم مستقيم 22"/>
          <p:cNvCxnSpPr>
            <a:stCxn id="7" idx="2"/>
            <a:endCxn id="15" idx="0"/>
          </p:cNvCxnSpPr>
          <p:nvPr/>
        </p:nvCxnSpPr>
        <p:spPr>
          <a:xfrm rot="5400000">
            <a:off x="2601511" y="5976947"/>
            <a:ext cx="476253"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رابط مستقيم 26"/>
          <p:cNvCxnSpPr>
            <a:stCxn id="6" idx="2"/>
            <a:endCxn id="8" idx="0"/>
          </p:cNvCxnSpPr>
          <p:nvPr/>
        </p:nvCxnSpPr>
        <p:spPr>
          <a:xfrm rot="5400000">
            <a:off x="3339703" y="3381831"/>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رابط مستقيم 28"/>
          <p:cNvCxnSpPr>
            <a:stCxn id="8" idx="2"/>
            <a:endCxn id="12" idx="0"/>
          </p:cNvCxnSpPr>
          <p:nvPr/>
        </p:nvCxnSpPr>
        <p:spPr>
          <a:xfrm rot="5400000">
            <a:off x="3339703" y="4334338"/>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رابط مستقيم 30"/>
          <p:cNvCxnSpPr>
            <a:stCxn id="12" idx="2"/>
            <a:endCxn id="7" idx="0"/>
          </p:cNvCxnSpPr>
          <p:nvPr/>
        </p:nvCxnSpPr>
        <p:spPr>
          <a:xfrm rot="5400000">
            <a:off x="3339706" y="5286847"/>
            <a:ext cx="285747"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رابط مستقيم 32"/>
          <p:cNvCxnSpPr>
            <a:stCxn id="5" idx="2"/>
            <a:endCxn id="6" idx="0"/>
          </p:cNvCxnSpPr>
          <p:nvPr/>
        </p:nvCxnSpPr>
        <p:spPr>
          <a:xfrm rot="16200000" flipH="1">
            <a:off x="3341816" y="2430971"/>
            <a:ext cx="281524" cy="4"/>
          </a:xfrm>
          <a:prstGeom prst="line">
            <a:avLst/>
          </a:prstGeom>
        </p:spPr>
        <p:style>
          <a:lnRef idx="1">
            <a:schemeClr val="accent1"/>
          </a:lnRef>
          <a:fillRef idx="0">
            <a:schemeClr val="accent1"/>
          </a:fillRef>
          <a:effectRef idx="0">
            <a:schemeClr val="accent1"/>
          </a:effectRef>
          <a:fontRef idx="minor">
            <a:schemeClr val="tx1"/>
          </a:fontRef>
        </p:style>
      </p:cxnSp>
      <p:sp>
        <p:nvSpPr>
          <p:cNvPr id="24" name="مستطيل 23"/>
          <p:cNvSpPr/>
          <p:nvPr/>
        </p:nvSpPr>
        <p:spPr>
          <a:xfrm>
            <a:off x="6205562" y="8487990"/>
            <a:ext cx="720080"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60</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
        <p:nvSpPr>
          <p:cNvPr id="25" name="مستطيل 24"/>
          <p:cNvSpPr/>
          <p:nvPr/>
        </p:nvSpPr>
        <p:spPr>
          <a:xfrm>
            <a:off x="5229200" y="2411760"/>
            <a:ext cx="877163"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3375422" y="8191525"/>
            <a:ext cx="1232297"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حديث أبي الحسن بن المظفر 32</a:t>
            </a:r>
            <a:endParaRPr lang="en-US" sz="1200" dirty="0">
              <a:solidFill>
                <a:schemeClr val="accent3">
                  <a:lumMod val="50000"/>
                </a:schemeClr>
              </a:solidFill>
              <a:cs typeface="B Badr" pitchFamily="2" charset="-78"/>
            </a:endParaRPr>
          </a:p>
        </p:txBody>
      </p:sp>
      <p:sp>
        <p:nvSpPr>
          <p:cNvPr id="4" name="وسيلة شرح مستطيلة مستديرة الزوايا 3"/>
          <p:cNvSpPr/>
          <p:nvPr/>
        </p:nvSpPr>
        <p:spPr>
          <a:xfrm>
            <a:off x="476672" y="611560"/>
            <a:ext cx="5832648" cy="1368152"/>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أَبِي هُرَيْرَةَ</a:t>
            </a:r>
            <a:r>
              <a:rPr lang="fa-IR" sz="1600" dirty="0" smtClean="0">
                <a:cs typeface="Traditional Arabic" pitchFamily="2" charset="-78"/>
              </a:rPr>
              <a:t> </a:t>
            </a:r>
            <a:r>
              <a:rPr lang="fa-IR" sz="1600" dirty="0" smtClean="0">
                <a:cs typeface="CTraditional Arabic" pitchFamily="2" charset="-78"/>
              </a:rPr>
              <a:t>ا</a:t>
            </a:r>
            <a:r>
              <a:rPr lang="ar-SA" sz="1600" dirty="0" smtClean="0">
                <a:cs typeface="Traditional Arabic" pitchFamily="2" charset="-78"/>
              </a:rPr>
              <a:t>، قَالَ: قَالَ رَسُولُ اللَّهِ </a:t>
            </a:r>
            <a:r>
              <a:rPr lang="en-US" sz="1600" dirty="0" smtClean="0">
                <a:solidFill>
                  <a:schemeClr val="tx1"/>
                </a:solidFill>
                <a:latin typeface="islam" pitchFamily="2" charset="2"/>
                <a:cs typeface="Traditional Arabic" pitchFamily="2" charset="-78"/>
              </a:rPr>
              <a:t>r</a:t>
            </a:r>
            <a:r>
              <a:rPr lang="fa-IR" sz="1600" dirty="0" smtClean="0">
                <a:solidFill>
                  <a:schemeClr val="tx1"/>
                </a:solidFill>
                <a:latin typeface="islam" pitchFamily="2" charset="2"/>
                <a:cs typeface="Traditional Arabic" pitchFamily="2" charset="-78"/>
              </a:rPr>
              <a:t>: </a:t>
            </a:r>
            <a:r>
              <a:rPr lang="en-US" sz="1600" dirty="0" smtClean="0">
                <a:cs typeface="Traditional Arabic" pitchFamily="2" charset="-78"/>
              </a:rPr>
              <a:t>”</a:t>
            </a:r>
            <a:r>
              <a:rPr lang="fa-IR" sz="1600" dirty="0" smtClean="0">
                <a:cs typeface="Traditional Arabic" pitchFamily="2" charset="-78"/>
              </a:rPr>
              <a:t> إ</a:t>
            </a:r>
            <a:r>
              <a:rPr lang="ar-SA" sz="1600" dirty="0" smtClean="0">
                <a:cs typeface="Traditional Arabic" pitchFamily="2" charset="-78"/>
              </a:rPr>
              <a:t>ِذَا أَتَيْتُمُ الصَّلاةَ فَأْتُوهَا وَعَلَيْكُمُ السَّكَيِنَةُ وَالْوَقَارُ، فَمَا أَدْرَكْتُمْ فَصَلُّوا، وَمَا سَبَقَكُمْ فَأَتِمُّوا ".</a:t>
            </a:r>
            <a:r>
              <a:rPr lang="fa-IR" sz="1600" dirty="0" smtClean="0">
                <a:cs typeface="Traditional Arabic" pitchFamily="2" charset="-78"/>
              </a:rPr>
              <a:t> </a:t>
            </a:r>
            <a:r>
              <a:rPr lang="ar-SA" sz="1600" dirty="0" smtClean="0">
                <a:cs typeface="Traditional Arabic" pitchFamily="2" charset="-78"/>
              </a:rPr>
              <a:t>قَالَ أَبُو هُرَيْرَةَ: وَهُوَ قَوْلُ اللَّهِ </a:t>
            </a:r>
            <a:r>
              <a:rPr lang="en-US" sz="1600" dirty="0" smtClean="0">
                <a:solidFill>
                  <a:schemeClr val="tx1"/>
                </a:solidFill>
                <a:latin typeface="islam" pitchFamily="2" charset="2"/>
                <a:cs typeface="Traditional Arabic" pitchFamily="2" charset="-78"/>
              </a:rPr>
              <a:t>r</a:t>
            </a:r>
            <a:r>
              <a:rPr lang="fa-IR" sz="1600" dirty="0" smtClean="0">
                <a:solidFill>
                  <a:schemeClr val="tx1"/>
                </a:solidFill>
                <a:latin typeface="islam" pitchFamily="2" charset="2"/>
                <a:cs typeface="Traditional Arabic" pitchFamily="2" charset="-78"/>
              </a:rPr>
              <a:t> </a:t>
            </a:r>
            <a:r>
              <a:rPr lang="en-US" sz="1600" dirty="0" smtClean="0">
                <a:cs typeface="Traditional Arabic" pitchFamily="2" charset="-78"/>
              </a:rPr>
              <a:t> :</a:t>
            </a:r>
            <a:r>
              <a:rPr lang="fa-IR" sz="1600" dirty="0" smtClean="0">
                <a:cs typeface="Traditional Arabic" pitchFamily="2" charset="-78"/>
              </a:rPr>
              <a:t>{</a:t>
            </a:r>
            <a:r>
              <a:rPr lang="ar-SA" sz="1600" dirty="0" smtClean="0">
                <a:cs typeface="Traditional Arabic" pitchFamily="2" charset="-78"/>
              </a:rPr>
              <a:t>وَإِذَا رَأَوْا تِجَارَةً أَوْ لَهْوًا انْفَضُّوا إِلَيْهَا وَتَرَكُوكَ قَائِمًا</a:t>
            </a:r>
            <a:r>
              <a:rPr lang="fa-IR" sz="1600" dirty="0" smtClean="0">
                <a:cs typeface="Traditional Arabic" pitchFamily="2" charset="-78"/>
              </a:rPr>
              <a:t>}</a:t>
            </a:r>
            <a:r>
              <a:rPr lang="ar-SA" sz="1600" dirty="0" smtClean="0">
                <a:cs typeface="Traditional Arabic" pitchFamily="2" charset="-78"/>
              </a:rPr>
              <a:t>، قَالَ: قَدِمَ دِحْيَةُ الْكَلْبِيُّ الْمَدِينَةَ يَوْمَ الْجُمُعَةِ، وَالنَّبِيُّ </a:t>
            </a:r>
            <a:r>
              <a:rPr lang="en-US" sz="1600" dirty="0" smtClean="0">
                <a:solidFill>
                  <a:schemeClr val="tx1"/>
                </a:solidFill>
                <a:latin typeface="islam" pitchFamily="2" charset="2"/>
                <a:cs typeface="Traditional Arabic" pitchFamily="2" charset="-78"/>
              </a:rPr>
              <a:t>r</a:t>
            </a:r>
            <a:r>
              <a:rPr lang="fa-IR" sz="1600" dirty="0" smtClean="0">
                <a:solidFill>
                  <a:schemeClr val="tx1"/>
                </a:solidFill>
                <a:latin typeface="islam" pitchFamily="2" charset="2"/>
                <a:cs typeface="Traditional Arabic" pitchFamily="2" charset="-78"/>
              </a:rPr>
              <a:t> </a:t>
            </a:r>
            <a:r>
              <a:rPr lang="ar-SA" sz="1600" dirty="0" smtClean="0">
                <a:cs typeface="Traditional Arabic" pitchFamily="2" charset="-78"/>
              </a:rPr>
              <a:t>قَائِمًا يَخْطُبُ عَلَى الْمِنْبَرِ، وَكَانَ رَحِيلا فَخَرَجَ نَاسٌ مِنَ النَّاسِ يَسْأَلُونَ عَنِ السَّفَرِ، وَخَرَجَ جَوَارِي مِنْ جَوَارِي الْمَدِينَةِ، وَهُنَّ يَضْرِبْنَ بِدِفُوفِهِنَّ ، فَأَنْزَلَ اللَّهُ </a:t>
            </a:r>
            <a:r>
              <a:rPr lang="fa-IR" sz="1600" dirty="0" smtClean="0">
                <a:cs typeface="CTraditional Arabic" pitchFamily="2" charset="-78"/>
              </a:rPr>
              <a:t>ـ</a:t>
            </a:r>
            <a:r>
              <a:rPr lang="fa-IR" sz="1600" dirty="0" smtClean="0">
                <a:solidFill>
                  <a:schemeClr val="tx1"/>
                </a:solidFill>
                <a:latin typeface="islam" pitchFamily="2" charset="2"/>
                <a:cs typeface="Traditional Arabic" pitchFamily="2" charset="-78"/>
              </a:rPr>
              <a:t> </a:t>
            </a:r>
            <a:r>
              <a:rPr lang="fa-IR" sz="1600" dirty="0" smtClean="0">
                <a:cs typeface="Traditional Arabic" pitchFamily="2" charset="-78"/>
              </a:rPr>
              <a:t>{</a:t>
            </a:r>
            <a:r>
              <a:rPr lang="ar-SA" sz="1600" dirty="0" smtClean="0">
                <a:cs typeface="Traditional Arabic" pitchFamily="2" charset="-78"/>
              </a:rPr>
              <a:t>وَإِذَا رَأَوْا تِجَارَةً أَوْ لَهْوًا انْفَضُّوا إِلَيْهَا وَتَرَكُوكَ قَائِمًا</a:t>
            </a:r>
            <a:r>
              <a:rPr lang="fa-IR" sz="1600" dirty="0" smtClean="0">
                <a:cs typeface="Traditional Arabic" pitchFamily="2" charset="-78"/>
              </a:rPr>
              <a:t>}</a:t>
            </a:r>
            <a:endParaRPr lang="ar-SA" sz="1600" dirty="0" smtClean="0">
              <a:cs typeface="Traditional Arabic" pitchFamily="2" charset="-78"/>
            </a:endParaRPr>
          </a:p>
        </p:txBody>
      </p:sp>
      <p:sp>
        <p:nvSpPr>
          <p:cNvPr id="5" name="مخطط انسيابي: معالجة متعاقبة 4"/>
          <p:cNvSpPr/>
          <p:nvPr/>
        </p:nvSpPr>
        <p:spPr>
          <a:xfrm>
            <a:off x="3375423" y="2190735"/>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أَب</a:t>
            </a:r>
            <a:r>
              <a:rPr lang="fa-IR" sz="1600" dirty="0" smtClean="0">
                <a:solidFill>
                  <a:schemeClr val="tx1"/>
                </a:solidFill>
                <a:cs typeface="Traditional Arabic" pitchFamily="2" charset="-78"/>
              </a:rPr>
              <a:t>و</a:t>
            </a:r>
            <a:r>
              <a:rPr lang="ar-SA" sz="1600" dirty="0" smtClean="0">
                <a:solidFill>
                  <a:schemeClr val="tx1"/>
                </a:solidFill>
                <a:cs typeface="Traditional Arabic" pitchFamily="2" charset="-78"/>
              </a:rPr>
              <a:t> هُرَيْرَة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6" name="مخطط انسيابي: معالجة متعاقبة 5"/>
          <p:cNvSpPr/>
          <p:nvPr/>
        </p:nvSpPr>
        <p:spPr>
          <a:xfrm>
            <a:off x="3375422" y="2952740"/>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أَب</a:t>
            </a:r>
            <a:r>
              <a:rPr lang="fa-IR" sz="1600" dirty="0" smtClean="0">
                <a:solidFill>
                  <a:schemeClr val="tx1"/>
                </a:solidFill>
                <a:cs typeface="Traditional Arabic" pitchFamily="2" charset="-78"/>
              </a:rPr>
              <a:t>و</a:t>
            </a:r>
            <a:r>
              <a:rPr lang="ar-SA" sz="1600" dirty="0" smtClean="0">
                <a:solidFill>
                  <a:schemeClr val="tx1"/>
                </a:solidFill>
                <a:cs typeface="Traditional Arabic" pitchFamily="2" charset="-78"/>
              </a:rPr>
              <a:t> رَافِعٍ</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3375422" y="5238756"/>
            <a:ext cx="1178727" cy="666755"/>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سَلامٌ أَبُو الْمُنْذِرِ الْقَارِئُ</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a:defRPr/>
            </a:pPr>
            <a:r>
              <a:rPr lang="ar-SA" sz="1400" dirty="0" err="1"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 يهم</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3375422" y="3714745"/>
            <a:ext cx="1178727" cy="666755"/>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الحسن البصري </a:t>
            </a:r>
            <a:r>
              <a:rPr lang="ar-SA" sz="1200" dirty="0" smtClean="0">
                <a:solidFill>
                  <a:schemeClr val="tx1"/>
                </a:solidFill>
                <a:latin typeface="Traditional Arabic" pitchFamily="18" charset="-78"/>
                <a:cs typeface="Traditional Arabic" pitchFamily="2" charset="-78"/>
              </a:rPr>
              <a:t>(</a:t>
            </a:r>
            <a:r>
              <a:rPr lang="fa-IR" sz="1200" dirty="0" smtClean="0">
                <a:solidFill>
                  <a:schemeClr val="tx1"/>
                </a:solidFill>
                <a:latin typeface="Traditional Arabic" pitchFamily="18" charset="-78"/>
                <a:cs typeface="Traditional Arabic" pitchFamily="2" charset="-78"/>
              </a:rPr>
              <a:t>ثقة يرسل كثيرا ويدلس وقد عنعن هنا</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sp>
        <p:nvSpPr>
          <p:cNvPr id="11" name="وسيلة شرح بيضاوية 10"/>
          <p:cNvSpPr/>
          <p:nvPr/>
        </p:nvSpPr>
        <p:spPr>
          <a:xfrm>
            <a:off x="5089935" y="2095484"/>
            <a:ext cx="1219386" cy="672075"/>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22</a:t>
            </a:r>
            <a:endParaRPr lang="en-US" dirty="0">
              <a:solidFill>
                <a:schemeClr val="tx1"/>
              </a:solidFill>
              <a:cs typeface="B Badr" pitchFamily="2" charset="-78"/>
            </a:endParaRPr>
          </a:p>
        </p:txBody>
      </p:sp>
      <p:sp>
        <p:nvSpPr>
          <p:cNvPr id="12" name="مخطط انسيابي: معالجة متعاقبة 11"/>
          <p:cNvSpPr/>
          <p:nvPr/>
        </p:nvSpPr>
        <p:spPr>
          <a:xfrm>
            <a:off x="3375422" y="4476749"/>
            <a:ext cx="1178727" cy="66676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يُونُسُ بْنُ عُبَيْدٍ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13" name="رابط مستقيم 12"/>
          <p:cNvCxnSpPr>
            <a:stCxn id="5" idx="2"/>
            <a:endCxn id="6" idx="0"/>
          </p:cNvCxnSpPr>
          <p:nvPr/>
        </p:nvCxnSpPr>
        <p:spPr>
          <a:xfrm rot="16200000" flipH="1">
            <a:off x="3919273" y="2907226"/>
            <a:ext cx="91023" cy="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رابط مستقيم 13"/>
          <p:cNvCxnSpPr>
            <a:stCxn id="6" idx="2"/>
            <a:endCxn id="8" idx="0"/>
          </p:cNvCxnSpPr>
          <p:nvPr/>
        </p:nvCxnSpPr>
        <p:spPr>
          <a:xfrm rot="5400000">
            <a:off x="3917160" y="3667583"/>
            <a:ext cx="9525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رابط مستقيم 14"/>
          <p:cNvCxnSpPr>
            <a:stCxn id="8" idx="2"/>
            <a:endCxn id="12" idx="0"/>
          </p:cNvCxnSpPr>
          <p:nvPr/>
        </p:nvCxnSpPr>
        <p:spPr>
          <a:xfrm rot="5400000">
            <a:off x="3917160" y="4429587"/>
            <a:ext cx="95251" cy="1191"/>
          </a:xfrm>
          <a:prstGeom prst="line">
            <a:avLst/>
          </a:prstGeom>
        </p:spPr>
        <p:style>
          <a:lnRef idx="1">
            <a:schemeClr val="accent1"/>
          </a:lnRef>
          <a:fillRef idx="0">
            <a:schemeClr val="accent1"/>
          </a:fillRef>
          <a:effectRef idx="0">
            <a:schemeClr val="accent1"/>
          </a:effectRef>
          <a:fontRef idx="minor">
            <a:schemeClr val="tx1"/>
          </a:fontRef>
        </p:style>
      </p:cxnSp>
      <p:sp>
        <p:nvSpPr>
          <p:cNvPr id="17" name="مخطط انسيابي: معالجة متعاقبة 16"/>
          <p:cNvSpPr/>
          <p:nvPr/>
        </p:nvSpPr>
        <p:spPr>
          <a:xfrm>
            <a:off x="3375422" y="6000761"/>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مُعَاوِيَةُ بْنُ عُبَيْدِ اللَّهِ بْنِ مُعَاوِيَة</a:t>
            </a: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3375422" y="6762765"/>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أَحْمَدُ بْنُ الْحُسَيْنِ بْنِ عَبَّادٍ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3375422" y="7524772"/>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حاجب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28" name="رابط مستقيم 27"/>
          <p:cNvCxnSpPr>
            <a:stCxn id="12" idx="2"/>
            <a:endCxn id="7" idx="0"/>
          </p:cNvCxnSpPr>
          <p:nvPr/>
        </p:nvCxnSpPr>
        <p:spPr>
          <a:xfrm rot="5400000">
            <a:off x="3917163" y="5191595"/>
            <a:ext cx="95245"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رابط مستقيم 29"/>
          <p:cNvCxnSpPr>
            <a:stCxn id="7" idx="2"/>
            <a:endCxn id="17" idx="0"/>
          </p:cNvCxnSpPr>
          <p:nvPr/>
        </p:nvCxnSpPr>
        <p:spPr>
          <a:xfrm rot="5400000">
            <a:off x="3917160" y="5953599"/>
            <a:ext cx="9525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رابط مستقيم 31"/>
          <p:cNvCxnSpPr>
            <a:stCxn id="17" idx="2"/>
            <a:endCxn id="18" idx="0"/>
          </p:cNvCxnSpPr>
          <p:nvPr/>
        </p:nvCxnSpPr>
        <p:spPr>
          <a:xfrm rot="5400000">
            <a:off x="3917160" y="6715603"/>
            <a:ext cx="9525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رابط مستقيم 33"/>
          <p:cNvCxnSpPr>
            <a:stCxn id="18" idx="2"/>
            <a:endCxn id="19" idx="0"/>
          </p:cNvCxnSpPr>
          <p:nvPr/>
        </p:nvCxnSpPr>
        <p:spPr>
          <a:xfrm rot="5400000">
            <a:off x="3917160" y="7477610"/>
            <a:ext cx="95251" cy="1191"/>
          </a:xfrm>
          <a:prstGeom prst="line">
            <a:avLst/>
          </a:prstGeom>
        </p:spPr>
        <p:style>
          <a:lnRef idx="1">
            <a:schemeClr val="accent1"/>
          </a:lnRef>
          <a:fillRef idx="0">
            <a:schemeClr val="accent1"/>
          </a:fillRef>
          <a:effectRef idx="0">
            <a:schemeClr val="accent1"/>
          </a:effectRef>
          <a:fontRef idx="minor">
            <a:schemeClr val="tx1"/>
          </a:fontRef>
        </p:style>
      </p:cxnSp>
      <p:sp>
        <p:nvSpPr>
          <p:cNvPr id="21" name="مستطيل 20"/>
          <p:cNvSpPr/>
          <p:nvPr/>
        </p:nvSpPr>
        <p:spPr>
          <a:xfrm>
            <a:off x="0" y="8532440"/>
            <a:ext cx="720489"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22" name="مستطيل 21"/>
          <p:cNvSpPr/>
          <p:nvPr/>
        </p:nvSpPr>
        <p:spPr>
          <a:xfrm>
            <a:off x="5276887" y="2863838"/>
            <a:ext cx="877163"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مستطيل 33"/>
          <p:cNvSpPr/>
          <p:nvPr/>
        </p:nvSpPr>
        <p:spPr>
          <a:xfrm>
            <a:off x="3482578" y="5911861"/>
            <a:ext cx="117872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ترمذي ح ش 1005</a:t>
            </a:r>
            <a:endParaRPr lang="en-US" sz="1200" dirty="0">
              <a:solidFill>
                <a:schemeClr val="accent1">
                  <a:lumMod val="75000"/>
                </a:schemeClr>
              </a:solidFill>
              <a:cs typeface="B Badr" pitchFamily="2" charset="-78"/>
            </a:endParaRPr>
          </a:p>
        </p:txBody>
      </p:sp>
      <p:sp>
        <p:nvSpPr>
          <p:cNvPr id="33" name="مستطيل 32"/>
          <p:cNvSpPr/>
          <p:nvPr/>
        </p:nvSpPr>
        <p:spPr>
          <a:xfrm>
            <a:off x="4982777" y="7733436"/>
            <a:ext cx="1071570"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accent1">
                    <a:lumMod val="75000"/>
                  </a:schemeClr>
                </a:solidFill>
                <a:cs typeface="B Badr" pitchFamily="2" charset="-78"/>
              </a:rPr>
              <a:t>ابن‌ماجه ح ش 1885</a:t>
            </a:r>
            <a:endParaRPr lang="en-US" sz="1200" dirty="0">
              <a:solidFill>
                <a:schemeClr val="accent1">
                  <a:lumMod val="75000"/>
                </a:schemeClr>
              </a:solidFill>
              <a:cs typeface="B Badr" pitchFamily="2" charset="-78"/>
            </a:endParaRPr>
          </a:p>
        </p:txBody>
      </p:sp>
      <p:sp>
        <p:nvSpPr>
          <p:cNvPr id="77" name="مستطيل 76"/>
          <p:cNvSpPr/>
          <p:nvPr/>
        </p:nvSpPr>
        <p:spPr>
          <a:xfrm>
            <a:off x="3756203" y="7705081"/>
            <a:ext cx="1071570"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accent1">
                    <a:lumMod val="75000"/>
                  </a:schemeClr>
                </a:solidFill>
                <a:cs typeface="B Badr" pitchFamily="2" charset="-78"/>
              </a:rPr>
              <a:t>ابن‌ماجه ح ش 1885</a:t>
            </a:r>
            <a:endParaRPr lang="en-US" sz="1200" dirty="0">
              <a:solidFill>
                <a:schemeClr val="accent1">
                  <a:lumMod val="75000"/>
                </a:schemeClr>
              </a:solidFill>
              <a:cs typeface="B Badr" pitchFamily="2" charset="-78"/>
            </a:endParaRPr>
          </a:p>
        </p:txBody>
      </p:sp>
      <p:sp>
        <p:nvSpPr>
          <p:cNvPr id="3" name="مستطيل 2"/>
          <p:cNvSpPr/>
          <p:nvPr/>
        </p:nvSpPr>
        <p:spPr>
          <a:xfrm>
            <a:off x="589340" y="6000761"/>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ابونعيم اخبار اصفهان ح ش 533</a:t>
            </a:r>
            <a:endParaRPr lang="en-US" sz="1200" dirty="0">
              <a:solidFill>
                <a:schemeClr val="accent1">
                  <a:lumMod val="75000"/>
                </a:schemeClr>
              </a:solidFill>
              <a:cs typeface="B Badr" pitchFamily="2" charset="-78"/>
            </a:endParaRPr>
          </a:p>
        </p:txBody>
      </p:sp>
      <p:sp>
        <p:nvSpPr>
          <p:cNvPr id="4" name="مستطيل 3"/>
          <p:cNvSpPr/>
          <p:nvPr/>
        </p:nvSpPr>
        <p:spPr>
          <a:xfrm>
            <a:off x="2035960" y="6000761"/>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البيهقي الكبري ح ش 13616</a:t>
            </a:r>
            <a:r>
              <a:rPr lang="ar-SA" sz="1200" dirty="0" smtClean="0">
                <a:solidFill>
                  <a:schemeClr val="accent1">
                    <a:lumMod val="75000"/>
                  </a:schemeClr>
                </a:solidFill>
                <a:cs typeface="B Badr" pitchFamily="2" charset="-78"/>
              </a:rPr>
              <a:t> </a:t>
            </a:r>
            <a:endParaRPr lang="en-US" sz="1200" dirty="0">
              <a:solidFill>
                <a:schemeClr val="accent1">
                  <a:lumMod val="75000"/>
                </a:schemeClr>
              </a:solidFill>
              <a:cs typeface="B Badr" pitchFamily="2" charset="-78"/>
            </a:endParaRPr>
          </a:p>
        </p:txBody>
      </p:sp>
      <p:sp>
        <p:nvSpPr>
          <p:cNvPr id="5" name="مستطيل 4"/>
          <p:cNvSpPr/>
          <p:nvPr/>
        </p:nvSpPr>
        <p:spPr>
          <a:xfrm>
            <a:off x="2464588" y="7715273"/>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accent1">
                    <a:lumMod val="75000"/>
                  </a:schemeClr>
                </a:solidFill>
                <a:cs typeface="B Badr" pitchFamily="2" charset="-78"/>
              </a:rPr>
              <a:t>سعيد بن منصور ح ش 617 </a:t>
            </a:r>
            <a:endParaRPr lang="en-US" sz="1200" dirty="0">
              <a:solidFill>
                <a:schemeClr val="accent1">
                  <a:lumMod val="75000"/>
                </a:schemeClr>
              </a:solidFill>
              <a:cs typeface="B Badr" pitchFamily="2" charset="-78"/>
            </a:endParaRPr>
          </a:p>
        </p:txBody>
      </p:sp>
      <p:sp>
        <p:nvSpPr>
          <p:cNvPr id="6" name="وسيلة شرح مستطيلة مستديرة الزوايا 5"/>
          <p:cNvSpPr/>
          <p:nvPr/>
        </p:nvSpPr>
        <p:spPr>
          <a:xfrm>
            <a:off x="476672" y="467544"/>
            <a:ext cx="5904656" cy="580181"/>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عَائِشَةَ </a:t>
            </a:r>
            <a:r>
              <a:rPr lang="fa-IR" sz="1600" dirty="0" smtClean="0">
                <a:cs typeface="CTraditional Arabic" pitchFamily="2" charset="-78"/>
              </a:rPr>
              <a:t>ل</a:t>
            </a:r>
            <a:r>
              <a:rPr lang="ar-SA" sz="1600" dirty="0" smtClean="0">
                <a:cs typeface="Traditional Arabic" pitchFamily="2" charset="-78"/>
              </a:rPr>
              <a:t>، عَنِ النَّبِيِّ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قَالَ: </a:t>
            </a:r>
            <a:r>
              <a:rPr lang="fa-IR" sz="1600" dirty="0" smtClean="0">
                <a:cs typeface="Traditional Arabic" pitchFamily="2" charset="-78"/>
              </a:rPr>
              <a:t>”</a:t>
            </a:r>
            <a:r>
              <a:rPr lang="ar-SA" sz="1600" dirty="0" smtClean="0">
                <a:cs typeface="Traditional Arabic" pitchFamily="2" charset="-78"/>
              </a:rPr>
              <a:t> أَعْلِنُوا هَذَا النِّكَاحَ، وَاضْرِبُوا عَلَيْهِ بِالْغِرْبَالِ</a:t>
            </a:r>
            <a:r>
              <a:rPr lang="fa-IR" sz="1600" dirty="0" smtClean="0">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3536158" y="1428730"/>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عَائِشَةَ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8" name="مخطط انسيابي: معالجة متعاقبة 7"/>
          <p:cNvSpPr/>
          <p:nvPr/>
        </p:nvSpPr>
        <p:spPr>
          <a:xfrm>
            <a:off x="3536158" y="2381236"/>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الْقَاسِ</a:t>
            </a:r>
            <a:r>
              <a:rPr lang="fa-IR" sz="1600" dirty="0" smtClean="0">
                <a:solidFill>
                  <a:schemeClr val="tx1"/>
                </a:solidFill>
                <a:cs typeface="Traditional Arabic" pitchFamily="2" charset="-78"/>
              </a:rPr>
              <a:t>م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4982777" y="3428993"/>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رَبِيعَةَ بْنِ أَبِي عَبْدِ الرَّحْمَن</a:t>
            </a:r>
            <a:r>
              <a:rPr lang="fa-IR" sz="1400" dirty="0" smtClean="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a:defRPr/>
            </a:pPr>
            <a:r>
              <a:rPr lang="ar-SA" sz="1400" dirty="0" err="1"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ثقه فقيه</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13" name="وسيلة شرح بيضاوية 12"/>
          <p:cNvSpPr/>
          <p:nvPr/>
        </p:nvSpPr>
        <p:spPr>
          <a:xfrm>
            <a:off x="5013176" y="1475656"/>
            <a:ext cx="1272964" cy="672075"/>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23</a:t>
            </a:r>
            <a:endParaRPr lang="en-US" dirty="0">
              <a:solidFill>
                <a:schemeClr val="tx1"/>
              </a:solidFill>
              <a:cs typeface="B Badr" pitchFamily="2" charset="-78"/>
            </a:endParaRPr>
          </a:p>
        </p:txBody>
      </p:sp>
      <p:sp>
        <p:nvSpPr>
          <p:cNvPr id="14" name="مخطط انسيابي: معالجة متعاقبة 13"/>
          <p:cNvSpPr/>
          <p:nvPr/>
        </p:nvSpPr>
        <p:spPr>
          <a:xfrm>
            <a:off x="4982777" y="4381499"/>
            <a:ext cx="1178727" cy="666760"/>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خَالِدِ بْنِ إِلْيَاس</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متروك</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22" name="رابط مستقيم 21"/>
          <p:cNvCxnSpPr>
            <a:stCxn id="10" idx="2"/>
            <a:endCxn id="14" idx="0"/>
          </p:cNvCxnSpPr>
          <p:nvPr/>
        </p:nvCxnSpPr>
        <p:spPr>
          <a:xfrm rot="5400000">
            <a:off x="5429264" y="4239087"/>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رابط مستقيم 23"/>
          <p:cNvCxnSpPr>
            <a:stCxn id="7" idx="2"/>
            <a:endCxn id="8" idx="0"/>
          </p:cNvCxnSpPr>
          <p:nvPr/>
        </p:nvCxnSpPr>
        <p:spPr>
          <a:xfrm rot="16200000" flipH="1">
            <a:off x="3984758" y="2240471"/>
            <a:ext cx="281524" cy="4"/>
          </a:xfrm>
          <a:prstGeom prst="line">
            <a:avLst/>
          </a:prstGeom>
        </p:spPr>
        <p:style>
          <a:lnRef idx="1">
            <a:schemeClr val="accent1"/>
          </a:lnRef>
          <a:fillRef idx="0">
            <a:schemeClr val="accent1"/>
          </a:fillRef>
          <a:effectRef idx="0">
            <a:schemeClr val="accent1"/>
          </a:effectRef>
          <a:fontRef idx="minor">
            <a:schemeClr val="tx1"/>
          </a:fontRef>
        </p:style>
      </p:cxnSp>
      <p:sp>
        <p:nvSpPr>
          <p:cNvPr id="25" name="مخطط انسيابي: معالجة متعاقبة 24"/>
          <p:cNvSpPr/>
          <p:nvPr/>
        </p:nvSpPr>
        <p:spPr>
          <a:xfrm>
            <a:off x="4982777" y="5334005"/>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عِيسَى بْنُ يُونُس</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6" name="مخطط انسيابي: معالجة متعاقبة 35"/>
          <p:cNvSpPr/>
          <p:nvPr/>
        </p:nvSpPr>
        <p:spPr>
          <a:xfrm>
            <a:off x="3750472" y="7048517"/>
            <a:ext cx="1125149"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الْخَلِيلُ بْنُ عَمْر</a:t>
            </a:r>
            <a:r>
              <a:rPr lang="fa-IR" sz="1600" dirty="0" smtClean="0">
                <a:solidFill>
                  <a:schemeClr val="tx1"/>
                </a:solidFill>
                <a:cs typeface="Traditional Arabic" pitchFamily="2" charset="-78"/>
              </a:rPr>
              <a:t>و</a:t>
            </a:r>
            <a:r>
              <a:rPr lang="ar-SA"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7" name="مخطط انسيابي: معالجة متعاقبة 36"/>
          <p:cNvSpPr/>
          <p:nvPr/>
        </p:nvSpPr>
        <p:spPr>
          <a:xfrm>
            <a:off x="4982777" y="7048517"/>
            <a:ext cx="1125149"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نَصْرُ بْنُ عَلِيٍّ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8" name="مخطط انسيابي: معالجة متعاقبة 37"/>
          <p:cNvSpPr/>
          <p:nvPr/>
        </p:nvSpPr>
        <p:spPr>
          <a:xfrm>
            <a:off x="2518166" y="7048517"/>
            <a:ext cx="1125149"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عبد الله </a:t>
            </a:r>
            <a:r>
              <a:rPr lang="ar-SA" sz="1400" dirty="0" smtClean="0">
                <a:solidFill>
                  <a:schemeClr val="tx1"/>
                </a:solidFill>
                <a:cs typeface="Traditional Arabic" pitchFamily="2" charset="-78"/>
              </a:rPr>
              <a:t>بْنُ الْمُبَارَكِ</a:t>
            </a:r>
            <a:r>
              <a:rPr lang="fa-IR" sz="1400" dirty="0" smtClean="0">
                <a:solidFill>
                  <a:schemeClr val="tx1"/>
                </a:solidFill>
                <a:cs typeface="Traditional Arabic" pitchFamily="2" charset="-78"/>
              </a:rPr>
              <a:t> </a:t>
            </a:r>
          </a:p>
          <a:p>
            <a:pPr algn="ctr">
              <a:defRPr/>
            </a:pP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ثقه امام</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40" name="مخطط انسيابي: معالجة متعاقبة 39"/>
          <p:cNvSpPr/>
          <p:nvPr/>
        </p:nvSpPr>
        <p:spPr>
          <a:xfrm>
            <a:off x="2035960" y="3428993"/>
            <a:ext cx="1178727" cy="666755"/>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عِيسَى بْنُ مَيْمُون</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متروك</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1" name="مخطط انسيابي: معالجة متعاقبة 40"/>
          <p:cNvSpPr/>
          <p:nvPr/>
        </p:nvSpPr>
        <p:spPr>
          <a:xfrm>
            <a:off x="3482578" y="4381499"/>
            <a:ext cx="1178727" cy="66676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يَزِيدُ بْنُ هَارُونَ</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3" name="مخطط انسيابي: معالجة متعاقبة 42"/>
          <p:cNvSpPr/>
          <p:nvPr/>
        </p:nvSpPr>
        <p:spPr>
          <a:xfrm>
            <a:off x="3482578" y="5334005"/>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أَحْمَدُ بْنُ مَنِيع</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45" name="رابط كسهم مستقيم 44"/>
          <p:cNvCxnSpPr>
            <a:stCxn id="8" idx="2"/>
            <a:endCxn id="10" idx="0"/>
          </p:cNvCxnSpPr>
          <p:nvPr/>
        </p:nvCxnSpPr>
        <p:spPr>
          <a:xfrm rot="16200000" flipH="1">
            <a:off x="4658330" y="2515182"/>
            <a:ext cx="381003" cy="14466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مخطط انسيابي: معالجة متعاقبة 46"/>
          <p:cNvSpPr/>
          <p:nvPr/>
        </p:nvSpPr>
        <p:spPr>
          <a:xfrm>
            <a:off x="2035960" y="4381499"/>
            <a:ext cx="1178727" cy="66676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مُحَمَّدُ بْنُ جَعْفَر</a:t>
            </a:r>
            <a:r>
              <a:rPr lang="fa-IR" sz="1600" dirty="0" smtClean="0">
                <a:solidFill>
                  <a:schemeClr val="tx1"/>
                </a:solidFill>
                <a:cs typeface="Traditional Arabic" pitchFamily="2" charset="-78"/>
              </a:rPr>
              <a:t> البزاز</a:t>
            </a:r>
          </a:p>
          <a:p>
            <a:pPr algn="ctr" fontAlgn="auto">
              <a:spcBef>
                <a:spcPts val="0"/>
              </a:spcBef>
              <a:spcAft>
                <a:spcPts val="0"/>
              </a:spcAft>
              <a:defRPr/>
            </a:pP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 فيه لين</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48" name="مخطط انسيابي: معالجة متعاقبة 47"/>
          <p:cNvSpPr/>
          <p:nvPr/>
        </p:nvSpPr>
        <p:spPr>
          <a:xfrm>
            <a:off x="2035960" y="5334005"/>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إِسْحَاقَ</a:t>
            </a:r>
            <a:endParaRPr lang="fa-IR" sz="1400" dirty="0" smtClean="0">
              <a:solidFill>
                <a:schemeClr val="tx1"/>
              </a:solidFill>
              <a:cs typeface="Traditional Arabic" pitchFamily="2" charset="-78"/>
            </a:endParaRPr>
          </a:p>
          <a:p>
            <a:pPr algn="ctr">
              <a:defRPr/>
            </a:pPr>
            <a:r>
              <a:rPr lang="fa-IR" sz="14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ثقه ثبت</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50" name="مخطط انسيابي: معالجة متعاقبة 49"/>
          <p:cNvSpPr/>
          <p:nvPr/>
        </p:nvSpPr>
        <p:spPr>
          <a:xfrm>
            <a:off x="642919" y="4381499"/>
            <a:ext cx="1178727" cy="66676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الْحَجَّاجُ بْنُ نُصَيْر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ضعيف</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1" name="مخطط انسيابي: معالجة متعاقبة 50"/>
          <p:cNvSpPr/>
          <p:nvPr/>
        </p:nvSpPr>
        <p:spPr>
          <a:xfrm>
            <a:off x="642919" y="5334005"/>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إِبْرَاهِيمُ بْنُ عَوْن</a:t>
            </a:r>
            <a:r>
              <a:rPr lang="fa-IR" sz="1600" dirty="0" smtClean="0">
                <a:solidFill>
                  <a:schemeClr val="tx1"/>
                </a:solidFill>
                <a:cs typeface="Traditional Arabic" pitchFamily="2" charset="-78"/>
              </a:rPr>
              <a:t> </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56" name="رابط كسهم مستقيم 55"/>
          <p:cNvCxnSpPr>
            <a:stCxn id="8" idx="2"/>
            <a:endCxn id="40" idx="0"/>
          </p:cNvCxnSpPr>
          <p:nvPr/>
        </p:nvCxnSpPr>
        <p:spPr>
          <a:xfrm rot="5400000">
            <a:off x="3184921" y="2488392"/>
            <a:ext cx="381003" cy="15001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رابط كسهم مستقيم 57"/>
          <p:cNvCxnSpPr>
            <a:stCxn id="40" idx="2"/>
            <a:endCxn id="41" idx="0"/>
          </p:cNvCxnSpPr>
          <p:nvPr/>
        </p:nvCxnSpPr>
        <p:spPr>
          <a:xfrm rot="16200000" flipH="1">
            <a:off x="3205756" y="3515314"/>
            <a:ext cx="285752" cy="14466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رابط كسهم مستقيم 59"/>
          <p:cNvCxnSpPr>
            <a:stCxn id="40" idx="2"/>
            <a:endCxn id="47" idx="0"/>
          </p:cNvCxnSpPr>
          <p:nvPr/>
        </p:nvCxnSpPr>
        <p:spPr>
          <a:xfrm rot="5400000">
            <a:off x="2482447" y="4239087"/>
            <a:ext cx="285752"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رابط كسهم مستقيم 61"/>
          <p:cNvCxnSpPr>
            <a:stCxn id="40" idx="2"/>
            <a:endCxn id="50" idx="0"/>
          </p:cNvCxnSpPr>
          <p:nvPr/>
        </p:nvCxnSpPr>
        <p:spPr>
          <a:xfrm rot="5400000">
            <a:off x="1785926" y="3542102"/>
            <a:ext cx="285752" cy="13930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رابط كسهم مستقيم 63"/>
          <p:cNvCxnSpPr>
            <a:stCxn id="25" idx="2"/>
            <a:endCxn id="38" idx="0"/>
          </p:cNvCxnSpPr>
          <p:nvPr/>
        </p:nvCxnSpPr>
        <p:spPr>
          <a:xfrm rot="5400000">
            <a:off x="3802563" y="5278941"/>
            <a:ext cx="1047757" cy="2491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رابط كسهم مستقيم 65"/>
          <p:cNvCxnSpPr>
            <a:stCxn id="25" idx="2"/>
            <a:endCxn id="36" idx="0"/>
          </p:cNvCxnSpPr>
          <p:nvPr/>
        </p:nvCxnSpPr>
        <p:spPr>
          <a:xfrm rot="5400000">
            <a:off x="4418715" y="5895094"/>
            <a:ext cx="1047757" cy="12590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رابط كسهم مستقيم 67"/>
          <p:cNvCxnSpPr>
            <a:stCxn id="25" idx="2"/>
            <a:endCxn id="37" idx="0"/>
          </p:cNvCxnSpPr>
          <p:nvPr/>
        </p:nvCxnSpPr>
        <p:spPr>
          <a:xfrm rot="5400000">
            <a:off x="5034867" y="6511247"/>
            <a:ext cx="1047757" cy="267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رابط مستقيم 69"/>
          <p:cNvCxnSpPr>
            <a:stCxn id="14" idx="2"/>
            <a:endCxn id="25" idx="0"/>
          </p:cNvCxnSpPr>
          <p:nvPr/>
        </p:nvCxnSpPr>
        <p:spPr>
          <a:xfrm rot="5400000">
            <a:off x="5429267" y="5191595"/>
            <a:ext cx="285747"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رابط مستقيم 71"/>
          <p:cNvCxnSpPr>
            <a:stCxn id="41" idx="2"/>
            <a:endCxn id="43" idx="0"/>
          </p:cNvCxnSpPr>
          <p:nvPr/>
        </p:nvCxnSpPr>
        <p:spPr>
          <a:xfrm rot="5400000">
            <a:off x="3929068" y="5191595"/>
            <a:ext cx="285747"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رابط مستقيم 73"/>
          <p:cNvCxnSpPr>
            <a:stCxn id="47" idx="2"/>
            <a:endCxn id="48" idx="0"/>
          </p:cNvCxnSpPr>
          <p:nvPr/>
        </p:nvCxnSpPr>
        <p:spPr>
          <a:xfrm rot="5400000">
            <a:off x="2482450" y="5191595"/>
            <a:ext cx="285747"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رابط مستقيم 75"/>
          <p:cNvCxnSpPr>
            <a:stCxn id="50" idx="2"/>
            <a:endCxn id="51" idx="0"/>
          </p:cNvCxnSpPr>
          <p:nvPr/>
        </p:nvCxnSpPr>
        <p:spPr>
          <a:xfrm rot="5400000">
            <a:off x="1089409" y="5191595"/>
            <a:ext cx="285747" cy="1191"/>
          </a:xfrm>
          <a:prstGeom prst="line">
            <a:avLst/>
          </a:prstGeom>
        </p:spPr>
        <p:style>
          <a:lnRef idx="1">
            <a:schemeClr val="accent1"/>
          </a:lnRef>
          <a:fillRef idx="0">
            <a:schemeClr val="accent1"/>
          </a:fillRef>
          <a:effectRef idx="0">
            <a:schemeClr val="accent1"/>
          </a:effectRef>
          <a:fontRef idx="minor">
            <a:schemeClr val="tx1"/>
          </a:fontRef>
        </p:style>
      </p:cxnSp>
      <p:sp>
        <p:nvSpPr>
          <p:cNvPr id="42" name="مستطيل 41"/>
          <p:cNvSpPr/>
          <p:nvPr/>
        </p:nvSpPr>
        <p:spPr>
          <a:xfrm>
            <a:off x="6169045" y="8534421"/>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62</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
        <p:nvSpPr>
          <p:cNvPr id="44" name="مستطيل 43"/>
          <p:cNvSpPr/>
          <p:nvPr/>
        </p:nvSpPr>
        <p:spPr>
          <a:xfrm>
            <a:off x="5013176" y="2339752"/>
            <a:ext cx="1305165"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 جدا</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مستطيل 33"/>
          <p:cNvSpPr/>
          <p:nvPr/>
        </p:nvSpPr>
        <p:spPr>
          <a:xfrm>
            <a:off x="3268265" y="7143769"/>
            <a:ext cx="1232297"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accent3">
                    <a:lumMod val="50000"/>
                  </a:schemeClr>
                </a:solidFill>
                <a:cs typeface="B Badr" pitchFamily="2" charset="-78"/>
              </a:rPr>
              <a:t>البزار ح ش 1980 </a:t>
            </a:r>
            <a:endParaRPr lang="en-US" sz="1200" dirty="0">
              <a:solidFill>
                <a:schemeClr val="accent3">
                  <a:lumMod val="50000"/>
                </a:schemeClr>
              </a:solidFill>
              <a:cs typeface="B Badr" pitchFamily="2" charset="-78"/>
            </a:endParaRPr>
          </a:p>
        </p:txBody>
      </p:sp>
      <p:sp>
        <p:nvSpPr>
          <p:cNvPr id="3" name="وسيلة شرح مستطيلة مستديرة الزوايا 2"/>
          <p:cNvSpPr/>
          <p:nvPr/>
        </p:nvSpPr>
        <p:spPr>
          <a:xfrm>
            <a:off x="476672" y="539552"/>
            <a:ext cx="5832648" cy="508173"/>
          </a:xfrm>
          <a:prstGeom prst="wedgeRoundRectCallout">
            <a:avLst>
              <a:gd name="adj1" fmla="val 12560"/>
              <a:gd name="adj2" fmla="val 81282"/>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smtClean="0">
                <a:cs typeface="Traditional Arabic" pitchFamily="2" charset="-78"/>
              </a:rPr>
              <a:t>عَبْدِ اللَّهِ بْنِ الزُّبَيْرِ</a:t>
            </a:r>
            <a:r>
              <a:rPr lang="fa-IR" sz="1600" b="1" dirty="0" smtClean="0">
                <a:cs typeface="Traditional Arabic" pitchFamily="2" charset="-78"/>
              </a:rPr>
              <a:t> </a:t>
            </a:r>
            <a:r>
              <a:rPr lang="fa-IR" sz="1600" dirty="0" smtClean="0">
                <a:cs typeface="CTraditional Arabic" pitchFamily="2" charset="-78"/>
              </a:rPr>
              <a:t>ب</a:t>
            </a:r>
            <a:r>
              <a:rPr lang="ar-SA" sz="1600" b="1" dirty="0" smtClean="0">
                <a:cs typeface="Traditional Arabic" pitchFamily="2" charset="-78"/>
              </a:rPr>
              <a:t> أَنّ النَّبِيَّ </a:t>
            </a:r>
            <a:r>
              <a:rPr lang="en-US" sz="1600" dirty="0" smtClean="0">
                <a:solidFill>
                  <a:schemeClr val="tx1"/>
                </a:solidFill>
                <a:latin typeface="islam" pitchFamily="2" charset="2"/>
                <a:cs typeface="Traditional Arabic" pitchFamily="2" charset="-78"/>
              </a:rPr>
              <a:t>r</a:t>
            </a:r>
            <a:r>
              <a:rPr lang="ar-SA" sz="1600" b="1" dirty="0" smtClean="0">
                <a:cs typeface="Traditional Arabic" pitchFamily="2" charset="-78"/>
              </a:rPr>
              <a:t> قَالَ: " أَعْلِنُوا النِّكَاحَ، وَاضْرِبُوا عَلَيْهِ بِالْغِرْبَالِ يَعْنِي الدُّفّ</a:t>
            </a:r>
            <a:r>
              <a:rPr lang="fa-IR" sz="1600" b="1" dirty="0" smtClean="0">
                <a:cs typeface="Traditional Arabic" pitchFamily="2" charset="-78"/>
              </a:rPr>
              <a:t> </a:t>
            </a:r>
            <a:r>
              <a:rPr lang="ar-SA" sz="1600" b="1" dirty="0" smtClean="0">
                <a:cs typeface="Traditional Arabic" pitchFamily="2" charset="-78"/>
              </a:rPr>
              <a:t>"</a:t>
            </a:r>
            <a:endParaRPr lang="en-US" sz="1600" dirty="0" smtClean="0">
              <a:cs typeface="Traditional Arabic" pitchFamily="2" charset="-78"/>
            </a:endParaRPr>
          </a:p>
        </p:txBody>
      </p:sp>
      <p:sp>
        <p:nvSpPr>
          <p:cNvPr id="4" name="مخطط انسيابي: معالجة متعاقبة 3"/>
          <p:cNvSpPr/>
          <p:nvPr/>
        </p:nvSpPr>
        <p:spPr>
          <a:xfrm>
            <a:off x="3321844" y="1809733"/>
            <a:ext cx="1178719"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عَبْدِ اللَّهِ بْنِ الزُّبَيْر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5" name="مخطط انسيابي: معالجة متعاقبة 4"/>
          <p:cNvSpPr/>
          <p:nvPr/>
        </p:nvSpPr>
        <p:spPr>
          <a:xfrm>
            <a:off x="3321844" y="2952740"/>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عَامِرِ بْنِ عَبْدِ اللَّهِ بْنِ الزُّبَيْر</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fontAlgn="auto">
              <a:spcBef>
                <a:spcPts val="0"/>
              </a:spcBef>
              <a:spcAft>
                <a:spcPts val="0"/>
              </a:spcAft>
              <a:defRPr/>
            </a:pPr>
            <a:r>
              <a:rPr lang="ar-SA" sz="1400" dirty="0" smtClean="0">
                <a:solidFill>
                  <a:schemeClr val="tx1"/>
                </a:solidFill>
                <a:latin typeface="Traditional Arabic" pitchFamily="18" charset="-78"/>
                <a:cs typeface="Traditional Arabic" pitchFamily="2" charset="-78"/>
              </a:rPr>
              <a:t>(ثقة</a:t>
            </a:r>
            <a:r>
              <a:rPr lang="fa-IR" sz="1400" dirty="0" smtClean="0">
                <a:solidFill>
                  <a:schemeClr val="tx1"/>
                </a:solidFill>
                <a:latin typeface="Traditional Arabic" pitchFamily="18" charset="-78"/>
                <a:cs typeface="Traditional Arabic" pitchFamily="2" charset="-78"/>
              </a:rPr>
              <a:t> عابد</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6" name="مخطط انسيابي: معالجة متعاقبة 5"/>
          <p:cNvSpPr/>
          <p:nvPr/>
        </p:nvSpPr>
        <p:spPr>
          <a:xfrm>
            <a:off x="3321844" y="6477013"/>
            <a:ext cx="1178727" cy="666755"/>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عَبْدُ اللَّهِ بْنُ أَبِي رَجَاء</a:t>
            </a:r>
            <a:r>
              <a:rPr lang="fa-IR" sz="1400" dirty="0" smtClean="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a:defRPr/>
            </a:pPr>
            <a:r>
              <a:rPr lang="ar-SA" sz="1400" dirty="0" err="1"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مجهول الحال</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3321844" y="4095748"/>
            <a:ext cx="1178727"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اللَّهِ بْنِ عَبْدِ اللَّهِ بْنِ الأَسْوَد</a:t>
            </a: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9" name="وسيلة شرح بيضاوية 8"/>
          <p:cNvSpPr/>
          <p:nvPr/>
        </p:nvSpPr>
        <p:spPr>
          <a:xfrm>
            <a:off x="5036357" y="1428729"/>
            <a:ext cx="1272964" cy="672075"/>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24</a:t>
            </a:r>
            <a:endParaRPr lang="en-US" dirty="0">
              <a:solidFill>
                <a:schemeClr val="tx1"/>
              </a:solidFill>
              <a:cs typeface="B Badr" pitchFamily="2" charset="-78"/>
            </a:endParaRPr>
          </a:p>
        </p:txBody>
      </p:sp>
      <p:sp>
        <p:nvSpPr>
          <p:cNvPr id="10" name="مخطط انسيابي: معالجة متعاقبة 9"/>
          <p:cNvSpPr/>
          <p:nvPr/>
        </p:nvSpPr>
        <p:spPr>
          <a:xfrm>
            <a:off x="3321844" y="5334005"/>
            <a:ext cx="1178727" cy="66676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عَبْدُ اللَّهِ بْنُ وَهْب</a:t>
            </a:r>
            <a:r>
              <a:rPr lang="fa-IR" sz="1600" dirty="0" smtClean="0">
                <a:solidFill>
                  <a:schemeClr val="tx1"/>
                </a:solidFill>
                <a:cs typeface="Traditional Arabic" pitchFamily="2" charset="-78"/>
              </a:rPr>
              <a:t> </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حافظ</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11" name="رابط مستقيم 10"/>
          <p:cNvCxnSpPr>
            <a:stCxn id="4" idx="2"/>
            <a:endCxn id="5" idx="0"/>
          </p:cNvCxnSpPr>
          <p:nvPr/>
        </p:nvCxnSpPr>
        <p:spPr>
          <a:xfrm rot="16200000" flipH="1">
            <a:off x="3675193" y="2716723"/>
            <a:ext cx="472025" cy="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رابط مستقيم 11"/>
          <p:cNvCxnSpPr>
            <a:stCxn id="5" idx="2"/>
            <a:endCxn id="7" idx="0"/>
          </p:cNvCxnSpPr>
          <p:nvPr/>
        </p:nvCxnSpPr>
        <p:spPr>
          <a:xfrm rot="5400000">
            <a:off x="3673081" y="3858083"/>
            <a:ext cx="476253"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رابط مستقيم 12"/>
          <p:cNvCxnSpPr>
            <a:stCxn id="7" idx="2"/>
            <a:endCxn id="10" idx="0"/>
          </p:cNvCxnSpPr>
          <p:nvPr/>
        </p:nvCxnSpPr>
        <p:spPr>
          <a:xfrm rot="5400000">
            <a:off x="3625455" y="5048718"/>
            <a:ext cx="571504"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رابط مستقيم 16"/>
          <p:cNvCxnSpPr>
            <a:stCxn id="10" idx="2"/>
            <a:endCxn id="6" idx="0"/>
          </p:cNvCxnSpPr>
          <p:nvPr/>
        </p:nvCxnSpPr>
        <p:spPr>
          <a:xfrm rot="5400000">
            <a:off x="3673083" y="6239354"/>
            <a:ext cx="476248" cy="1191"/>
          </a:xfrm>
          <a:prstGeom prst="line">
            <a:avLst/>
          </a:prstGeom>
        </p:spPr>
        <p:style>
          <a:lnRef idx="1">
            <a:schemeClr val="accent1"/>
          </a:lnRef>
          <a:fillRef idx="0">
            <a:schemeClr val="accent1"/>
          </a:fillRef>
          <a:effectRef idx="0">
            <a:schemeClr val="accent1"/>
          </a:effectRef>
          <a:fontRef idx="minor">
            <a:schemeClr val="tx1"/>
          </a:fontRef>
        </p:style>
      </p:cxnSp>
      <p:sp>
        <p:nvSpPr>
          <p:cNvPr id="14" name="مستطيل 13"/>
          <p:cNvSpPr/>
          <p:nvPr/>
        </p:nvSpPr>
        <p:spPr>
          <a:xfrm>
            <a:off x="-28555" y="8566171"/>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15" name="مستطيل 14"/>
          <p:cNvSpPr/>
          <p:nvPr/>
        </p:nvSpPr>
        <p:spPr>
          <a:xfrm>
            <a:off x="5229200" y="2195736"/>
            <a:ext cx="877163"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179100" y="8001025"/>
            <a:ext cx="1232297"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accent1">
                    <a:lumMod val="75000"/>
                  </a:schemeClr>
                </a:solidFill>
                <a:cs typeface="B Badr" pitchFamily="2" charset="-78"/>
              </a:rPr>
              <a:t>الطبراني الكبير ح ش 6528 </a:t>
            </a:r>
            <a:endParaRPr lang="en-US" sz="1200" dirty="0">
              <a:solidFill>
                <a:schemeClr val="accent1">
                  <a:lumMod val="75000"/>
                </a:schemeClr>
              </a:solidFill>
              <a:cs typeface="B Badr" pitchFamily="2" charset="-78"/>
            </a:endParaRPr>
          </a:p>
        </p:txBody>
      </p:sp>
      <p:sp>
        <p:nvSpPr>
          <p:cNvPr id="47" name="مستطيل 46"/>
          <p:cNvSpPr/>
          <p:nvPr/>
        </p:nvSpPr>
        <p:spPr>
          <a:xfrm>
            <a:off x="2250274" y="8001025"/>
            <a:ext cx="1339463" cy="38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accent1">
                    <a:lumMod val="75000"/>
                  </a:schemeClr>
                </a:solidFill>
                <a:cs typeface="B Badr" pitchFamily="2" charset="-78"/>
              </a:rPr>
              <a:t>المعافي الجليس الصالح ح ش 520 </a:t>
            </a:r>
            <a:endParaRPr lang="en-US" sz="1200" dirty="0">
              <a:solidFill>
                <a:schemeClr val="accent1">
                  <a:lumMod val="75000"/>
                </a:schemeClr>
              </a:solidFill>
              <a:cs typeface="B Badr" pitchFamily="2" charset="-78"/>
            </a:endParaRPr>
          </a:p>
        </p:txBody>
      </p:sp>
      <p:sp>
        <p:nvSpPr>
          <p:cNvPr id="4" name="وسيلة شرح مستطيلة مستديرة الزوايا 3"/>
          <p:cNvSpPr/>
          <p:nvPr/>
        </p:nvSpPr>
        <p:spPr>
          <a:xfrm>
            <a:off x="476672" y="467544"/>
            <a:ext cx="5904656" cy="936104"/>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السَّائِبِ بْنِ يَزِيدَ </a:t>
            </a:r>
            <a:r>
              <a:rPr lang="fa-IR" sz="1600" dirty="0" smtClean="0">
                <a:cs typeface="CTraditional Arabic" pitchFamily="2" charset="-78"/>
              </a:rPr>
              <a:t>ت</a:t>
            </a:r>
            <a:r>
              <a:rPr lang="ar-SA" sz="1600" dirty="0" smtClean="0">
                <a:cs typeface="Traditional Arabic" pitchFamily="2" charset="-78"/>
              </a:rPr>
              <a:t> قَالَ : لَقِيَ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جَوَارِيَ يَتَغَنَّيْنَ، يَقُلْنَ : تُحَيُّونَا نُحَيِّيكُمْ، فَوَقَفَ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ثُمَّ دَعَاهُنَّ، فَقَالَ: " لا تَقُولُوا هَكَذَا، وَلَكِنْ قُولُوا: حَيَّانَا وَإِيَّاكُمْ "، فَقَالَ رَجُلٌ: يَا رَسُولَ اللَّهِ، أَتُرَخِّصُ لِلنَّاسِ فِي هَذَا؟ قَالَ: " نَعَمْ، إِنَّهُ نِكَاحٌ لا سِفَاحٌ، أَشِيدُوا بِالنِّكَاحِ</a:t>
            </a:r>
            <a:r>
              <a:rPr lang="fa-IR" sz="1600" dirty="0" smtClean="0">
                <a:cs typeface="Traditional Arabic" pitchFamily="2" charset="-78"/>
              </a:rPr>
              <a:t> </a:t>
            </a:r>
            <a:r>
              <a:rPr lang="ar-SA" sz="1600" dirty="0" smtClean="0">
                <a:cs typeface="Traditional Arabic" pitchFamily="2" charset="-78"/>
              </a:rPr>
              <a:t>"</a:t>
            </a:r>
            <a:endParaRPr lang="en-US" sz="1600" dirty="0" smtClean="0">
              <a:cs typeface="Traditional Arabic" pitchFamily="2" charset="-78"/>
            </a:endParaRPr>
          </a:p>
        </p:txBody>
      </p:sp>
      <p:sp>
        <p:nvSpPr>
          <p:cNvPr id="5" name="مخطط انسيابي: معالجة متعاقبة 4"/>
          <p:cNvSpPr/>
          <p:nvPr/>
        </p:nvSpPr>
        <p:spPr>
          <a:xfrm>
            <a:off x="3214686" y="1809733"/>
            <a:ext cx="1285876"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السَّائِبِ بْنِ يَزِيدَ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6" name="مخطط انسيابي: معالجة متعاقبة 5"/>
          <p:cNvSpPr/>
          <p:nvPr/>
        </p:nvSpPr>
        <p:spPr>
          <a:xfrm>
            <a:off x="3214686" y="2762237"/>
            <a:ext cx="1285884"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عَبْد اللَّهِ بْنِ </a:t>
            </a:r>
            <a:r>
              <a:rPr lang="fa-IR" sz="1600" dirty="0" smtClean="0">
                <a:solidFill>
                  <a:schemeClr val="tx1"/>
                </a:solidFill>
                <a:cs typeface="Traditional Arabic" pitchFamily="2" charset="-78"/>
              </a:rPr>
              <a:t>خ</a:t>
            </a:r>
            <a:r>
              <a:rPr lang="ar-SA" sz="1600" dirty="0" smtClean="0">
                <a:solidFill>
                  <a:schemeClr val="tx1"/>
                </a:solidFill>
                <a:cs typeface="Traditional Arabic" pitchFamily="2" charset="-78"/>
              </a:rPr>
              <a:t>ُصَيْفَةَ</a:t>
            </a:r>
            <a:r>
              <a:rPr lang="fa-IR" sz="1600" dirty="0" smtClean="0">
                <a:solidFill>
                  <a:schemeClr val="tx1"/>
                </a:solidFill>
                <a:cs typeface="Traditional Arabic" pitchFamily="2" charset="-78"/>
              </a:rPr>
              <a:t> </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 الحال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3214686" y="5334005"/>
            <a:ext cx="1285884" cy="666755"/>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خَالِدُ بْنُ مَخْلَد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مقبول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3214686" y="3619493"/>
            <a:ext cx="1285884"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يَزِيدَ بْنِ خُصَيْفَةَ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0" name="وسيلة شرح بيضاوية 9"/>
          <p:cNvSpPr/>
          <p:nvPr/>
        </p:nvSpPr>
        <p:spPr>
          <a:xfrm>
            <a:off x="5013176" y="1763688"/>
            <a:ext cx="1272964" cy="672075"/>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25</a:t>
            </a:r>
            <a:endParaRPr lang="en-US" dirty="0">
              <a:solidFill>
                <a:schemeClr val="tx1"/>
              </a:solidFill>
              <a:cs typeface="B Badr" pitchFamily="2" charset="-78"/>
            </a:endParaRPr>
          </a:p>
        </p:txBody>
      </p:sp>
      <p:sp>
        <p:nvSpPr>
          <p:cNvPr id="11" name="مخطط انسيابي: معالجة متعاقبة 10"/>
          <p:cNvSpPr/>
          <p:nvPr/>
        </p:nvSpPr>
        <p:spPr>
          <a:xfrm>
            <a:off x="3214686" y="4476749"/>
            <a:ext cx="1285884" cy="666760"/>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يَزِيدُ بْنُ عَبْدِ الْمَلِكِ </a:t>
            </a:r>
            <a:r>
              <a:rPr lang="ar-SA" sz="1400" dirty="0" err="1" smtClean="0">
                <a:solidFill>
                  <a:schemeClr val="tx1"/>
                </a:solidFill>
                <a:cs typeface="Traditional Arabic" pitchFamily="2" charset="-78"/>
              </a:rPr>
              <a:t>النَّوْفَلِيُّ</a:t>
            </a:r>
            <a:r>
              <a:rPr lang="fa-IR" sz="1400" dirty="0" smtClean="0">
                <a:solidFill>
                  <a:schemeClr val="tx1"/>
                </a:solidFill>
                <a:cs typeface="Traditional Arabic" pitchFamily="2" charset="-78"/>
              </a:rPr>
              <a:t> </a:t>
            </a:r>
            <a:endParaRPr lang="ar-SA" sz="1400" dirty="0" smtClean="0">
              <a:solidFill>
                <a:schemeClr val="tx1"/>
              </a:solidFill>
              <a:cs typeface="Traditional Arabic" pitchFamily="2" charset="-78"/>
            </a:endParaRPr>
          </a:p>
          <a:p>
            <a:pPr algn="ctr" fontAlgn="auto">
              <a:spcBef>
                <a:spcPts val="0"/>
              </a:spcBef>
              <a:spcAft>
                <a:spcPts val="0"/>
              </a:spcAft>
              <a:defRPr/>
            </a:pPr>
            <a:r>
              <a:rPr lang="ar-SA" sz="1200" dirty="0" err="1" smtClean="0">
                <a:solidFill>
                  <a:schemeClr val="tx1"/>
                </a:solidFill>
                <a:latin typeface="Traditional Arabic" pitchFamily="18" charset="-78"/>
                <a:cs typeface="Traditional Arabic" pitchFamily="2" charset="-78"/>
              </a:rPr>
              <a:t>(</a:t>
            </a:r>
            <a:r>
              <a:rPr lang="fa-IR" sz="1200" dirty="0" smtClean="0">
                <a:solidFill>
                  <a:schemeClr val="tx1"/>
                </a:solidFill>
                <a:latin typeface="Traditional Arabic" pitchFamily="18" charset="-78"/>
                <a:cs typeface="Traditional Arabic" pitchFamily="2" charset="-78"/>
              </a:rPr>
              <a:t>ضعيف وقيل: متروك</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cxnSp>
        <p:nvCxnSpPr>
          <p:cNvPr id="12" name="رابط مستقيم 11"/>
          <p:cNvCxnSpPr>
            <a:stCxn id="5" idx="2"/>
            <a:endCxn id="6" idx="0"/>
          </p:cNvCxnSpPr>
          <p:nvPr/>
        </p:nvCxnSpPr>
        <p:spPr>
          <a:xfrm rot="16200000" flipH="1">
            <a:off x="3716865" y="2621474"/>
            <a:ext cx="281524" cy="4"/>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رابط مستقيم 12"/>
          <p:cNvCxnSpPr>
            <a:stCxn id="6" idx="2"/>
            <a:endCxn id="8" idx="0"/>
          </p:cNvCxnSpPr>
          <p:nvPr/>
        </p:nvCxnSpPr>
        <p:spPr>
          <a:xfrm rot="5400000">
            <a:off x="3762378" y="3524707"/>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رابط مستقيم 13"/>
          <p:cNvCxnSpPr>
            <a:stCxn id="8" idx="2"/>
            <a:endCxn id="11" idx="0"/>
          </p:cNvCxnSpPr>
          <p:nvPr/>
        </p:nvCxnSpPr>
        <p:spPr>
          <a:xfrm rot="5400000">
            <a:off x="3762378" y="4381963"/>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رابط مستقيم 14"/>
          <p:cNvCxnSpPr>
            <a:stCxn id="11" idx="2"/>
            <a:endCxn id="7" idx="0"/>
          </p:cNvCxnSpPr>
          <p:nvPr/>
        </p:nvCxnSpPr>
        <p:spPr>
          <a:xfrm rot="5400000">
            <a:off x="3762380" y="5239222"/>
            <a:ext cx="190496" cy="1191"/>
          </a:xfrm>
          <a:prstGeom prst="line">
            <a:avLst/>
          </a:prstGeom>
        </p:spPr>
        <p:style>
          <a:lnRef idx="1">
            <a:schemeClr val="accent1"/>
          </a:lnRef>
          <a:fillRef idx="0">
            <a:schemeClr val="accent1"/>
          </a:fillRef>
          <a:effectRef idx="0">
            <a:schemeClr val="accent1"/>
          </a:effectRef>
          <a:fontRef idx="minor">
            <a:schemeClr val="tx1"/>
          </a:fontRef>
        </p:style>
      </p:cxnSp>
      <p:sp>
        <p:nvSpPr>
          <p:cNvPr id="23" name="مخطط انسيابي: معالجة متعاقبة 22"/>
          <p:cNvSpPr/>
          <p:nvPr/>
        </p:nvSpPr>
        <p:spPr>
          <a:xfrm>
            <a:off x="4179099" y="7334269"/>
            <a:ext cx="1285884"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أَحْمَدُ بْنُ زُهَيْرٍ التُّسْتَرِيُّ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امام</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4179099" y="6477013"/>
            <a:ext cx="1285884" cy="66676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جَعْفَرُ بْنُ مُحَمَّدٍ الْوَرَّاقُ</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حافظ</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25" name="رابط مستقيم 24"/>
          <p:cNvCxnSpPr>
            <a:stCxn id="24" idx="2"/>
            <a:endCxn id="23" idx="0"/>
          </p:cNvCxnSpPr>
          <p:nvPr/>
        </p:nvCxnSpPr>
        <p:spPr>
          <a:xfrm rot="5400000">
            <a:off x="4726793" y="7239486"/>
            <a:ext cx="190496" cy="1191"/>
          </a:xfrm>
          <a:prstGeom prst="line">
            <a:avLst/>
          </a:prstGeom>
        </p:spPr>
        <p:style>
          <a:lnRef idx="1">
            <a:schemeClr val="accent1"/>
          </a:lnRef>
          <a:fillRef idx="0">
            <a:schemeClr val="accent1"/>
          </a:fillRef>
          <a:effectRef idx="0">
            <a:schemeClr val="accent1"/>
          </a:effectRef>
          <a:fontRef idx="minor">
            <a:schemeClr val="tx1"/>
          </a:fontRef>
        </p:style>
      </p:cxnSp>
      <p:sp>
        <p:nvSpPr>
          <p:cNvPr id="26" name="مخطط انسيابي: معالجة متعاقبة 25"/>
          <p:cNvSpPr/>
          <p:nvPr/>
        </p:nvSpPr>
        <p:spPr>
          <a:xfrm>
            <a:off x="2250274" y="7334269"/>
            <a:ext cx="1339463"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أَحْمَدُ بْنُ عَبْدِ اللَّهِ</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7" name="مخطط انسيابي: معالجة متعاقبة 26"/>
          <p:cNvSpPr/>
          <p:nvPr/>
        </p:nvSpPr>
        <p:spPr>
          <a:xfrm>
            <a:off x="2250274" y="6477013"/>
            <a:ext cx="1339463" cy="66676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مُصْعَبُ بْنُ عَبْدِ اللَّهِ </a:t>
            </a:r>
            <a:r>
              <a:rPr lang="ar-SA" sz="1600" dirty="0" err="1" smtClean="0">
                <a:solidFill>
                  <a:schemeClr val="tx1"/>
                </a:solidFill>
                <a:cs typeface="Traditional Arabic" pitchFamily="2" charset="-78"/>
              </a:rPr>
              <a:t>الْوَاسِطِيّ</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fontAlgn="auto">
              <a:spcBef>
                <a:spcPts val="0"/>
              </a:spcBef>
              <a:spcAft>
                <a:spcPts val="0"/>
              </a:spcAft>
              <a:defRPr/>
            </a:pPr>
            <a:r>
              <a:rPr lang="ar-SA" sz="1200" dirty="0" err="1" smtClean="0">
                <a:solidFill>
                  <a:schemeClr val="tx1"/>
                </a:solidFill>
                <a:latin typeface="Traditional Arabic" pitchFamily="18" charset="-78"/>
                <a:cs typeface="Traditional Arabic" pitchFamily="2" charset="-78"/>
              </a:rPr>
              <a:t>(</a:t>
            </a:r>
            <a:r>
              <a:rPr lang="fa-IR" sz="1200" dirty="0" smtClean="0">
                <a:solidFill>
                  <a:schemeClr val="tx1"/>
                </a:solidFill>
                <a:latin typeface="Traditional Arabic" pitchFamily="18" charset="-78"/>
                <a:cs typeface="Traditional Arabic" pitchFamily="2" charset="-78"/>
              </a:rPr>
              <a:t>ابن‌حبان: ثقه</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cxnSp>
        <p:nvCxnSpPr>
          <p:cNvPr id="28" name="رابط مستقيم 27"/>
          <p:cNvCxnSpPr>
            <a:stCxn id="27" idx="2"/>
            <a:endCxn id="26" idx="0"/>
          </p:cNvCxnSpPr>
          <p:nvPr/>
        </p:nvCxnSpPr>
        <p:spPr>
          <a:xfrm rot="5400000">
            <a:off x="2824756" y="7239486"/>
            <a:ext cx="190496"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رابط كسهم مستقيم 43"/>
          <p:cNvCxnSpPr>
            <a:stCxn id="7" idx="2"/>
            <a:endCxn id="27" idx="0"/>
          </p:cNvCxnSpPr>
          <p:nvPr/>
        </p:nvCxnSpPr>
        <p:spPr>
          <a:xfrm rot="5400000">
            <a:off x="3150691" y="5770077"/>
            <a:ext cx="476253" cy="9376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رابط كسهم مستقيم 45"/>
          <p:cNvCxnSpPr>
            <a:stCxn id="7" idx="2"/>
            <a:endCxn id="24" idx="0"/>
          </p:cNvCxnSpPr>
          <p:nvPr/>
        </p:nvCxnSpPr>
        <p:spPr>
          <a:xfrm rot="16200000" flipH="1">
            <a:off x="4101709" y="5756680"/>
            <a:ext cx="476253" cy="9644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مستطيل 28"/>
          <p:cNvSpPr/>
          <p:nvPr/>
        </p:nvSpPr>
        <p:spPr>
          <a:xfrm>
            <a:off x="6194445" y="8509021"/>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64</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
        <p:nvSpPr>
          <p:cNvPr id="30" name="مستطيل 29"/>
          <p:cNvSpPr/>
          <p:nvPr/>
        </p:nvSpPr>
        <p:spPr>
          <a:xfrm>
            <a:off x="5013176" y="2483768"/>
            <a:ext cx="1305165"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 جدا</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مستطيل 90"/>
          <p:cNvSpPr/>
          <p:nvPr/>
        </p:nvSpPr>
        <p:spPr>
          <a:xfrm>
            <a:off x="4929199" y="8382028"/>
            <a:ext cx="1178727"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الطبراني الكبير ح ش 18011  </a:t>
            </a:r>
            <a:endParaRPr lang="en-US" sz="1200" dirty="0">
              <a:solidFill>
                <a:schemeClr val="accent3">
                  <a:lumMod val="50000"/>
                </a:schemeClr>
              </a:solidFill>
              <a:cs typeface="B Badr" pitchFamily="2" charset="-78"/>
            </a:endParaRPr>
          </a:p>
        </p:txBody>
      </p:sp>
      <p:sp>
        <p:nvSpPr>
          <p:cNvPr id="90" name="مستطيل 89"/>
          <p:cNvSpPr/>
          <p:nvPr/>
        </p:nvSpPr>
        <p:spPr>
          <a:xfrm>
            <a:off x="3621634" y="7429521"/>
            <a:ext cx="1125149"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ابن الاثير اسد الغابه 1658</a:t>
            </a:r>
            <a:endParaRPr lang="en-US" sz="1200" dirty="0">
              <a:solidFill>
                <a:schemeClr val="accent3">
                  <a:lumMod val="50000"/>
                </a:schemeClr>
              </a:solidFill>
              <a:cs typeface="B Badr" pitchFamily="2" charset="-78"/>
            </a:endParaRPr>
          </a:p>
        </p:txBody>
      </p:sp>
      <p:sp>
        <p:nvSpPr>
          <p:cNvPr id="3" name="مستطيل 2"/>
          <p:cNvSpPr/>
          <p:nvPr/>
        </p:nvSpPr>
        <p:spPr>
          <a:xfrm>
            <a:off x="1875224" y="8286777"/>
            <a:ext cx="1178718"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ابونعيم معرفه ح ش 6090 </a:t>
            </a:r>
            <a:endParaRPr lang="en-US" sz="1200" dirty="0">
              <a:solidFill>
                <a:schemeClr val="accent3">
                  <a:lumMod val="50000"/>
                </a:schemeClr>
              </a:solidFill>
              <a:cs typeface="B Badr" pitchFamily="2" charset="-78"/>
            </a:endParaRPr>
          </a:p>
        </p:txBody>
      </p:sp>
      <p:sp>
        <p:nvSpPr>
          <p:cNvPr id="4" name="مستطيل 3"/>
          <p:cNvSpPr/>
          <p:nvPr/>
        </p:nvSpPr>
        <p:spPr>
          <a:xfrm>
            <a:off x="528190" y="8273129"/>
            <a:ext cx="1125149" cy="381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3">
                    <a:lumMod val="50000"/>
                  </a:schemeClr>
                </a:solidFill>
                <a:cs typeface="B Badr" pitchFamily="2" charset="-78"/>
              </a:rPr>
              <a:t>الطبراني الكبير ح ش 18010 </a:t>
            </a:r>
            <a:endParaRPr lang="en-US" sz="1200" dirty="0">
              <a:solidFill>
                <a:schemeClr val="accent3">
                  <a:lumMod val="50000"/>
                </a:schemeClr>
              </a:solidFill>
              <a:cs typeface="B Badr" pitchFamily="2" charset="-78"/>
            </a:endParaRPr>
          </a:p>
        </p:txBody>
      </p:sp>
      <p:sp>
        <p:nvSpPr>
          <p:cNvPr id="5" name="وسيلة شرح مستطيلة مستديرة الزوايا 4"/>
          <p:cNvSpPr/>
          <p:nvPr/>
        </p:nvSpPr>
        <p:spPr>
          <a:xfrm>
            <a:off x="476672" y="539552"/>
            <a:ext cx="5904656" cy="698676"/>
          </a:xfrm>
          <a:prstGeom prst="wedgeRoundRectCallout">
            <a:avLst>
              <a:gd name="adj1" fmla="val 8556"/>
              <a:gd name="adj2" fmla="val 72724"/>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هَبَّارِ بْنِ الأَسْوَدِ </a:t>
            </a:r>
            <a:r>
              <a:rPr lang="fa-IR" sz="1600" dirty="0" smtClean="0">
                <a:cs typeface="CTraditional Arabic" pitchFamily="2" charset="-78"/>
              </a:rPr>
              <a:t>ت</a:t>
            </a:r>
            <a:r>
              <a:rPr lang="ar-SA" sz="1600" dirty="0" smtClean="0">
                <a:cs typeface="Traditional Arabic" pitchFamily="2" charset="-78"/>
              </a:rPr>
              <a:t> أَنّ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مَرَّ بِدَارِ هَبَّارِ بْنِ الأَسْوَدِ فَسَمِعَ صَوْتَ غَنَاءٍ، فَقَالَ: " مَا هَذَا؟، قِيلَ : تَزْوِيجٌ، فَجَعَلَ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يَقُولُ: هَذَا النِّكَاحُ لا السَّفَّاحُ يُرَدِّدُهَا "</a:t>
            </a:r>
            <a:endParaRPr lang="en-US" sz="1600" dirty="0" smtClean="0">
              <a:cs typeface="Traditional Arabic" pitchFamily="2" charset="-78"/>
            </a:endParaRPr>
          </a:p>
        </p:txBody>
      </p:sp>
      <p:sp>
        <p:nvSpPr>
          <p:cNvPr id="6" name="مخطط انسيابي: معالجة متعاقبة 5"/>
          <p:cNvSpPr/>
          <p:nvPr/>
        </p:nvSpPr>
        <p:spPr>
          <a:xfrm>
            <a:off x="4982778" y="2095485"/>
            <a:ext cx="1071562"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الأسود بن المطلب</a:t>
            </a:r>
            <a:r>
              <a:rPr lang="fa-IR" sz="14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7" name="مخطط انسيابي: معالجة متعاقبة 6"/>
          <p:cNvSpPr/>
          <p:nvPr/>
        </p:nvSpPr>
        <p:spPr>
          <a:xfrm>
            <a:off x="4982777" y="3047989"/>
            <a:ext cx="1071570" cy="666755"/>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هَبَّارِ بْنِ الأَسْوَدِ</a:t>
            </a:r>
            <a:r>
              <a:rPr lang="fa-IR" sz="1600" dirty="0" smtClean="0">
                <a:solidFill>
                  <a:schemeClr val="tx1"/>
                </a:solidFill>
                <a:cs typeface="Traditional Arabic" pitchFamily="2" charset="-78"/>
              </a:rPr>
              <a:t> </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صحابي</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4982777" y="5810260"/>
            <a:ext cx="1071570"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سَلَمَةَ</a:t>
            </a:r>
            <a:endParaRPr lang="fa-IR" sz="1400" dirty="0" smtClean="0">
              <a:solidFill>
                <a:schemeClr val="tx1"/>
              </a:solidFill>
              <a:cs typeface="Traditional Arabic" pitchFamily="2" charset="-78"/>
            </a:endParaRP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9" name="مخطط انسيابي: معالجة متعاقبة 8"/>
          <p:cNvSpPr/>
          <p:nvPr/>
        </p:nvSpPr>
        <p:spPr>
          <a:xfrm>
            <a:off x="4982777" y="4000497"/>
            <a:ext cx="1071570"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اللَّهِ بْنِ هَبَّار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1" name="وسيلة شرح بيضاوية 10"/>
          <p:cNvSpPr/>
          <p:nvPr/>
        </p:nvSpPr>
        <p:spPr>
          <a:xfrm>
            <a:off x="5089935" y="1333477"/>
            <a:ext cx="1219386" cy="672075"/>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26</a:t>
            </a:r>
            <a:endParaRPr lang="en-US" dirty="0">
              <a:solidFill>
                <a:schemeClr val="tx1"/>
              </a:solidFill>
              <a:cs typeface="B Badr" pitchFamily="2" charset="-78"/>
            </a:endParaRPr>
          </a:p>
        </p:txBody>
      </p:sp>
      <p:sp>
        <p:nvSpPr>
          <p:cNvPr id="12" name="مخطط انسيابي: معالجة متعاقبة 11"/>
          <p:cNvSpPr/>
          <p:nvPr/>
        </p:nvSpPr>
        <p:spPr>
          <a:xfrm>
            <a:off x="4982777" y="4953003"/>
            <a:ext cx="1071570" cy="666760"/>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مُحَمَّدِ بْنِ عُبَيْدِ اللَّهِ</a:t>
            </a:r>
            <a:endParaRPr lang="fa-IR" sz="1600" dirty="0" smtClean="0">
              <a:solidFill>
                <a:schemeClr val="tx1"/>
              </a:solidFill>
              <a:cs typeface="Traditional Arabic" pitchFamily="2" charset="-78"/>
            </a:endParaRPr>
          </a:p>
          <a:p>
            <a:pPr algn="ctr" fontAlgn="auto">
              <a:spcBef>
                <a:spcPts val="0"/>
              </a:spcBef>
              <a:spcAft>
                <a:spcPts val="0"/>
              </a:spcAft>
              <a:defRPr/>
            </a:pP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متروك</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cxnSp>
        <p:nvCxnSpPr>
          <p:cNvPr id="14" name="رابط مستقيم 13"/>
          <p:cNvCxnSpPr>
            <a:stCxn id="7" idx="2"/>
            <a:endCxn id="9" idx="0"/>
          </p:cNvCxnSpPr>
          <p:nvPr/>
        </p:nvCxnSpPr>
        <p:spPr>
          <a:xfrm rot="5400000">
            <a:off x="5375686" y="3858083"/>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رابط مستقيم 14"/>
          <p:cNvCxnSpPr>
            <a:stCxn id="9" idx="2"/>
            <a:endCxn id="12" idx="0"/>
          </p:cNvCxnSpPr>
          <p:nvPr/>
        </p:nvCxnSpPr>
        <p:spPr>
          <a:xfrm rot="5400000">
            <a:off x="5375686" y="4810591"/>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رابط مستقيم 15"/>
          <p:cNvCxnSpPr>
            <a:stCxn id="12" idx="2"/>
            <a:endCxn id="8" idx="0"/>
          </p:cNvCxnSpPr>
          <p:nvPr/>
        </p:nvCxnSpPr>
        <p:spPr>
          <a:xfrm rot="5400000">
            <a:off x="5423314" y="5715475"/>
            <a:ext cx="190496" cy="1191"/>
          </a:xfrm>
          <a:prstGeom prst="line">
            <a:avLst/>
          </a:prstGeom>
        </p:spPr>
        <p:style>
          <a:lnRef idx="1">
            <a:schemeClr val="accent1"/>
          </a:lnRef>
          <a:fillRef idx="0">
            <a:schemeClr val="accent1"/>
          </a:fillRef>
          <a:effectRef idx="0">
            <a:schemeClr val="accent1"/>
          </a:effectRef>
          <a:fontRef idx="minor">
            <a:schemeClr val="tx1"/>
          </a:fontRef>
        </p:style>
      </p:cxnSp>
      <p:sp>
        <p:nvSpPr>
          <p:cNvPr id="17" name="مخطط انسيابي: معالجة متعاقبة 16"/>
          <p:cNvSpPr/>
          <p:nvPr/>
        </p:nvSpPr>
        <p:spPr>
          <a:xfrm>
            <a:off x="581768" y="5796612"/>
            <a:ext cx="1071570"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هُشَيْم</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a:defRPr/>
            </a:pPr>
            <a:r>
              <a:rPr lang="ar-SA" sz="1100" dirty="0" err="1" smtClean="0">
                <a:solidFill>
                  <a:schemeClr val="tx1"/>
                </a:solidFill>
                <a:latin typeface="Traditional Arabic" pitchFamily="18" charset="-78"/>
                <a:cs typeface="Traditional Arabic" pitchFamily="2" charset="-78"/>
              </a:rPr>
              <a:t>(</a:t>
            </a:r>
            <a:r>
              <a:rPr lang="fa-IR" sz="1100" dirty="0" smtClean="0">
                <a:solidFill>
                  <a:schemeClr val="tx1"/>
                </a:solidFill>
                <a:latin typeface="Traditional Arabic" pitchFamily="18" charset="-78"/>
                <a:cs typeface="Traditional Arabic" pitchFamily="2" charset="-78"/>
              </a:rPr>
              <a:t>ثقة ثبت كثير التدليس والإرسال الخفي</a:t>
            </a:r>
            <a:r>
              <a:rPr lang="ar-SA" sz="1100" dirty="0" smtClean="0">
                <a:solidFill>
                  <a:schemeClr val="tx1"/>
                </a:solidFill>
                <a:latin typeface="Traditional Arabic" pitchFamily="18" charset="-78"/>
                <a:cs typeface="Traditional Arabic" pitchFamily="2" charset="-78"/>
              </a:rPr>
              <a:t>)</a:t>
            </a:r>
            <a:endParaRPr lang="ar-SA" sz="11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581768" y="4939355"/>
            <a:ext cx="1071570" cy="66676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أَب</a:t>
            </a:r>
            <a:r>
              <a:rPr lang="fa-IR" sz="1600" dirty="0" smtClean="0">
                <a:solidFill>
                  <a:schemeClr val="tx1"/>
                </a:solidFill>
                <a:cs typeface="Traditional Arabic" pitchFamily="2" charset="-78"/>
              </a:rPr>
              <a:t>و</a:t>
            </a:r>
            <a:r>
              <a:rPr lang="ar-SA" sz="1600" dirty="0" smtClean="0">
                <a:solidFill>
                  <a:schemeClr val="tx1"/>
                </a:solidFill>
                <a:cs typeface="Traditional Arabic" pitchFamily="2" charset="-78"/>
              </a:rPr>
              <a:t> مَعْشَر</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fontAlgn="auto">
              <a:spcBef>
                <a:spcPts val="0"/>
              </a:spcBef>
              <a:spcAft>
                <a:spcPts val="0"/>
              </a:spcAft>
              <a:defRPr/>
            </a:pPr>
            <a:r>
              <a:rPr lang="ar-SA" sz="1100" dirty="0" smtClean="0">
                <a:solidFill>
                  <a:schemeClr val="tx1"/>
                </a:solidFill>
                <a:latin typeface="Traditional Arabic" pitchFamily="18" charset="-78"/>
                <a:cs typeface="Traditional Arabic" pitchFamily="2" charset="-78"/>
              </a:rPr>
              <a:t>(ضعيف أسن واختلط)</a:t>
            </a:r>
            <a:endParaRPr lang="ar-SA" sz="1100" dirty="0">
              <a:solidFill>
                <a:schemeClr val="tx1"/>
              </a:solidFill>
              <a:latin typeface="Traditional Arabic" pitchFamily="18" charset="-78"/>
              <a:cs typeface="Traditional Arabic" pitchFamily="2" charset="-78"/>
            </a:endParaRPr>
          </a:p>
        </p:txBody>
      </p:sp>
      <p:cxnSp>
        <p:nvCxnSpPr>
          <p:cNvPr id="19" name="رابط مستقيم 18"/>
          <p:cNvCxnSpPr>
            <a:stCxn id="18" idx="2"/>
            <a:endCxn id="17" idx="0"/>
          </p:cNvCxnSpPr>
          <p:nvPr/>
        </p:nvCxnSpPr>
        <p:spPr>
          <a:xfrm rot="5400000">
            <a:off x="1022305" y="5701827"/>
            <a:ext cx="190496" cy="1191"/>
          </a:xfrm>
          <a:prstGeom prst="line">
            <a:avLst/>
          </a:prstGeom>
        </p:spPr>
        <p:style>
          <a:lnRef idx="1">
            <a:schemeClr val="accent1"/>
          </a:lnRef>
          <a:fillRef idx="0">
            <a:schemeClr val="accent1"/>
          </a:fillRef>
          <a:effectRef idx="0">
            <a:schemeClr val="accent1"/>
          </a:effectRef>
          <a:fontRef idx="minor">
            <a:schemeClr val="tx1"/>
          </a:fontRef>
        </p:style>
      </p:cxnSp>
      <p:sp>
        <p:nvSpPr>
          <p:cNvPr id="20" name="مخطط انسيابي: معالجة متعاقبة 19"/>
          <p:cNvSpPr/>
          <p:nvPr/>
        </p:nvSpPr>
        <p:spPr>
          <a:xfrm>
            <a:off x="581768" y="4082100"/>
            <a:ext cx="1071570" cy="666755"/>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يَحْيَى بْنِ عَبْدِ الْمَلِكِ </a:t>
            </a:r>
            <a:r>
              <a:rPr lang="fa-IR" sz="1600" dirty="0" smtClean="0">
                <a:solidFill>
                  <a:schemeClr val="tx1"/>
                </a:solidFill>
                <a:cs typeface="Traditional Arabic" pitchFamily="2" charset="-78"/>
              </a:rPr>
              <a:t>ا</a:t>
            </a:r>
            <a:r>
              <a:rPr lang="ar-SA" sz="1600" dirty="0" smtClean="0">
                <a:solidFill>
                  <a:schemeClr val="tx1"/>
                </a:solidFill>
                <a:cs typeface="Traditional Arabic" pitchFamily="2" charset="-78"/>
              </a:rPr>
              <a:t>بْنِ هَبَّارِ</a:t>
            </a: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مجهول الحال</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581768" y="3129592"/>
            <a:ext cx="1071570" cy="66676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عَبْدِ الْمَلِكِ بْنِ </a:t>
            </a:r>
            <a:r>
              <a:rPr lang="ar-SA" sz="1600" dirty="0" err="1" smtClean="0">
                <a:solidFill>
                  <a:schemeClr val="tx1"/>
                </a:solidFill>
                <a:cs typeface="Traditional Arabic" pitchFamily="2" charset="-78"/>
              </a:rPr>
              <a:t>هَبَّارِ</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fontAlgn="auto">
              <a:spcBef>
                <a:spcPts val="0"/>
              </a:spcBef>
              <a:spcAft>
                <a:spcPts val="0"/>
              </a:spcAft>
              <a:defRPr/>
            </a:pPr>
            <a:r>
              <a:rPr lang="ar-SA" sz="1400" dirty="0" err="1"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مجهول الحال</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cxnSp>
        <p:nvCxnSpPr>
          <p:cNvPr id="22" name="رابط مستقيم 21"/>
          <p:cNvCxnSpPr>
            <a:stCxn id="21" idx="2"/>
            <a:endCxn id="20" idx="0"/>
          </p:cNvCxnSpPr>
          <p:nvPr/>
        </p:nvCxnSpPr>
        <p:spPr>
          <a:xfrm rot="5400000">
            <a:off x="974680" y="3939690"/>
            <a:ext cx="285747" cy="1191"/>
          </a:xfrm>
          <a:prstGeom prst="line">
            <a:avLst/>
          </a:prstGeom>
        </p:spPr>
        <p:style>
          <a:lnRef idx="1">
            <a:schemeClr val="accent1"/>
          </a:lnRef>
          <a:fillRef idx="0">
            <a:schemeClr val="accent1"/>
          </a:fillRef>
          <a:effectRef idx="0">
            <a:schemeClr val="accent1"/>
          </a:effectRef>
          <a:fontRef idx="minor">
            <a:schemeClr val="tx1"/>
          </a:fontRef>
        </p:style>
      </p:cxnSp>
      <p:sp>
        <p:nvSpPr>
          <p:cNvPr id="25" name="مخطط انسيابي: معالجة متعاقبة 24"/>
          <p:cNvSpPr/>
          <p:nvPr/>
        </p:nvSpPr>
        <p:spPr>
          <a:xfrm>
            <a:off x="1500174" y="2000234"/>
            <a:ext cx="1285876" cy="670983"/>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هَبَّارِ بْنِ الأَسْوَد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26" name="مخطط انسيابي: معالجة متعاقبة 25"/>
          <p:cNvSpPr/>
          <p:nvPr/>
        </p:nvSpPr>
        <p:spPr>
          <a:xfrm>
            <a:off x="2839636" y="3143241"/>
            <a:ext cx="1017992"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عَبْدِ اللَّهِ بْنِ هَبَّار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 الحال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8" name="مخطط انسيابي: معالجة متعاقبة 27"/>
          <p:cNvSpPr/>
          <p:nvPr/>
        </p:nvSpPr>
        <p:spPr>
          <a:xfrm>
            <a:off x="2839636" y="4000497"/>
            <a:ext cx="1017992" cy="666755"/>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عُبَيْدِ اللَّه</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متروك</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9" name="مخطط انسيابي: معالجة متعاقبة 28"/>
          <p:cNvSpPr/>
          <p:nvPr/>
        </p:nvSpPr>
        <p:spPr>
          <a:xfrm>
            <a:off x="3696892" y="4953003"/>
            <a:ext cx="1017992" cy="66676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مُحَمَّدُ بْنُ سَلَمَةَ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ثقه</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34" name="مخطط انسيابي: معالجة متعاقبة 33"/>
          <p:cNvSpPr/>
          <p:nvPr/>
        </p:nvSpPr>
        <p:spPr>
          <a:xfrm>
            <a:off x="4982777" y="7715273"/>
            <a:ext cx="1071570"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الْحُسَيْنُ بْنُ إِسْحَاقَ التُّسْتَرِيُّ</a:t>
            </a:r>
            <a:r>
              <a:rPr lang="fa-IR" sz="14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2" charset="-78"/>
              </a:rPr>
              <a:t>(</a:t>
            </a:r>
            <a:r>
              <a:rPr lang="fa-IR" sz="1200" dirty="0" smtClean="0">
                <a:solidFill>
                  <a:schemeClr val="tx1"/>
                </a:solidFill>
                <a:latin typeface="Traditional Arabic" pitchFamily="18" charset="-78"/>
                <a:cs typeface="Traditional Arabic" pitchFamily="2" charset="-78"/>
              </a:rPr>
              <a:t>ثقه</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sp>
        <p:nvSpPr>
          <p:cNvPr id="35" name="مخطط انسيابي: معالجة متعاقبة 34"/>
          <p:cNvSpPr/>
          <p:nvPr/>
        </p:nvSpPr>
        <p:spPr>
          <a:xfrm>
            <a:off x="4982777" y="6762765"/>
            <a:ext cx="1071570" cy="66676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هَوْبَرُ بْنُ مُعَاذ</a:t>
            </a:r>
            <a:endParaRPr lang="fa-IR" sz="1600" dirty="0" smtClean="0">
              <a:solidFill>
                <a:schemeClr val="tx1"/>
              </a:solidFill>
              <a:cs typeface="Traditional Arabic" pitchFamily="2" charset="-78"/>
            </a:endParaRPr>
          </a:p>
          <a:p>
            <a:pPr algn="ctr" fontAlgn="auto">
              <a:spcBef>
                <a:spcPts val="0"/>
              </a:spcBef>
              <a:spcAft>
                <a:spcPts val="0"/>
              </a:spcAft>
              <a:defRPr/>
            </a:pP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مقبول</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cxnSp>
        <p:nvCxnSpPr>
          <p:cNvPr id="37" name="رابط مستقيم 36"/>
          <p:cNvCxnSpPr>
            <a:stCxn id="35" idx="2"/>
            <a:endCxn id="34" idx="0"/>
          </p:cNvCxnSpPr>
          <p:nvPr/>
        </p:nvCxnSpPr>
        <p:spPr>
          <a:xfrm rot="5400000">
            <a:off x="5375689" y="7572863"/>
            <a:ext cx="285747" cy="1191"/>
          </a:xfrm>
          <a:prstGeom prst="line">
            <a:avLst/>
          </a:prstGeom>
        </p:spPr>
        <p:style>
          <a:lnRef idx="1">
            <a:schemeClr val="accent1"/>
          </a:lnRef>
          <a:fillRef idx="0">
            <a:schemeClr val="accent1"/>
          </a:fillRef>
          <a:effectRef idx="0">
            <a:schemeClr val="accent1"/>
          </a:effectRef>
          <a:fontRef idx="minor">
            <a:schemeClr val="tx1"/>
          </a:fontRef>
        </p:style>
      </p:cxnSp>
      <p:sp>
        <p:nvSpPr>
          <p:cNvPr id="49" name="مخطط انسيابي: معالجة متعاقبة 48"/>
          <p:cNvSpPr/>
          <p:nvPr/>
        </p:nvSpPr>
        <p:spPr>
          <a:xfrm>
            <a:off x="581768" y="6749117"/>
            <a:ext cx="1071570" cy="666755"/>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إِبْرَاهِيمُ بْنُ زَكَرِيَّا الْعَبْدَسِيُّ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منكر الحديث</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50" name="مخطط انسيابي: معالجة متعاقبة 49"/>
          <p:cNvSpPr/>
          <p:nvPr/>
        </p:nvSpPr>
        <p:spPr>
          <a:xfrm>
            <a:off x="581768" y="7606373"/>
            <a:ext cx="1071570"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أَحْمَدُ بْنُ دَاوُدَ الْمَكِّيُّ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9" name="مخطط انسيابي: معالجة متعاقبة 58"/>
          <p:cNvSpPr/>
          <p:nvPr/>
        </p:nvSpPr>
        <p:spPr>
          <a:xfrm>
            <a:off x="1982380" y="4953004"/>
            <a:ext cx="1017992"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يُونُسُ بْنُ بُكَيْر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 يخطئ</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65" name="مخطط انسيابي: معالجة متعاقبة 64"/>
          <p:cNvSpPr/>
          <p:nvPr/>
        </p:nvSpPr>
        <p:spPr>
          <a:xfrm>
            <a:off x="1982380" y="5810260"/>
            <a:ext cx="1017992"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عُقْبَةُ بْنُ مُكْرَم</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66" name="مخطط انسيابي: معالجة متعاقبة 65"/>
          <p:cNvSpPr/>
          <p:nvPr/>
        </p:nvSpPr>
        <p:spPr>
          <a:xfrm>
            <a:off x="1982380" y="6762765"/>
            <a:ext cx="1017992"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الْحَسَنُ بْنُ سُفْيَانَ</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67" name="مخطط انسيابي: معالجة متعاقبة 66"/>
          <p:cNvSpPr/>
          <p:nvPr/>
        </p:nvSpPr>
        <p:spPr>
          <a:xfrm>
            <a:off x="1982380" y="7620021"/>
            <a:ext cx="1017992"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عَمْرِو بْنُ حَمْدَانَ</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6" name="مخطط انسيابي: معالجة متعاقبة 85"/>
          <p:cNvSpPr/>
          <p:nvPr/>
        </p:nvSpPr>
        <p:spPr>
          <a:xfrm>
            <a:off x="3696892" y="5810260"/>
            <a:ext cx="1017992"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المعافي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7" name="مخطط انسيابي: معالجة متعاقبة 86"/>
          <p:cNvSpPr/>
          <p:nvPr/>
        </p:nvSpPr>
        <p:spPr>
          <a:xfrm>
            <a:off x="3696892" y="6762765"/>
            <a:ext cx="1017992" cy="66675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عبدالحميد بن مهدي</a:t>
            </a:r>
            <a:r>
              <a:rPr lang="fa-IR" sz="1600" dirty="0" smtClean="0">
                <a:solidFill>
                  <a:schemeClr val="tx1"/>
                </a:solidFill>
                <a:cs typeface="Traditional Arabic" pitchFamily="2" charset="-78"/>
              </a:rPr>
              <a:t> </a:t>
            </a:r>
            <a:endParaRPr lang="ar-SA" sz="1600" dirty="0" smtClean="0">
              <a:solidFill>
                <a:schemeClr val="tx1"/>
              </a:solidFill>
              <a:cs typeface="Traditional Arabic" pitchFamily="2" charset="-78"/>
            </a:endParaRPr>
          </a:p>
          <a:p>
            <a:pPr algn="ctr">
              <a:defRPr/>
            </a:pPr>
            <a:r>
              <a:rPr lang="ar-SA" sz="1200" dirty="0" err="1" smtClean="0">
                <a:solidFill>
                  <a:schemeClr val="tx1"/>
                </a:solidFill>
                <a:latin typeface="Traditional Arabic" pitchFamily="18" charset="-78"/>
                <a:cs typeface="Traditional Arabic" pitchFamily="2" charset="-78"/>
              </a:rPr>
              <a:t>(</a:t>
            </a:r>
            <a:r>
              <a:rPr lang="fa-IR" sz="1200" dirty="0" smtClean="0">
                <a:solidFill>
                  <a:schemeClr val="tx1"/>
                </a:solidFill>
                <a:latin typeface="Traditional Arabic" pitchFamily="18" charset="-78"/>
                <a:cs typeface="Traditional Arabic" pitchFamily="2" charset="-78"/>
              </a:rPr>
              <a:t>مجهول الحال</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cxnSp>
        <p:nvCxnSpPr>
          <p:cNvPr id="93" name="رابط كسهم مستقيم 92"/>
          <p:cNvCxnSpPr>
            <a:stCxn id="25" idx="2"/>
            <a:endCxn id="21" idx="0"/>
          </p:cNvCxnSpPr>
          <p:nvPr/>
        </p:nvCxnSpPr>
        <p:spPr>
          <a:xfrm flipH="1">
            <a:off x="1117553" y="2671217"/>
            <a:ext cx="1025559" cy="4583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5" name="رابط كسهم مستقيم 94"/>
          <p:cNvCxnSpPr>
            <a:stCxn id="25" idx="2"/>
            <a:endCxn id="26" idx="0"/>
          </p:cNvCxnSpPr>
          <p:nvPr/>
        </p:nvCxnSpPr>
        <p:spPr>
          <a:xfrm rot="16200000" flipH="1">
            <a:off x="2509862" y="2304467"/>
            <a:ext cx="472025" cy="12055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8" name="رابط كسهم مستقيم 97"/>
          <p:cNvCxnSpPr>
            <a:stCxn id="28" idx="2"/>
            <a:endCxn id="59" idx="0"/>
          </p:cNvCxnSpPr>
          <p:nvPr/>
        </p:nvCxnSpPr>
        <p:spPr>
          <a:xfrm rot="5400000">
            <a:off x="2777128" y="4381499"/>
            <a:ext cx="285752"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0" name="رابط كسهم مستقيم 99"/>
          <p:cNvCxnSpPr>
            <a:stCxn id="28" idx="2"/>
            <a:endCxn id="29" idx="0"/>
          </p:cNvCxnSpPr>
          <p:nvPr/>
        </p:nvCxnSpPr>
        <p:spPr>
          <a:xfrm rot="16200000" flipH="1">
            <a:off x="3634384" y="4381499"/>
            <a:ext cx="285752"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رابط كسهم مستقيم 101"/>
          <p:cNvCxnSpPr>
            <a:stCxn id="6" idx="2"/>
            <a:endCxn id="7" idx="0"/>
          </p:cNvCxnSpPr>
          <p:nvPr/>
        </p:nvCxnSpPr>
        <p:spPr>
          <a:xfrm rot="16200000" flipH="1">
            <a:off x="5377799" y="2907226"/>
            <a:ext cx="281524" cy="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4" name="رابط مستقيم 103"/>
          <p:cNvCxnSpPr>
            <a:stCxn id="8" idx="2"/>
            <a:endCxn id="35" idx="0"/>
          </p:cNvCxnSpPr>
          <p:nvPr/>
        </p:nvCxnSpPr>
        <p:spPr>
          <a:xfrm rot="5400000">
            <a:off x="5375686" y="6620354"/>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رابط مستقيم 105"/>
          <p:cNvCxnSpPr>
            <a:stCxn id="29" idx="2"/>
            <a:endCxn id="86" idx="0"/>
          </p:cNvCxnSpPr>
          <p:nvPr/>
        </p:nvCxnSpPr>
        <p:spPr>
          <a:xfrm rot="5400000">
            <a:off x="4110640" y="5715475"/>
            <a:ext cx="190496"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رابط مستقيم 107"/>
          <p:cNvCxnSpPr>
            <a:stCxn id="86" idx="2"/>
            <a:endCxn id="87" idx="0"/>
          </p:cNvCxnSpPr>
          <p:nvPr/>
        </p:nvCxnSpPr>
        <p:spPr>
          <a:xfrm rot="5400000">
            <a:off x="4063012" y="6620354"/>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رابط مستقيم 109"/>
          <p:cNvCxnSpPr>
            <a:stCxn id="59" idx="2"/>
            <a:endCxn id="65" idx="0"/>
          </p:cNvCxnSpPr>
          <p:nvPr/>
        </p:nvCxnSpPr>
        <p:spPr>
          <a:xfrm rot="5400000">
            <a:off x="2396127" y="5715471"/>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رابط مستقيم 111"/>
          <p:cNvCxnSpPr>
            <a:stCxn id="65" idx="2"/>
            <a:endCxn id="66" idx="0"/>
          </p:cNvCxnSpPr>
          <p:nvPr/>
        </p:nvCxnSpPr>
        <p:spPr>
          <a:xfrm rot="5400000">
            <a:off x="2348500" y="6620354"/>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رابط مستقيم 113"/>
          <p:cNvCxnSpPr>
            <a:stCxn id="66" idx="2"/>
            <a:endCxn id="67" idx="0"/>
          </p:cNvCxnSpPr>
          <p:nvPr/>
        </p:nvCxnSpPr>
        <p:spPr>
          <a:xfrm rot="5400000">
            <a:off x="2396127" y="7525235"/>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رابط مستقيم 115"/>
          <p:cNvCxnSpPr>
            <a:stCxn id="20" idx="2"/>
            <a:endCxn id="18" idx="0"/>
          </p:cNvCxnSpPr>
          <p:nvPr/>
        </p:nvCxnSpPr>
        <p:spPr>
          <a:xfrm rot="5400000">
            <a:off x="1022303" y="4844567"/>
            <a:ext cx="190501"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رابط مستقيم 117"/>
          <p:cNvCxnSpPr>
            <a:stCxn id="17" idx="2"/>
            <a:endCxn id="49" idx="0"/>
          </p:cNvCxnSpPr>
          <p:nvPr/>
        </p:nvCxnSpPr>
        <p:spPr>
          <a:xfrm rot="5400000">
            <a:off x="974677" y="6606706"/>
            <a:ext cx="285752" cy="1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رابط مستقيم 119"/>
          <p:cNvCxnSpPr>
            <a:stCxn id="49" idx="2"/>
            <a:endCxn id="50" idx="0"/>
          </p:cNvCxnSpPr>
          <p:nvPr/>
        </p:nvCxnSpPr>
        <p:spPr>
          <a:xfrm rot="5400000">
            <a:off x="1022303" y="7511587"/>
            <a:ext cx="190501" cy="1191"/>
          </a:xfrm>
          <a:prstGeom prst="line">
            <a:avLst/>
          </a:prstGeom>
        </p:spPr>
        <p:style>
          <a:lnRef idx="1">
            <a:schemeClr val="accent1"/>
          </a:lnRef>
          <a:fillRef idx="0">
            <a:schemeClr val="accent1"/>
          </a:fillRef>
          <a:effectRef idx="0">
            <a:schemeClr val="accent1"/>
          </a:effectRef>
          <a:fontRef idx="minor">
            <a:schemeClr val="tx1"/>
          </a:fontRef>
        </p:style>
      </p:cxnSp>
      <p:sp>
        <p:nvSpPr>
          <p:cNvPr id="51" name="مستطيل 50"/>
          <p:cNvSpPr/>
          <p:nvPr/>
        </p:nvSpPr>
        <p:spPr>
          <a:xfrm>
            <a:off x="0" y="8532440"/>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52" name="مستطيل 51"/>
          <p:cNvSpPr/>
          <p:nvPr/>
        </p:nvSpPr>
        <p:spPr>
          <a:xfrm>
            <a:off x="3717032" y="1412156"/>
            <a:ext cx="1305165"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 جدا</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وسيلة شرح مستطيلة 2"/>
          <p:cNvSpPr/>
          <p:nvPr/>
        </p:nvSpPr>
        <p:spPr>
          <a:xfrm>
            <a:off x="1772816" y="755576"/>
            <a:ext cx="3437575" cy="531416"/>
          </a:xfrm>
          <a:prstGeom prst="wedgeRectCallout">
            <a:avLst/>
          </a:prstGeom>
          <a:solidFill>
            <a:schemeClr val="accent3">
              <a:lumMod val="20000"/>
              <a:lumOff val="80000"/>
            </a:schemeClr>
          </a:solidFill>
          <a:ln>
            <a:solidFill>
              <a:schemeClr val="accent1">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cs typeface="B Badr" pitchFamily="2" charset="-78"/>
              </a:rPr>
              <a:t>مدار اسانيد اين روايت و متون </a:t>
            </a:r>
            <a:r>
              <a:rPr lang="fa-IR" dirty="0" smtClean="0">
                <a:solidFill>
                  <a:schemeClr val="tx1"/>
                </a:solidFill>
                <a:cs typeface="B Badr" pitchFamily="2" charset="-78"/>
              </a:rPr>
              <a:t>آن</a:t>
            </a:r>
            <a:endParaRPr lang="en-US" dirty="0">
              <a:solidFill>
                <a:schemeClr val="tx1"/>
              </a:solidFill>
              <a:cs typeface="B Badr" pitchFamily="2" charset="-78"/>
            </a:endParaRPr>
          </a:p>
        </p:txBody>
      </p:sp>
      <p:sp>
        <p:nvSpPr>
          <p:cNvPr id="4" name="مستطيل مستدير الزوايا 3"/>
          <p:cNvSpPr/>
          <p:nvPr/>
        </p:nvSpPr>
        <p:spPr>
          <a:xfrm>
            <a:off x="676288" y="1551842"/>
            <a:ext cx="5572164" cy="1714512"/>
          </a:xfrm>
          <a:prstGeom prst="roundRect">
            <a:avLst/>
          </a:prstGeom>
          <a:solidFill>
            <a:srgbClr val="FCEBE8"/>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lumMod val="95000"/>
                    <a:lumOff val="5000"/>
                  </a:schemeClr>
                </a:solidFill>
                <a:cs typeface="Traditional Arabic" pitchFamily="2" charset="-78"/>
              </a:rPr>
              <a:t>امام </a:t>
            </a:r>
            <a:r>
              <a:rPr lang="fa-IR" sz="1600" dirty="0" smtClean="0">
                <a:solidFill>
                  <a:schemeClr val="tx1">
                    <a:lumMod val="95000"/>
                    <a:lumOff val="5000"/>
                  </a:schemeClr>
                </a:solidFill>
                <a:cs typeface="Traditional Arabic" pitchFamily="2" charset="-78"/>
              </a:rPr>
              <a:t>طبراني </a:t>
            </a:r>
            <a:r>
              <a:rPr lang="fa-IR" sz="1600" dirty="0">
                <a:solidFill>
                  <a:schemeClr val="tx1">
                    <a:lumMod val="95000"/>
                    <a:lumOff val="5000"/>
                  </a:schemeClr>
                </a:solidFill>
                <a:cs typeface="Traditional Arabic" pitchFamily="2" charset="-78"/>
              </a:rPr>
              <a:t>گويد: </a:t>
            </a:r>
            <a:r>
              <a:rPr lang="ar-SA" sz="1600" dirty="0" smtClean="0">
                <a:solidFill>
                  <a:schemeClr val="tx1"/>
                </a:solidFill>
                <a:cs typeface="Traditional Arabic" pitchFamily="2" charset="-78"/>
              </a:rPr>
              <a:t>حَدَّثَنَا أَحْمَدُ بْنُ دَاوُدَ الْمَكِّيُّ، ثنا إِبْرَاهِيمُ بْنُ زَكَرِيَّا الْعَبْدَسِيُّ ، ثنا هُشَيْمُ ، بْنُ أَبِي مَعْشَرٍ ، عَنْ يَحْيَى بْنِ عَبْدِ الْمَلِكِ بْنِ هَبَّارِ بْنِ الأَسْوَدِ ، عَنْ أَبِيهِ ، عَنْ جَدِّهِ ، أَنّ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مَرَّ بِدَارِ هَبَّارِ بْنِ الأَسْوَدِ </a:t>
            </a:r>
            <a:r>
              <a:rPr lang="ar-SA" sz="1600" u="sng" dirty="0" smtClean="0">
                <a:solidFill>
                  <a:schemeClr val="tx1"/>
                </a:solidFill>
                <a:cs typeface="Traditional Arabic" pitchFamily="2" charset="-78"/>
              </a:rPr>
              <a:t>فَسَمِعَ صَوْتَ غَنَاءٍ، </a:t>
            </a:r>
            <a:r>
              <a:rPr lang="ar-SA" sz="1600" dirty="0" smtClean="0">
                <a:solidFill>
                  <a:schemeClr val="tx1"/>
                </a:solidFill>
                <a:cs typeface="Traditional Arabic" pitchFamily="2" charset="-78"/>
              </a:rPr>
              <a:t>فَقَالَ : " مَا هَذَا؟، قِيلَ : تَزْوِيجٌ، فَجَعَلَ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يَقُولُ : هَذَا النِّكَاحُ لا السَّفَّاحُ يُرَدِّدُهَا "</a:t>
            </a:r>
            <a:endParaRPr lang="fa-IR" sz="1600" dirty="0">
              <a:solidFill>
                <a:schemeClr val="tx1"/>
              </a:solidFill>
              <a:cs typeface="Traditional Arabic" pitchFamily="2" charset="-78"/>
            </a:endParaRPr>
          </a:p>
          <a:p>
            <a:pPr algn="just">
              <a:defRPr/>
            </a:pPr>
            <a:r>
              <a:rPr lang="fa-IR" sz="1200" dirty="0">
                <a:solidFill>
                  <a:srgbClr val="0070C0"/>
                </a:solidFill>
                <a:latin typeface="islam" pitchFamily="2" charset="2"/>
                <a:cs typeface="B Badr" pitchFamily="2" charset="-78"/>
              </a:rPr>
              <a:t>تخريج: </a:t>
            </a:r>
            <a:r>
              <a:rPr lang="fa-IR" sz="1200" dirty="0" smtClean="0">
                <a:solidFill>
                  <a:srgbClr val="0070C0"/>
                </a:solidFill>
                <a:latin typeface="islam" pitchFamily="2" charset="2"/>
                <a:cs typeface="B Badr" pitchFamily="2" charset="-78"/>
              </a:rPr>
              <a:t>طبراني كبير </a:t>
            </a:r>
            <a:r>
              <a:rPr lang="fa-IR" sz="1200" dirty="0">
                <a:solidFill>
                  <a:srgbClr val="0070C0"/>
                </a:solidFill>
                <a:latin typeface="islam" pitchFamily="2" charset="2"/>
                <a:cs typeface="B Badr" pitchFamily="2" charset="-78"/>
              </a:rPr>
              <a:t>حديث </a:t>
            </a:r>
            <a:r>
              <a:rPr lang="fa-IR" sz="1200" dirty="0" smtClean="0">
                <a:solidFill>
                  <a:srgbClr val="0070C0"/>
                </a:solidFill>
                <a:latin typeface="islam" pitchFamily="2" charset="2"/>
                <a:cs typeface="B Badr" pitchFamily="2" charset="-78"/>
              </a:rPr>
              <a:t>شماره‌ي 18010و ابونعيم در معرفه الصحابه ح ش 4538 و 6089 و ابن قانع في معرفه الصحابه ح ش 1606</a:t>
            </a:r>
            <a:endParaRPr lang="en-US" sz="1200" dirty="0">
              <a:solidFill>
                <a:srgbClr val="0070C0"/>
              </a:solidFill>
              <a:latin typeface="islam" pitchFamily="2" charset="2"/>
              <a:cs typeface="B Badr" pitchFamily="2" charset="-78"/>
            </a:endParaRPr>
          </a:p>
        </p:txBody>
      </p:sp>
      <p:sp>
        <p:nvSpPr>
          <p:cNvPr id="5" name="مستطيل مستدير الزوايا 4"/>
          <p:cNvSpPr/>
          <p:nvPr/>
        </p:nvSpPr>
        <p:spPr>
          <a:xfrm>
            <a:off x="676288" y="3361605"/>
            <a:ext cx="5572164" cy="3333773"/>
          </a:xfrm>
          <a:prstGeom prst="roundRect">
            <a:avLst/>
          </a:prstGeom>
          <a:solidFill>
            <a:srgbClr val="FCEBE8"/>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solidFill>
                <a:cs typeface="Traditional Arabic" pitchFamily="2" charset="-78"/>
              </a:rPr>
              <a:t>امام </a:t>
            </a:r>
            <a:r>
              <a:rPr lang="fa-IR" sz="1600" dirty="0" smtClean="0">
                <a:solidFill>
                  <a:schemeClr val="tx1"/>
                </a:solidFill>
                <a:cs typeface="Traditional Arabic" pitchFamily="2" charset="-78"/>
              </a:rPr>
              <a:t>طبراني </a:t>
            </a:r>
            <a:r>
              <a:rPr lang="fa-IR" sz="1600" dirty="0">
                <a:solidFill>
                  <a:schemeClr val="tx1"/>
                </a:solidFill>
                <a:cs typeface="Traditional Arabic" pitchFamily="2" charset="-78"/>
              </a:rPr>
              <a:t>گويد: </a:t>
            </a:r>
            <a:r>
              <a:rPr lang="ar-SA" sz="1600" dirty="0" smtClean="0">
                <a:solidFill>
                  <a:schemeClr val="tx1"/>
                </a:solidFill>
                <a:cs typeface="Traditional Arabic" pitchFamily="2" charset="-78"/>
              </a:rPr>
              <a:t>حَدَّثَنَا الْحُسَيْنُ بْنُ إِسْحَاقَ التُّسْتَرِيُّ ، ثنا هَوْبَرُ بْنُ مُعَاذٍ ، ثنا مُحَمَّدُ بْنُ سَلَمَةَ ، عَنْ </a:t>
            </a:r>
            <a:r>
              <a:rPr lang="ar-SA" sz="1600" dirty="0" smtClean="0">
                <a:solidFill>
                  <a:srgbClr val="C00000"/>
                </a:solidFill>
                <a:cs typeface="Traditional Arabic" pitchFamily="2" charset="-78"/>
              </a:rPr>
              <a:t>مُحَمَّدِ بْنِ عُبَيْدِ اللَّهِ </a:t>
            </a:r>
            <a:r>
              <a:rPr lang="ar-SA" sz="1600" dirty="0" smtClean="0">
                <a:solidFill>
                  <a:schemeClr val="tx1"/>
                </a:solidFill>
                <a:cs typeface="Traditional Arabic" pitchFamily="2" charset="-78"/>
              </a:rPr>
              <a:t>، عَنْ عَبْدِ اللَّهِ بْنِ هَبَّارٍ ، عَنْ أَبِيهِ ، عَنْ جَدِّهِ، قَالَ : زَوَّجَ هَبَّارٌ ابْنَتَهُ فَضَرَبَ فِي عُرْسِهَا بِالْكِيرِ وَالْغِرْبَالِ، فَسَمِعَ ذَلِكَ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فَقَالَ : " مَا هَذَا؟ قَالُوا: زَفَّ هَبَّارُ ابْنَتَهُ فَضَرَبَ </a:t>
            </a:r>
            <a:r>
              <a:rPr lang="ar-SA" sz="1600" u="sng" dirty="0" smtClean="0">
                <a:solidFill>
                  <a:schemeClr val="tx1"/>
                </a:solidFill>
                <a:cs typeface="Traditional Arabic" pitchFamily="2" charset="-78"/>
              </a:rPr>
              <a:t>فِي عُرْسِهَا بِالْكِيرِ وَالْغِرْبَالِ، </a:t>
            </a:r>
            <a:r>
              <a:rPr lang="ar-SA" sz="1600" dirty="0" smtClean="0">
                <a:solidFill>
                  <a:schemeClr val="tx1"/>
                </a:solidFill>
                <a:cs typeface="Traditional Arabic" pitchFamily="2" charset="-78"/>
              </a:rPr>
              <a:t>فَقَالَ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أَشِيدُوا النِّكَاحَ أَشِيدُوا النِّكَاحَ، هَذَا نِكَاحٌ لا سفاحٌ"</a:t>
            </a:r>
            <a:endParaRPr lang="fa-IR" sz="1600" dirty="0">
              <a:solidFill>
                <a:schemeClr val="tx1"/>
              </a:solidFill>
              <a:cs typeface="Traditional Arabic" pitchFamily="2" charset="-78"/>
            </a:endParaRPr>
          </a:p>
          <a:p>
            <a:pPr algn="just">
              <a:defRPr/>
            </a:pPr>
            <a:r>
              <a:rPr lang="fa-IR" sz="1200" dirty="0" smtClean="0">
                <a:solidFill>
                  <a:srgbClr val="0070C0"/>
                </a:solidFill>
                <a:latin typeface="islam" pitchFamily="2" charset="2"/>
                <a:cs typeface="B Badr" pitchFamily="2" charset="-78"/>
              </a:rPr>
              <a:t>تخريج: طبراني كبير حديث شماره‌ي 18010 و ابن الاثير ح ش 1658 و ابونعيم في معرفه الصحابه ح ش 6090 و زاد: </a:t>
            </a:r>
            <a:r>
              <a:rPr lang="ar-SA" sz="1200" dirty="0" smtClean="0">
                <a:solidFill>
                  <a:srgbClr val="0070C0"/>
                </a:solidFill>
                <a:cs typeface="B Badr" pitchFamily="2" charset="-78"/>
              </a:rPr>
              <a:t>قَالَ: قُلْتُ: فَمَا الْكَبَرُ؟ قَالَ: الْكَبَرُ: الطَّبْلُ الْكَبِيرُ، وَالْغَرَابِيلُ: الصُّنُوجُ</a:t>
            </a:r>
            <a:r>
              <a:rPr lang="fa-IR" sz="1200" dirty="0" smtClean="0">
                <a:solidFill>
                  <a:srgbClr val="0070C0"/>
                </a:solidFill>
                <a:cs typeface="B Badr" pitchFamily="2" charset="-78"/>
              </a:rPr>
              <a:t>.</a:t>
            </a:r>
          </a:p>
          <a:p>
            <a:pPr algn="just">
              <a:defRPr/>
            </a:pPr>
            <a:endParaRPr lang="fa-IR" sz="1200" dirty="0" smtClean="0">
              <a:solidFill>
                <a:srgbClr val="0070C0"/>
              </a:solidFill>
            </a:endParaRPr>
          </a:p>
          <a:p>
            <a:pPr indent="216000" algn="just">
              <a:defRPr/>
            </a:pPr>
            <a:r>
              <a:rPr lang="fa-IR" sz="1400" b="1" dirty="0" smtClean="0">
                <a:solidFill>
                  <a:schemeClr val="tx1"/>
                </a:solidFill>
                <a:latin typeface="islam" pitchFamily="2" charset="2"/>
                <a:cs typeface="B Badr" pitchFamily="2" charset="-78"/>
              </a:rPr>
              <a:t>به اين روايت در زدن طبل در عروسي استدلال شده كه مدار اين اسناد بر محمد بن عبيد الله بوده كه متروك مي‌باشد و روايتي كه در آن ضعف راوي چنين شديد باشد تقويت نمي‌شود، غير از اينكه در متن اين روايت اضطراب حاصل شده و در غير از اين اسناد بحثي از طبل نشده است!.</a:t>
            </a:r>
            <a:endParaRPr lang="en-US" sz="1400" b="1" dirty="0">
              <a:solidFill>
                <a:schemeClr val="tx1"/>
              </a:solidFill>
              <a:latin typeface="islam" pitchFamily="2" charset="2"/>
              <a:cs typeface="B Badr" pitchFamily="2" charset="-78"/>
            </a:endParaRPr>
          </a:p>
        </p:txBody>
      </p:sp>
      <p:sp>
        <p:nvSpPr>
          <p:cNvPr id="6" name="مستطيل 5"/>
          <p:cNvSpPr/>
          <p:nvPr/>
        </p:nvSpPr>
        <p:spPr>
          <a:xfrm>
            <a:off x="6097584" y="8479829"/>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66</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619104" y="971526"/>
            <a:ext cx="5143536" cy="2000264"/>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امام ابن‌حزم در المحلي 7/506 گويد: </a:t>
            </a:r>
            <a:r>
              <a:rPr lang="fa-IR" sz="1500" dirty="0" smtClean="0">
                <a:solidFill>
                  <a:schemeClr val="tx1"/>
                </a:solidFill>
                <a:cs typeface="Traditional Arabic" pitchFamily="2" charset="-78"/>
              </a:rPr>
              <a:t>عن</a:t>
            </a:r>
            <a:r>
              <a:rPr lang="fa-IR" sz="1400" dirty="0" smtClean="0">
                <a:solidFill>
                  <a:schemeClr val="tx1"/>
                </a:solidFill>
              </a:rPr>
              <a:t> </a:t>
            </a:r>
            <a:r>
              <a:rPr lang="fa-IR" sz="1500" dirty="0" smtClean="0">
                <a:solidFill>
                  <a:schemeClr val="tx1"/>
                </a:solidFill>
                <a:cs typeface="Traditional Arabic" pitchFamily="2" charset="-78"/>
              </a:rPr>
              <a:t>حَمَّادِ بْنِ زَيْدٍ أَنَا أَيُّوبُ السِّخْتِيَانِيُّ، وَهِشَامُ بْنُ حَسَّانَ، وَسَلَمَةُ - هُوَ ابْنُ كُهَيْلٍ - دَخَلَ حَدِيثُ بَعْضِهِمْ فِي حَدِيثِ بَعْضٍ، كُلِّهِمْ عَنْ </a:t>
            </a:r>
            <a:r>
              <a:rPr lang="fa-IR" sz="1500" b="1" dirty="0" smtClean="0">
                <a:solidFill>
                  <a:schemeClr val="tx1"/>
                </a:solidFill>
                <a:cs typeface="Traditional Arabic" pitchFamily="2" charset="-78"/>
              </a:rPr>
              <a:t>مُحَمَّدِ بْنِ سِيرِينَ </a:t>
            </a:r>
            <a:r>
              <a:rPr lang="fa-IR" sz="1500" dirty="0" smtClean="0">
                <a:solidFill>
                  <a:schemeClr val="tx1"/>
                </a:solidFill>
                <a:cs typeface="Traditional Arabic" pitchFamily="2" charset="-78"/>
              </a:rPr>
              <a:t>أَنَّ رَجُلا قَدِمَ الْمَدِينَةَ بِجِوَارٍ فَأَتَى إلَى </a:t>
            </a:r>
            <a:r>
              <a:rPr lang="fa-IR" sz="1500" b="1" dirty="0" smtClean="0">
                <a:solidFill>
                  <a:schemeClr val="tx1"/>
                </a:solidFill>
                <a:cs typeface="Traditional Arabic" pitchFamily="2" charset="-78"/>
              </a:rPr>
              <a:t>عَبْدِ اللَّهِ بْنِ جَعْفَرٍ </a:t>
            </a:r>
            <a:r>
              <a:rPr lang="fa-IR" sz="1500" dirty="0" smtClean="0">
                <a:solidFill>
                  <a:schemeClr val="tx1"/>
                </a:solidFill>
                <a:cs typeface="Traditional Arabic" pitchFamily="2" charset="-78"/>
              </a:rPr>
              <a:t>فَعَرَضَهُنَّ عَلَيْهِ، فَأَمَرَ جَارِيَةً مِنْهُنَّ فَأَحْدَتْ، </a:t>
            </a:r>
            <a:r>
              <a:rPr lang="fa-IR" sz="1500" u="sng" dirty="0" smtClean="0">
                <a:solidFill>
                  <a:schemeClr val="tx1"/>
                </a:solidFill>
                <a:cs typeface="Traditional Arabic" pitchFamily="2" charset="-78"/>
              </a:rPr>
              <a:t>قَالَ أَيُّوبُ: بِالدُّفِّ، وَقَالَ هِشَامٌ: بِالْعُودِ</a:t>
            </a:r>
            <a:r>
              <a:rPr lang="fa-IR" sz="1500" dirty="0" smtClean="0">
                <a:solidFill>
                  <a:schemeClr val="tx1"/>
                </a:solidFill>
                <a:cs typeface="Traditional Arabic" pitchFamily="2" charset="-78"/>
              </a:rPr>
              <a:t>، حَتَّى ظَنَّ </a:t>
            </a:r>
            <a:r>
              <a:rPr lang="fa-IR" sz="1500" b="1" dirty="0" smtClean="0">
                <a:solidFill>
                  <a:schemeClr val="tx1"/>
                </a:solidFill>
                <a:cs typeface="Traditional Arabic" pitchFamily="2" charset="-78"/>
              </a:rPr>
              <a:t>ابْنُ عُمَرَ </a:t>
            </a:r>
            <a:r>
              <a:rPr lang="fa-IR" sz="1500" dirty="0" smtClean="0">
                <a:solidFill>
                  <a:schemeClr val="tx1"/>
                </a:solidFill>
                <a:cs typeface="Traditional Arabic" pitchFamily="2" charset="-78"/>
              </a:rPr>
              <a:t>أَنَّهُ قَدْ نَظَرَ إلَى ذَلِكَ، فَقَالَ ابْنُ عُمَرَ: حَسْبُك - سَائِرَ الْيَوْمِ - مِنْ مَزْمُورِ الشَّيْطَانِ، فَسَاوَمَهُ، ثُمَّ جَاءَ الرَّجُلُ إلَى ابْنِ عُمَرَ فَقَالَ: يَا أَبَا عَبْدِ الرَّحْمَنِ إنِّي غُبِنْتُ بِسَبْعِمِائَةِ دِرْهَمٍ، فَأَتَى ابْنُ عُمَرَ إلَى عَبْدِ اللَّهِ بْنِ جَعْفَرٍ فَقَالَ لَهُ: إنَّهُ غُبِنَ بِسَبْعِمِائَةِ دِرْهَمٍ، فَأَمَّا أَنْ تُعْطِيَهَا إيَّاهُ، وَإِمَّا أَنْ تَرُدَّ عَلَيْهِ بَيْعَهُ، فَقَالَ: بَلْ نُعْطِيهَا إيَّاهُ.</a:t>
            </a:r>
          </a:p>
        </p:txBody>
      </p:sp>
      <p:sp>
        <p:nvSpPr>
          <p:cNvPr id="5" name="مستطيل 4"/>
          <p:cNvSpPr/>
          <p:nvPr/>
        </p:nvSpPr>
        <p:spPr>
          <a:xfrm>
            <a:off x="619104" y="3067042"/>
            <a:ext cx="5143536" cy="1047757"/>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B Badr" pitchFamily="2" charset="-78"/>
              </a:rPr>
              <a:t>جواب: اول: </a:t>
            </a:r>
            <a:r>
              <a:rPr lang="fa-IR" sz="1400" dirty="0" smtClean="0">
                <a:solidFill>
                  <a:schemeClr val="tx1"/>
                </a:solidFill>
                <a:cs typeface="B Badr" pitchFamily="2" charset="-78"/>
              </a:rPr>
              <a:t>حماد بن زيد سال 179 هـ.ق وفات نموده و ولادت امام ابن حزم سال 384 هـ.ق مي‌باشد، يعني بين اين دو نزديك به 205 سال فاصله بوده است؟؟ </a:t>
            </a:r>
            <a:r>
              <a:rPr lang="fa-IR" sz="1400" b="1" dirty="0" smtClean="0">
                <a:solidFill>
                  <a:schemeClr val="tx1"/>
                </a:solidFill>
                <a:cs typeface="B Badr" pitchFamily="2" charset="-78"/>
              </a:rPr>
              <a:t>دوم:</a:t>
            </a:r>
            <a:r>
              <a:rPr lang="fa-IR" sz="1400" dirty="0" smtClean="0">
                <a:solidFill>
                  <a:schemeClr val="tx1"/>
                </a:solidFill>
                <a:cs typeface="B Badr" pitchFamily="2" charset="-78"/>
              </a:rPr>
              <a:t> ناقلين اين روايت از حماد بن زيد مجهول هستند!! </a:t>
            </a:r>
            <a:r>
              <a:rPr lang="fa-IR" sz="1400" b="1" dirty="0" smtClean="0">
                <a:solidFill>
                  <a:schemeClr val="tx1"/>
                </a:solidFill>
                <a:cs typeface="B Badr" pitchFamily="2" charset="-78"/>
              </a:rPr>
              <a:t>سوم:</a:t>
            </a:r>
            <a:r>
              <a:rPr lang="fa-IR" sz="1400" dirty="0" smtClean="0">
                <a:solidFill>
                  <a:schemeClr val="tx1"/>
                </a:solidFill>
                <a:cs typeface="B Badr" pitchFamily="2" charset="-78"/>
              </a:rPr>
              <a:t> راويان مذكور در اين روايت در اين كه آن آلت موسيقي، دف است يا عود اضطراب دارند !!؟ </a:t>
            </a:r>
            <a:endParaRPr lang="en-US" sz="1400" dirty="0">
              <a:solidFill>
                <a:schemeClr val="tx1"/>
              </a:solidFill>
              <a:cs typeface="B Badr" pitchFamily="2" charset="-78"/>
            </a:endParaRPr>
          </a:p>
        </p:txBody>
      </p:sp>
      <p:sp>
        <p:nvSpPr>
          <p:cNvPr id="6" name="سهم منحني إلى اليسار 5"/>
          <p:cNvSpPr/>
          <p:nvPr/>
        </p:nvSpPr>
        <p:spPr>
          <a:xfrm>
            <a:off x="5776928" y="2495538"/>
            <a:ext cx="214314" cy="1333509"/>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مستطيل مستدير الزوايا 10"/>
          <p:cNvSpPr/>
          <p:nvPr/>
        </p:nvSpPr>
        <p:spPr>
          <a:xfrm>
            <a:off x="619104" y="4305301"/>
            <a:ext cx="5143536" cy="2762269"/>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B Badr" pitchFamily="2" charset="-78"/>
              </a:rPr>
              <a:t>امام ابن‌عساكر در تاريخ دمشق 42/ 353 گويد: </a:t>
            </a:r>
            <a:r>
              <a:rPr lang="fa-IR" sz="1600" dirty="0" smtClean="0">
                <a:solidFill>
                  <a:schemeClr val="tx1"/>
                </a:solidFill>
                <a:cs typeface="Traditional Arabic" pitchFamily="2" charset="-78"/>
              </a:rPr>
              <a:t>أخبرنا أبو القاسم هبة الله بن عبد الله أنا أبو بكر أحمد بن علي بن ثابت أنا أبو الحسن أحمد بن الحسين بن محمد بن عبد الله بن خلف بن بخيت أنبأ أبو نصر أحمد بن محمد بن أحمد بن شجاع الصفار البخاري أنا خلف بن محمد بن إسماعيل الخيام نا سهل بن شاذوية نا أبو علي الحسن بن سميط رقيق هانئ البخاري نا موسى بن إسماعيل نا حماد بن سلمة عن علي بن زيد عن يوسف بن مهران  أن </a:t>
            </a:r>
            <a:r>
              <a:rPr lang="fa-IR" sz="1600" b="1" dirty="0" smtClean="0">
                <a:solidFill>
                  <a:schemeClr val="tx1"/>
                </a:solidFill>
                <a:cs typeface="Traditional Arabic" pitchFamily="2" charset="-78"/>
              </a:rPr>
              <a:t>ابن عمر </a:t>
            </a:r>
            <a:r>
              <a:rPr lang="fa-IR" sz="1600" dirty="0" smtClean="0">
                <a:solidFill>
                  <a:schemeClr val="tx1"/>
                </a:solidFill>
                <a:cs typeface="Traditional Arabic" pitchFamily="2" charset="-78"/>
              </a:rPr>
              <a:t>دخل على </a:t>
            </a:r>
            <a:r>
              <a:rPr lang="fa-IR" sz="1600" b="1" dirty="0" smtClean="0">
                <a:solidFill>
                  <a:schemeClr val="tx1"/>
                </a:solidFill>
                <a:cs typeface="Traditional Arabic" pitchFamily="2" charset="-78"/>
              </a:rPr>
              <a:t>عبد الله بن جعفر </a:t>
            </a:r>
            <a:r>
              <a:rPr lang="fa-IR" sz="1600" dirty="0" smtClean="0">
                <a:solidFill>
                  <a:schemeClr val="tx1"/>
                </a:solidFill>
                <a:cs typeface="Traditional Arabic" pitchFamily="2" charset="-78"/>
              </a:rPr>
              <a:t>ذي الجناحين </a:t>
            </a:r>
            <a:r>
              <a:rPr lang="fa-IR" sz="1600" u="sng" dirty="0" smtClean="0">
                <a:solidFill>
                  <a:schemeClr val="tx1"/>
                </a:solidFill>
                <a:cs typeface="Traditional Arabic" pitchFamily="2" charset="-78"/>
              </a:rPr>
              <a:t>فإذا عنده بربط </a:t>
            </a:r>
            <a:r>
              <a:rPr lang="fa-IR" sz="1600" dirty="0" smtClean="0">
                <a:solidFill>
                  <a:schemeClr val="tx1"/>
                </a:solidFill>
                <a:cs typeface="Traditional Arabic" pitchFamily="2" charset="-78"/>
              </a:rPr>
              <a:t>فقال يا ابا عبد الرحمن إن دريت ما هذا فلك كذا وكذا فنظر إليه وقلبه ساعة ثم قال هذا ميزان رومي وأقعد عبد الله ذات يوم سبع جوار في سبعة أبيات فقال لكل واحدة منهن إذا قعدنا على باب البيت فاضربن وتغنين فقعد عند أولها بابا وابن عمر معه فلما ضربت وتغنت نفر ابن عمر فقام فقعد على الباب الآخر فضربت وتغنت فقال ابن عمر ما لها قاتلها الله إنها لتأخذ من القلب مأخذا !!.</a:t>
            </a:r>
          </a:p>
        </p:txBody>
      </p:sp>
      <p:sp>
        <p:nvSpPr>
          <p:cNvPr id="13" name="مستطيل 12"/>
          <p:cNvSpPr/>
          <p:nvPr/>
        </p:nvSpPr>
        <p:spPr>
          <a:xfrm>
            <a:off x="619104" y="7162819"/>
            <a:ext cx="5143536" cy="1524011"/>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B Badr" pitchFamily="2" charset="-78"/>
              </a:rPr>
              <a:t>جواب:</a:t>
            </a:r>
            <a:r>
              <a:rPr lang="fa-IR" sz="1400" dirty="0" smtClean="0">
                <a:solidFill>
                  <a:schemeClr val="tx1"/>
                </a:solidFill>
                <a:cs typeface="B Badr" pitchFamily="2" charset="-78"/>
              </a:rPr>
              <a:t> امام ابن‌حجر در لسان الميزان 1/157 از ابن‌أبي‌الفوارس نقل مي‌كند كه درباره‌ي ابو الحسن احمد بن الحسين مي‌گويد: دچار اختلاط شده است! و همچنين ابن‌حجر در لسان الميزان 2/404 درباره‌ي خلف بن محمد از ابوعلي خليلي نقل مي‌كند كه گويد: دچار اختلاط شده و خيلي ضعيف است و روايات غير معروفي دارد!! و امام ابن حجر در تقريب التهذيب ص 696 شماره‌ي 4768 اقوال علماي جرح و تعديل را درباره‌ي علي بن زيد بن جدعان خلاصه مي كند و مي‌گويد: ضعيف است!! و درباره‌ي يوسف بن مهران در تقريب التهذيب ص 1096 شماره‌ي 7943 گويد: ليّن الحديث است يعني احاديثش محكم و قوي نيست.</a:t>
            </a:r>
            <a:endParaRPr lang="en-US" sz="1400" dirty="0">
              <a:solidFill>
                <a:schemeClr val="tx1"/>
              </a:solidFill>
              <a:cs typeface="B Badr" pitchFamily="2" charset="-78"/>
            </a:endParaRPr>
          </a:p>
        </p:txBody>
      </p:sp>
      <p:sp>
        <p:nvSpPr>
          <p:cNvPr id="14" name="سهم منحني إلى اليسار 13"/>
          <p:cNvSpPr/>
          <p:nvPr/>
        </p:nvSpPr>
        <p:spPr>
          <a:xfrm>
            <a:off x="5784007" y="6400750"/>
            <a:ext cx="214314" cy="1568477"/>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وسيلة شرح بيضاوية 18"/>
          <p:cNvSpPr/>
          <p:nvPr/>
        </p:nvSpPr>
        <p:spPr>
          <a:xfrm>
            <a:off x="606203" y="285720"/>
            <a:ext cx="5286224" cy="571504"/>
          </a:xfrm>
          <a:prstGeom prst="wedgeEllipseCallout">
            <a:avLst/>
          </a:prstGeom>
          <a:solidFill>
            <a:schemeClr val="accent4">
              <a:lumMod val="20000"/>
              <a:lumOff val="80000"/>
            </a:schemeClr>
          </a:solidFill>
          <a:ln>
            <a:solidFill>
              <a:schemeClr val="accent3">
                <a:lumMod val="60000"/>
                <a:lumOff val="40000"/>
              </a:schemeClr>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500" b="1" dirty="0" smtClean="0">
                <a:solidFill>
                  <a:schemeClr val="tx1"/>
                </a:solidFill>
                <a:cs typeface="B Badr" pitchFamily="2" charset="-78"/>
              </a:rPr>
              <a:t>آثاري كه براي حلال دانستن آهنگ به آن استناد شده است: </a:t>
            </a:r>
            <a:endParaRPr lang="en-US" sz="1500" b="1" dirty="0">
              <a:solidFill>
                <a:schemeClr val="tx1"/>
              </a:solidFill>
              <a:cs typeface="B Badr" pitchFamily="2" charset="-78"/>
            </a:endParaRPr>
          </a:p>
        </p:txBody>
      </p:sp>
      <p:sp>
        <p:nvSpPr>
          <p:cNvPr id="20" name="نجمة ذات 8 نقاط 19"/>
          <p:cNvSpPr/>
          <p:nvPr/>
        </p:nvSpPr>
        <p:spPr>
          <a:xfrm>
            <a:off x="5655484" y="1543030"/>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rPr>
              <a:t>1</a:t>
            </a:r>
            <a:endParaRPr lang="en-US" sz="2000" dirty="0">
              <a:solidFill>
                <a:schemeClr val="tx1"/>
              </a:solidFill>
            </a:endParaRPr>
          </a:p>
        </p:txBody>
      </p:sp>
      <p:sp>
        <p:nvSpPr>
          <p:cNvPr id="21" name="نجمة ذات 8 نقاط 20"/>
          <p:cNvSpPr/>
          <p:nvPr/>
        </p:nvSpPr>
        <p:spPr>
          <a:xfrm>
            <a:off x="5655484" y="5162555"/>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rPr>
              <a:t>2</a:t>
            </a:r>
            <a:endParaRPr lang="en-US" sz="2000" dirty="0">
              <a:solidFill>
                <a:schemeClr val="tx1"/>
              </a:solidFill>
            </a:endParaRPr>
          </a:p>
        </p:txBody>
      </p:sp>
      <p:sp>
        <p:nvSpPr>
          <p:cNvPr id="12" name="مستطيل 11"/>
          <p:cNvSpPr/>
          <p:nvPr/>
        </p:nvSpPr>
        <p:spPr>
          <a:xfrm>
            <a:off x="-91757" y="8572943"/>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98426" y="476250"/>
            <a:ext cx="5411429" cy="1974879"/>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cs typeface="B Badr" pitchFamily="2" charset="-78"/>
              </a:rPr>
              <a:t>پاسخ: </a:t>
            </a:r>
            <a:r>
              <a:rPr lang="fa-IR" sz="1400" dirty="0" smtClean="0">
                <a:solidFill>
                  <a:schemeClr val="tx1"/>
                </a:solidFill>
                <a:cs typeface="B Badr" pitchFamily="2" charset="-78"/>
              </a:rPr>
              <a:t>درست نيست كه ما قسمتي از آيه را بگيريم و قسمت ديگر را رها كنيم همانند: (واي بر نمازگزاران) و قسمت ديگر (آنان كه در نمازهايشان غافل هستند)؛ و در اينجا نيز الله ـ در ادامه آن آيه مي‌فرمايد:</a:t>
            </a:r>
            <a:r>
              <a:rPr lang="fa-IR" sz="1400" dirty="0" smtClean="0">
                <a:solidFill>
                  <a:schemeClr val="tx1"/>
                </a:solidFill>
              </a:rPr>
              <a:t> </a:t>
            </a:r>
            <a:r>
              <a:rPr lang="en-US" sz="1400" dirty="0" smtClean="0">
                <a:solidFill>
                  <a:schemeClr val="tx1"/>
                </a:solidFill>
                <a:latin typeface="islam" pitchFamily="2" charset="2"/>
                <a:cs typeface="Traditional Arabic" pitchFamily="18" charset="-78"/>
              </a:rPr>
              <a:t>]</a:t>
            </a:r>
            <a:r>
              <a:rPr lang="ar-SA" sz="1200" dirty="0" err="1" smtClean="0">
                <a:solidFill>
                  <a:schemeClr val="tx1"/>
                </a:solidFill>
                <a:latin typeface="QCF_P154" pitchFamily="2" charset="2"/>
                <a:cs typeface="QCF_P154" pitchFamily="2" charset="2"/>
              </a:rPr>
              <a:t>ﮀ  ﮁ    ﮂ  ﮃ  ﮄ   ﮅ   ﮆ    ﮇ  ﮈ   ﮉ  ﮊ  ﮋ  ﮌ       ﮍ  ﮎ  ﮏ  ﮐ  ﮑ  ﮒ    ﮓ  ﮔ       ﮕ  ﮖ  ﮗ  ﮘ  ﮙ  ﮚ  ﮛ     ﮜ</a:t>
            </a:r>
            <a:r>
              <a:rPr lang="ar-SA" sz="1200" dirty="0" smtClean="0">
                <a:solidFill>
                  <a:schemeClr val="tx1"/>
                </a:solidFill>
                <a:latin typeface="QCF_P154" pitchFamily="2" charset="2"/>
                <a:cs typeface="QCF_P154" pitchFamily="2" charset="2"/>
              </a:rPr>
              <a:t>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cs typeface="B Badr" pitchFamily="2" charset="-78"/>
              </a:rPr>
              <a:t>(اعراف: 33) : «</a:t>
            </a:r>
            <a:r>
              <a:rPr lang="fa-IR" sz="1400" dirty="0" smtClean="0">
                <a:solidFill>
                  <a:schemeClr val="tx1"/>
                </a:solidFill>
                <a:cs typeface="B Badr" pitchFamily="2" charset="-78"/>
              </a:rPr>
              <a:t> بگو: پروردگارم زشتكاري‌ها را – چه آشكار باشد وچه پنهان -، و گناه و ستم ناحق را حرام گردانيده است، و [نيز] اينكه چيزي را شريك خدا سازيد كه دليلي بر آن نازل نكرده است و اينكه چيزي به الله نسبت دهيد كه نمي‌دانيد ».</a:t>
            </a:r>
          </a:p>
          <a:p>
            <a:pPr indent="216000" algn="just"/>
            <a:r>
              <a:rPr lang="fa-IR" sz="1400" dirty="0" smtClean="0">
                <a:solidFill>
                  <a:schemeClr val="tx1"/>
                </a:solidFill>
                <a:cs typeface="B Badr" pitchFamily="2" charset="-78"/>
              </a:rPr>
              <a:t>موسيقي نيز از جمله چيزهايي است كه شرع آن را بر ما حرام گردانيده است و انجام كار حرام، گناه مي‌باشد!</a:t>
            </a:r>
            <a:endParaRPr lang="en-US" sz="1400" dirty="0">
              <a:solidFill>
                <a:schemeClr val="tx1"/>
              </a:solidFill>
              <a:cs typeface="B Badr" pitchFamily="2" charset="-78"/>
            </a:endParaRPr>
          </a:p>
        </p:txBody>
      </p:sp>
      <p:sp>
        <p:nvSpPr>
          <p:cNvPr id="3" name="معين 2"/>
          <p:cNvSpPr/>
          <p:nvPr/>
        </p:nvSpPr>
        <p:spPr>
          <a:xfrm>
            <a:off x="139937" y="720697"/>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1" name="مستطيل 10"/>
          <p:cNvSpPr/>
          <p:nvPr/>
        </p:nvSpPr>
        <p:spPr>
          <a:xfrm>
            <a:off x="47533" y="8410195"/>
            <a:ext cx="486054"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ar-SA"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5</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
        <p:nvSpPr>
          <p:cNvPr id="12" name="مستطيل 11"/>
          <p:cNvSpPr/>
          <p:nvPr/>
        </p:nvSpPr>
        <p:spPr>
          <a:xfrm>
            <a:off x="691205" y="2627812"/>
            <a:ext cx="5411429" cy="4813320"/>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گويند: آهنگ و موسيقي يك عادت و عرفي بيش نيست! و اگر حرمت آن مهم بود در قرآن ذكر مي‌شد و يا اصل كلّي براي آن ياد مي‌شد!!؟</a:t>
            </a:r>
          </a:p>
          <a:p>
            <a:pPr indent="216000" algn="just">
              <a:spcBef>
                <a:spcPts val="600"/>
              </a:spcBef>
            </a:pPr>
            <a:r>
              <a:rPr lang="fa-IR" sz="1400" b="1" dirty="0" smtClean="0">
                <a:solidFill>
                  <a:schemeClr val="tx1"/>
                </a:solidFill>
                <a:cs typeface="B Badr" pitchFamily="2" charset="-78"/>
              </a:rPr>
              <a:t>جواب: </a:t>
            </a:r>
            <a:r>
              <a:rPr lang="ar-SA" sz="1400" dirty="0" smtClean="0">
                <a:solidFill>
                  <a:schemeClr val="tx1"/>
                </a:solidFill>
                <a:cs typeface="B Badr" pitchFamily="2" charset="-78"/>
              </a:rPr>
              <a:t>ا</a:t>
            </a:r>
            <a:r>
              <a:rPr lang="fa-IR" sz="1400" dirty="0" smtClean="0">
                <a:solidFill>
                  <a:schemeClr val="tx1"/>
                </a:solidFill>
                <a:cs typeface="B Badr" pitchFamily="2" charset="-78"/>
              </a:rPr>
              <a:t>مام شاطبي در كتاب الموافقات 2/525 مي‌گويد: (در عادات بيشتر به معاني توجه مي‌شود!، و اگر معناي عبادت در آن باشد، بايد تسليم شويم و بر دليل اكتفا كنيم ... ) و جايي ديگر 2/538 مي‌گويد: (حق الله بر بندگانش اين است كه او را عبادت كنند و به او شرك نورزند!، و عبادت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به طور مطلق؛ انجام دادن اوامر او و دوري جستن از چيزهايي است كه ما را از آن نهي كرده است ... و معناي عبادت نزد علماء از لحاظ علّت آن، در خصوص آن عبادت قابل درك نيست، و اصل در عبادات به حقوق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برگرديده مي‌شود و در عادات به حقوق بندگان بر مي‌گردد!!).</a:t>
            </a:r>
          </a:p>
          <a:p>
            <a:pPr indent="216000" algn="just">
              <a:spcBef>
                <a:spcPts val="600"/>
              </a:spcBef>
            </a:pPr>
            <a:r>
              <a:rPr lang="fa-IR" sz="1400" dirty="0" smtClean="0">
                <a:solidFill>
                  <a:schemeClr val="tx1"/>
                </a:solidFill>
                <a:cs typeface="B Badr" pitchFamily="2" charset="-78"/>
              </a:rPr>
              <a:t>پس اگر دليلي در شرع بر تحريم كاري آمد، آن كار از جمله‌ي عادت خارج مي‌شود و در زير تكاليفي وارد مي‌شود  كه ما ملزم به رعايت آن هستيم و اگر در شرع دستوري به ترك وارد شد، آن ترك در صورت اين كه از جهت تسليم بودن به اوامر الهي باشد خودش فعل است!، و ما در مقابل فعل پاداش داريم، همان‌طور كه الله ـ ترك يك چيز را فعل ناميده است و مي‌فرمايد: </a:t>
            </a:r>
            <a:r>
              <a:rPr lang="en-US" sz="1400" dirty="0" smtClean="0">
                <a:solidFill>
                  <a:schemeClr val="tx1"/>
                </a:solidFill>
                <a:latin typeface="islam" pitchFamily="2" charset="2"/>
                <a:cs typeface="Traditional Arabic" pitchFamily="18" charset="-78"/>
              </a:rPr>
              <a:t>]</a:t>
            </a:r>
            <a:r>
              <a:rPr lang="ar-SA" sz="1400" dirty="0" smtClean="0"/>
              <a:t> </a:t>
            </a:r>
            <a:r>
              <a:rPr lang="ar-SA" sz="1200" dirty="0" err="1" smtClean="0">
                <a:solidFill>
                  <a:schemeClr val="tx1"/>
                </a:solidFill>
                <a:latin typeface="QCF_P121" pitchFamily="2" charset="2"/>
                <a:cs typeface="QCF_P121" pitchFamily="2" charset="2"/>
              </a:rPr>
              <a:t>ﭼ  ﭽ  ﭾ  ﭿ  ﮀ  ﮁﮂ  ﮃ   ﮄ  ﮅ  ﮆ</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cs typeface="Traditional Arabic" pitchFamily="18" charset="-78"/>
              </a:rPr>
              <a:t> </a:t>
            </a:r>
            <a:r>
              <a:rPr lang="fa-IR" sz="1400" dirty="0" smtClean="0">
                <a:solidFill>
                  <a:schemeClr val="tx1"/>
                </a:solidFill>
                <a:latin typeface="islam" pitchFamily="2" charset="2"/>
                <a:cs typeface="B Badr" pitchFamily="2" charset="-78"/>
              </a:rPr>
              <a:t>(مائده: 79) : «</a:t>
            </a:r>
            <a:r>
              <a:rPr lang="fa-IR" sz="1400" dirty="0" smtClean="0">
                <a:solidFill>
                  <a:schemeClr val="tx1"/>
                </a:solidFill>
                <a:cs typeface="B Badr" pitchFamily="2" charset="-78"/>
              </a:rPr>
              <a:t> آنان از كار منكر و گناهي كه انجام مي‌دادند يكديگر را نهي نمي‌كردند، قطعاً بد كاري انجام مي‌دادند»؛ يعني عدم نهي از منكر كار بدي بوده است، پس انجام ندادن نيز فعل است!. (ن.ك: مذكره في اصول الفقه ص 54).</a:t>
            </a:r>
            <a:endParaRPr lang="en-US" sz="1400" dirty="0" smtClean="0">
              <a:solidFill>
                <a:schemeClr val="tx1"/>
              </a:solidFill>
              <a:cs typeface="B Badr" pitchFamily="2" charset="-78"/>
            </a:endParaRPr>
          </a:p>
          <a:p>
            <a:pPr indent="216000" algn="just">
              <a:spcBef>
                <a:spcPts val="600"/>
              </a:spcBef>
            </a:pPr>
            <a:r>
              <a:rPr lang="fa-IR" sz="1400" dirty="0" smtClean="0">
                <a:solidFill>
                  <a:schemeClr val="tx1"/>
                </a:solidFill>
                <a:cs typeface="B Badr" pitchFamily="2" charset="-78"/>
              </a:rPr>
              <a:t>تحريم موسيقي نيز زير اصول كلّي قرآني وارد مي‌شود، همان‌طور كه الله </a:t>
            </a:r>
            <a:r>
              <a:rPr lang="fa-IR" sz="1400" dirty="0" smtClean="0">
                <a:solidFill>
                  <a:schemeClr val="tx1"/>
                </a:solidFill>
                <a:cs typeface="CTraditional Arabic" pitchFamily="2" charset="-78"/>
              </a:rPr>
              <a:t>ـ </a:t>
            </a:r>
            <a:r>
              <a:rPr lang="fa-IR" sz="1400" dirty="0" smtClean="0">
                <a:solidFill>
                  <a:schemeClr val="tx1"/>
                </a:solidFill>
                <a:cs typeface="B Badr" pitchFamily="2" charset="-78"/>
              </a:rPr>
              <a:t>مي‌فرمايد: </a:t>
            </a:r>
            <a:r>
              <a:rPr lang="en-US" sz="1400" dirty="0" smtClean="0">
                <a:solidFill>
                  <a:schemeClr val="tx1"/>
                </a:solidFill>
                <a:latin typeface="islam" pitchFamily="2" charset="2"/>
                <a:cs typeface="Traditional Arabic" pitchFamily="18" charset="-78"/>
              </a:rPr>
              <a:t>]</a:t>
            </a:r>
            <a:r>
              <a:rPr lang="ar-SA" sz="1200" dirty="0" err="1" smtClean="0">
                <a:solidFill>
                  <a:schemeClr val="tx1"/>
                </a:solidFill>
                <a:latin typeface="QCF_P154" pitchFamily="2" charset="2"/>
                <a:cs typeface="QCF_P154" pitchFamily="2" charset="2"/>
              </a:rPr>
              <a:t>ﮀ  ﮁ    ﮂ  ﮃ  ﮄ   ﮅ   ﮆ    ﮇ  ﮈ   ﮉ  ﮊ  ﮋ  ﮌ   ﮍ</a:t>
            </a:r>
            <a:r>
              <a:rPr lang="ar-SA" sz="1400" dirty="0" smtClean="0">
                <a:solidFill>
                  <a:schemeClr val="tx1"/>
                </a:solidFill>
                <a:latin typeface="QCF_P154" pitchFamily="2" charset="2"/>
                <a:cs typeface="QCF_P154" pitchFamily="2" charset="2"/>
              </a:rPr>
              <a:t>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cs typeface="B Badr" pitchFamily="2" charset="-78"/>
              </a:rPr>
              <a:t>(اعراف: 33) : «</a:t>
            </a:r>
            <a:r>
              <a:rPr lang="fa-IR" sz="1400" dirty="0" smtClean="0">
                <a:solidFill>
                  <a:schemeClr val="tx1"/>
                </a:solidFill>
                <a:cs typeface="B Badr" pitchFamily="2" charset="-78"/>
              </a:rPr>
              <a:t> بگو: پروردگارم زشتكاري‌ها را – چه آشكار باشد وچه پنهان -، و گناه و ستم ناحق را حرام گردانيده است»، پس چون در احاديث از موسيقي به عنوان يك گناه ياد شده است در زير كلمه‌ي گناه كه به طور مطلق در قرآن آمده وارد مي‌شود!.</a:t>
            </a:r>
          </a:p>
        </p:txBody>
      </p:sp>
      <p:sp>
        <p:nvSpPr>
          <p:cNvPr id="13" name="معين 12"/>
          <p:cNvSpPr/>
          <p:nvPr/>
        </p:nvSpPr>
        <p:spPr>
          <a:xfrm>
            <a:off x="183900" y="3087588"/>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مستطيل 13"/>
          <p:cNvSpPr/>
          <p:nvPr/>
        </p:nvSpPr>
        <p:spPr>
          <a:xfrm rot="18718226">
            <a:off x="136911" y="3559169"/>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 </a:t>
            </a:r>
            <a:r>
              <a:rPr lang="ar-SA"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8</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
        <p:nvSpPr>
          <p:cNvPr id="9" name="مستطيل 8"/>
          <p:cNvSpPr/>
          <p:nvPr/>
        </p:nvSpPr>
        <p:spPr>
          <a:xfrm>
            <a:off x="698426" y="7620051"/>
            <a:ext cx="5411429" cy="1047757"/>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برخي مقاصد شريعت را بهانه‌اي براي تعطيل احكام شرعي قرار مي‌دهند و تلاش بر اين دارند كه با تعليل احكام، طبق تصورات خود از نصوص برداشت كنند؛ به عنوان مثال: دين آسان بوده و براي هر شخصي آزادي قائل شده است، در نتيجه ما نبايد بر زنان سخت بگيريم و حجاب را بر آن‌ها الزامي كنيم!!؟</a:t>
            </a:r>
          </a:p>
        </p:txBody>
      </p:sp>
      <p:sp>
        <p:nvSpPr>
          <p:cNvPr id="16" name="مستطيل 15"/>
          <p:cNvSpPr/>
          <p:nvPr/>
        </p:nvSpPr>
        <p:spPr>
          <a:xfrm rot="18718226">
            <a:off x="75184" y="1250745"/>
            <a:ext cx="818922" cy="338554"/>
          </a:xfrm>
          <a:prstGeom prst="rect">
            <a:avLst/>
          </a:prstGeom>
          <a:noFill/>
        </p:spPr>
        <p:txBody>
          <a:bodyPr wrap="squar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 </a:t>
            </a:r>
            <a:r>
              <a:rPr lang="ar-SA"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7</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748883" y="5162553"/>
            <a:ext cx="5143536" cy="2381267"/>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500" b="1" dirty="0" smtClean="0">
                <a:solidFill>
                  <a:schemeClr val="tx1"/>
                </a:solidFill>
                <a:cs typeface="B Badr" pitchFamily="2" charset="-78"/>
              </a:rPr>
              <a:t>امام ابن‌ عبد ربه در العقد الفريد 1/108 گويد: </a:t>
            </a:r>
            <a:r>
              <a:rPr lang="fa-IR" sz="1600" dirty="0" smtClean="0">
                <a:solidFill>
                  <a:schemeClr val="tx1"/>
                </a:solidFill>
                <a:cs typeface="Traditional Arabic" pitchFamily="2" charset="-78"/>
              </a:rPr>
              <a:t>حدث سعيد بن محمد العجلي بعمان، قال: حدثني نصر بن علي عن الأصمعي، قال: كان </a:t>
            </a:r>
            <a:r>
              <a:rPr lang="fa-IR" sz="1600" b="1" dirty="0" smtClean="0">
                <a:solidFill>
                  <a:schemeClr val="tx1"/>
                </a:solidFill>
                <a:cs typeface="Traditional Arabic" pitchFamily="2" charset="-78"/>
              </a:rPr>
              <a:t>معاوية</a:t>
            </a:r>
            <a:r>
              <a:rPr lang="fa-IR" sz="1600" dirty="0" smtClean="0">
                <a:solidFill>
                  <a:schemeClr val="tx1"/>
                </a:solidFill>
                <a:cs typeface="Traditional Arabic" pitchFamily="2" charset="-78"/>
              </a:rPr>
              <a:t> يعيب على </a:t>
            </a:r>
            <a:r>
              <a:rPr lang="fa-IR" sz="1600" b="1" dirty="0" smtClean="0">
                <a:solidFill>
                  <a:schemeClr val="tx1"/>
                </a:solidFill>
                <a:cs typeface="Traditional Arabic" pitchFamily="2" charset="-78"/>
              </a:rPr>
              <a:t>عبد الله بن جعفر</a:t>
            </a:r>
            <a:r>
              <a:rPr lang="fa-IR" sz="1600" dirty="0" smtClean="0">
                <a:solidFill>
                  <a:schemeClr val="tx1"/>
                </a:solidFill>
                <a:cs typeface="Traditional Arabic" pitchFamily="2" charset="-78"/>
              </a:rPr>
              <a:t> سماع الغناء. .. فمر ليلةً بدار عبد الله بن جعفر، </a:t>
            </a:r>
            <a:r>
              <a:rPr lang="fa-IR" sz="1600" u="sng" dirty="0" smtClean="0">
                <a:solidFill>
                  <a:schemeClr val="tx1"/>
                </a:solidFill>
                <a:cs typeface="Traditional Arabic" pitchFamily="2" charset="-78"/>
              </a:rPr>
              <a:t>فسمع عنده غناءً على أوتار</a:t>
            </a:r>
            <a:r>
              <a:rPr lang="fa-IR" sz="1600" dirty="0" smtClean="0">
                <a:solidFill>
                  <a:schemeClr val="tx1"/>
                </a:solidFill>
                <a:cs typeface="Traditional Arabic" pitchFamily="2" charset="-78"/>
              </a:rPr>
              <a:t>، فوقف ساعة يستمع ثم مضى وهو يقول: أستغفر الله، أستغفر الله. فلما انصرف من آخر الليل مر بداره أيضاً، فإذا عبد الله قائم يصلي، فوقف ليستمع قراءته، فقال: الحمد لله، ثم نهض وهو يقول: " خلطوا عملاً صالحاً وآخر سيئاً عسى الله أن يتوب عليهم " .. ثم إن معاوية أرق ذات ليلة فقال لخادمه خديج: اذهب فانظر من عند عبد الله، وأخبره بخروجي إليه فذهب فأخبره .. فغناه بديح .. </a:t>
            </a:r>
            <a:r>
              <a:rPr lang="fa-IR" sz="1600" u="sng" dirty="0" smtClean="0">
                <a:solidFill>
                  <a:schemeClr val="tx1"/>
                </a:solidFill>
                <a:cs typeface="Traditional Arabic" pitchFamily="2" charset="-78"/>
              </a:rPr>
              <a:t>فطرب معاوية طرباً شديداً، وجعل يحرك رجله</a:t>
            </a:r>
            <a:r>
              <a:rPr lang="fa-IR" sz="1600" dirty="0" smtClean="0">
                <a:solidFill>
                  <a:schemeClr val="tx1"/>
                </a:solidFill>
                <a:cs typeface="Traditional Arabic" pitchFamily="2" charset="-78"/>
              </a:rPr>
              <a:t>. فقال ابن جعفر: يا أمير المؤمنين، سألتني عن تحريك رأسي، فأخبرتك، وأنا أسألك عن تحريك رجلك. فقال معاوية: كل كريم طروب!!</a:t>
            </a:r>
            <a:endParaRPr lang="en-US" sz="1600" dirty="0">
              <a:solidFill>
                <a:schemeClr val="tx1"/>
              </a:solidFill>
              <a:cs typeface="Traditional Arabic" pitchFamily="2" charset="-78"/>
            </a:endParaRPr>
          </a:p>
        </p:txBody>
      </p:sp>
      <p:sp>
        <p:nvSpPr>
          <p:cNvPr id="5" name="مستطيل 4"/>
          <p:cNvSpPr/>
          <p:nvPr/>
        </p:nvSpPr>
        <p:spPr>
          <a:xfrm>
            <a:off x="748883" y="7639072"/>
            <a:ext cx="5143536" cy="1047757"/>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B Badr" pitchFamily="2" charset="-78"/>
              </a:rPr>
              <a:t>جواب: </a:t>
            </a:r>
            <a:r>
              <a:rPr lang="fa-IR" sz="1400" dirty="0" smtClean="0">
                <a:solidFill>
                  <a:schemeClr val="tx1"/>
                </a:solidFill>
                <a:cs typeface="B Badr" pitchFamily="2" charset="-78"/>
              </a:rPr>
              <a:t>وفات معاويه سال 60 هـ.ق و وفات عبد الله بن جعفر سال 80 هـ.ق بوده است و اما تولد اصمعي بين سال 127 و 129 بوده است؛ يعني حداقل فاصله بين وفات يكي از راويان اين واقعه و آن هم عبد الله بن جعفر و بين ولادت اصمعي 47 سال مي‌باشد!؟</a:t>
            </a:r>
            <a:r>
              <a:rPr lang="fa-IR" sz="1400" b="1" dirty="0" smtClean="0">
                <a:solidFill>
                  <a:schemeClr val="tx1"/>
                </a:solidFill>
                <a:cs typeface="B Badr" pitchFamily="2" charset="-78"/>
              </a:rPr>
              <a:t> پس سند اصمعي منقطع است!!</a:t>
            </a:r>
            <a:endParaRPr lang="en-US" sz="1400" b="1" dirty="0">
              <a:solidFill>
                <a:schemeClr val="tx1"/>
              </a:solidFill>
              <a:cs typeface="B Badr" pitchFamily="2" charset="-78"/>
            </a:endParaRPr>
          </a:p>
        </p:txBody>
      </p:sp>
      <p:sp>
        <p:nvSpPr>
          <p:cNvPr id="6" name="سهم منحني إلى اليسار 5"/>
          <p:cNvSpPr/>
          <p:nvPr/>
        </p:nvSpPr>
        <p:spPr>
          <a:xfrm>
            <a:off x="5906674" y="6864331"/>
            <a:ext cx="214314" cy="1460528"/>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cs typeface="Traditional Arabic" pitchFamily="2" charset="-78"/>
            </a:endParaRPr>
          </a:p>
        </p:txBody>
      </p:sp>
      <p:sp>
        <p:nvSpPr>
          <p:cNvPr id="7" name="مستطيل مستدير الزوايا 6"/>
          <p:cNvSpPr/>
          <p:nvPr/>
        </p:nvSpPr>
        <p:spPr>
          <a:xfrm>
            <a:off x="748883" y="495271"/>
            <a:ext cx="5143536" cy="2000264"/>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a-IR" sz="1500" b="1" dirty="0" smtClean="0">
                <a:solidFill>
                  <a:schemeClr val="tx1"/>
                </a:solidFill>
                <a:cs typeface="2  Badr" pitchFamily="2" charset="-78"/>
              </a:rPr>
              <a:t>امام ابن‌ عبد ربه در العقد الفريد 1/102 گويد: </a:t>
            </a:r>
            <a:r>
              <a:rPr lang="fa-IR" sz="1600" dirty="0" smtClean="0">
                <a:solidFill>
                  <a:schemeClr val="tx1"/>
                </a:solidFill>
                <a:cs typeface="Traditional Arabic" pitchFamily="2" charset="-78"/>
              </a:rPr>
              <a:t>عن أبي شعيب الحراني عن جعفر بن صالح بن كيسان عن أبيه، قال: كان </a:t>
            </a:r>
            <a:r>
              <a:rPr lang="fa-IR" sz="1600" b="1" dirty="0" smtClean="0">
                <a:solidFill>
                  <a:schemeClr val="tx1"/>
                </a:solidFill>
                <a:cs typeface="Traditional Arabic" pitchFamily="2" charset="-78"/>
              </a:rPr>
              <a:t>عبد الله بن عمر </a:t>
            </a:r>
            <a:r>
              <a:rPr lang="fa-IR" sz="1600" dirty="0" smtClean="0">
                <a:solidFill>
                  <a:schemeClr val="tx1"/>
                </a:solidFill>
                <a:cs typeface="Traditional Arabic" pitchFamily="2" charset="-78"/>
              </a:rPr>
              <a:t>يحب </a:t>
            </a:r>
            <a:r>
              <a:rPr lang="fa-IR" sz="1600" b="1" dirty="0" smtClean="0">
                <a:solidFill>
                  <a:schemeClr val="tx1"/>
                </a:solidFill>
                <a:cs typeface="Traditional Arabic" pitchFamily="2" charset="-78"/>
              </a:rPr>
              <a:t>عبد الله بن جعفر </a:t>
            </a:r>
            <a:r>
              <a:rPr lang="fa-IR" sz="1600" dirty="0" smtClean="0">
                <a:solidFill>
                  <a:schemeClr val="tx1"/>
                </a:solidFill>
                <a:cs typeface="Traditional Arabic" pitchFamily="2" charset="-78"/>
              </a:rPr>
              <a:t>حبا شديدا. فدخل عليه </a:t>
            </a:r>
            <a:r>
              <a:rPr lang="fa-IR" sz="1600" u="sng" dirty="0" smtClean="0">
                <a:solidFill>
                  <a:schemeClr val="tx1"/>
                </a:solidFill>
                <a:cs typeface="Traditional Arabic" pitchFamily="2" charset="-78"/>
              </a:rPr>
              <a:t>يوماً وبين يديه جارية في حجرها عود</a:t>
            </a:r>
            <a:r>
              <a:rPr lang="fa-IR" sz="1600" dirty="0" smtClean="0">
                <a:solidFill>
                  <a:schemeClr val="tx1"/>
                </a:solidFill>
                <a:cs typeface="Traditional Arabic" pitchFamily="2" charset="-78"/>
              </a:rPr>
              <a:t>، فقال: ما هذا يا أبا جعفر؟. قال: وما تظن به يا أبا عبد الرحمن؟ فإن أصاب ظنك فلك الجارية. قال: ما أراني إلا قد أخذتها، هذا ميزان رومي، فضحك ابن جعفر، وقال: صدقت. هذا ميزان يوزن به الكلام، والجارية لك. ثم قال: هاتي. فغنت: ... ثم قال: هل ترى بأساً؟ قال: لا. قال: فما أرى بهذا بأساً.</a:t>
            </a:r>
            <a:endParaRPr lang="en-US" dirty="0">
              <a:solidFill>
                <a:schemeClr val="tx1"/>
              </a:solidFill>
            </a:endParaRPr>
          </a:p>
        </p:txBody>
      </p:sp>
      <p:sp>
        <p:nvSpPr>
          <p:cNvPr id="8" name="نجمة ذات 8 نقاط 7"/>
          <p:cNvSpPr/>
          <p:nvPr/>
        </p:nvSpPr>
        <p:spPr>
          <a:xfrm>
            <a:off x="5785262" y="1066775"/>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rPr>
              <a:t>3</a:t>
            </a:r>
            <a:endParaRPr lang="en-US" sz="2000" dirty="0">
              <a:solidFill>
                <a:schemeClr val="tx1"/>
              </a:solidFill>
            </a:endParaRPr>
          </a:p>
        </p:txBody>
      </p:sp>
      <p:sp>
        <p:nvSpPr>
          <p:cNvPr id="9" name="مستطيل 8"/>
          <p:cNvSpPr/>
          <p:nvPr/>
        </p:nvSpPr>
        <p:spPr>
          <a:xfrm>
            <a:off x="754001" y="2654476"/>
            <a:ext cx="5143536" cy="2381267"/>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B Badr" pitchFamily="2" charset="-78"/>
              </a:rPr>
              <a:t>جواب: اول: </a:t>
            </a:r>
            <a:r>
              <a:rPr lang="fa-IR" sz="1400" dirty="0" smtClean="0">
                <a:solidFill>
                  <a:schemeClr val="tx1"/>
                </a:solidFill>
                <a:cs typeface="B Badr" pitchFamily="2" charset="-78"/>
              </a:rPr>
              <a:t>جعفر بن صالح بن كيسان مجهول است! </a:t>
            </a:r>
            <a:r>
              <a:rPr lang="fa-IR" sz="1400" b="1" dirty="0" smtClean="0">
                <a:solidFill>
                  <a:schemeClr val="tx1"/>
                </a:solidFill>
                <a:cs typeface="B Badr" pitchFamily="2" charset="-78"/>
              </a:rPr>
              <a:t>دوم:</a:t>
            </a:r>
            <a:r>
              <a:rPr lang="fa-IR" sz="1400" dirty="0" smtClean="0">
                <a:solidFill>
                  <a:schemeClr val="tx1"/>
                </a:solidFill>
                <a:cs typeface="B Badr" pitchFamily="2" charset="-78"/>
              </a:rPr>
              <a:t> ابن‌عبد ربه اهل اندلس بوده و علمايي كه درباره‌ي تاريخ اندلس نوشته‌اند و جزئيات ورود و خروج افراد را در آن قيد كرده‌اند مثل </a:t>
            </a:r>
            <a:r>
              <a:rPr lang="fa-IR" sz="1400" dirty="0" smtClean="0">
                <a:solidFill>
                  <a:schemeClr val="tx1"/>
                </a:solidFill>
              </a:rPr>
              <a:t>”</a:t>
            </a:r>
            <a:r>
              <a:rPr lang="fa-IR" sz="1400" b="1" dirty="0" smtClean="0">
                <a:solidFill>
                  <a:schemeClr val="tx1"/>
                </a:solidFill>
                <a:cs typeface="Traditional Arabic" pitchFamily="2" charset="-78"/>
              </a:rPr>
              <a:t>جذوة المقتبس في ذكر ولاة الأندلس</a:t>
            </a:r>
            <a:r>
              <a:rPr lang="fa-IR" sz="1400" dirty="0" smtClean="0">
                <a:solidFill>
                  <a:schemeClr val="tx1"/>
                </a:solidFill>
              </a:rPr>
              <a:t>“ </a:t>
            </a:r>
            <a:r>
              <a:rPr lang="fa-IR" sz="1400" dirty="0" smtClean="0">
                <a:solidFill>
                  <a:schemeClr val="tx1"/>
                </a:solidFill>
                <a:cs typeface="B Badr" pitchFamily="2" charset="-78"/>
              </a:rPr>
              <a:t>و</a:t>
            </a:r>
            <a:r>
              <a:rPr lang="fa-IR" sz="1400" dirty="0" smtClean="0">
                <a:solidFill>
                  <a:schemeClr val="tx1"/>
                </a:solidFill>
              </a:rPr>
              <a:t> ”</a:t>
            </a:r>
            <a:r>
              <a:rPr lang="fa-IR" sz="1400" b="1" dirty="0" smtClean="0">
                <a:solidFill>
                  <a:schemeClr val="tx1"/>
                </a:solidFill>
                <a:cs typeface="Traditional Arabic" pitchFamily="2" charset="-78"/>
              </a:rPr>
              <a:t>تاريخ العلماء و الرواة للعلم بالأندلس</a:t>
            </a:r>
            <a:r>
              <a:rPr lang="fa-IR" sz="1400" dirty="0" smtClean="0">
                <a:solidFill>
                  <a:schemeClr val="tx1"/>
                </a:solidFill>
              </a:rPr>
              <a:t>“ </a:t>
            </a:r>
            <a:r>
              <a:rPr lang="fa-IR" sz="1400" dirty="0" smtClean="0">
                <a:solidFill>
                  <a:schemeClr val="tx1"/>
                </a:solidFill>
                <a:cs typeface="B Badr" pitchFamily="2" charset="-78"/>
              </a:rPr>
              <a:t>هيچ سفري خارج از اندلس را براي ابن عبد ربه ذكر نكرده‌اند!؟ و ابوشعيب حراني كه از وي حديث را نقل مي‌كند؛ اهل بغداد است و سفري نيز به أندلس نداشته است(ن.ك: تاريخ بغداد 4/193) پس ملاقاتي بين اين دو راوي ثابت نيست. </a:t>
            </a:r>
          </a:p>
          <a:p>
            <a:pPr algn="just"/>
            <a:r>
              <a:rPr lang="fa-IR" sz="1400" b="1" dirty="0" smtClean="0">
                <a:solidFill>
                  <a:schemeClr val="tx1"/>
                </a:solidFill>
                <a:cs typeface="B Badr" pitchFamily="2" charset="-78"/>
              </a:rPr>
              <a:t>سوم: </a:t>
            </a:r>
            <a:r>
              <a:rPr lang="fa-IR" sz="1400" dirty="0" smtClean="0">
                <a:solidFill>
                  <a:schemeClr val="tx1"/>
                </a:solidFill>
                <a:cs typeface="B Badr" pitchFamily="2" charset="-78"/>
              </a:rPr>
              <a:t>ابن‌عبد‌ربه اديب و شاعر بوده و تخصص حديثي نداشته و در كتاب‌هايش اصول حديثي را مراعات نكرده و قصه‌ها را بدون بررسي ذكر مي‌كند!! </a:t>
            </a:r>
          </a:p>
          <a:p>
            <a:pPr algn="just"/>
            <a:r>
              <a:rPr lang="fa-IR" sz="1400" b="1" dirty="0" smtClean="0">
                <a:solidFill>
                  <a:schemeClr val="tx1"/>
                </a:solidFill>
                <a:cs typeface="B Badr" pitchFamily="2" charset="-78"/>
              </a:rPr>
              <a:t>چهام: </a:t>
            </a:r>
            <a:r>
              <a:rPr lang="fa-IR" sz="1400" dirty="0" smtClean="0">
                <a:solidFill>
                  <a:schemeClr val="tx1"/>
                </a:solidFill>
                <a:cs typeface="B Badr" pitchFamily="2" charset="-78"/>
              </a:rPr>
              <a:t>آنچه از عبد الله بن عمر </a:t>
            </a:r>
            <a:r>
              <a:rPr lang="fa-IR" sz="1400" dirty="0" smtClean="0">
                <a:solidFill>
                  <a:schemeClr val="tx1"/>
                </a:solidFill>
                <a:cs typeface="CTraditional Arabic" pitchFamily="2" charset="-78"/>
              </a:rPr>
              <a:t>ب </a:t>
            </a:r>
            <a:r>
              <a:rPr lang="fa-IR" sz="1400" dirty="0" smtClean="0">
                <a:solidFill>
                  <a:schemeClr val="tx1"/>
                </a:solidFill>
                <a:cs typeface="B Badr" pitchFamily="2" charset="-78"/>
              </a:rPr>
              <a:t>ثابت است بر خلاف اين واقعه مي‌باشد و آن هم فرو بردن انگشتانش در دو گوشش به مجرد شنيدن صداي نَي چوپان!!</a:t>
            </a:r>
            <a:endParaRPr lang="en-US" sz="1400" dirty="0">
              <a:solidFill>
                <a:schemeClr val="tx1"/>
              </a:solidFill>
              <a:cs typeface="B Badr" pitchFamily="2" charset="-78"/>
            </a:endParaRPr>
          </a:p>
        </p:txBody>
      </p:sp>
      <p:sp>
        <p:nvSpPr>
          <p:cNvPr id="10" name="سهم منحني إلى اليسار 9"/>
          <p:cNvSpPr/>
          <p:nvPr/>
        </p:nvSpPr>
        <p:spPr>
          <a:xfrm>
            <a:off x="5910180" y="1987634"/>
            <a:ext cx="214314" cy="1562095"/>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نجمة ذات 8 نقاط 10"/>
          <p:cNvSpPr/>
          <p:nvPr/>
        </p:nvSpPr>
        <p:spPr>
          <a:xfrm>
            <a:off x="5785262" y="5829308"/>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rPr>
              <a:t>4</a:t>
            </a:r>
            <a:endParaRPr lang="en-US" sz="2000" dirty="0">
              <a:solidFill>
                <a:schemeClr val="tx1"/>
              </a:solidFill>
            </a:endParaRPr>
          </a:p>
        </p:txBody>
      </p:sp>
      <p:sp>
        <p:nvSpPr>
          <p:cNvPr id="12" name="مستطيل 11"/>
          <p:cNvSpPr/>
          <p:nvPr/>
        </p:nvSpPr>
        <p:spPr>
          <a:xfrm>
            <a:off x="6140259" y="8544521"/>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68</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620688" y="5149100"/>
            <a:ext cx="5143536" cy="2000264"/>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B Badr" pitchFamily="2" charset="-78"/>
              </a:rPr>
              <a:t>امام ابوالفرج اصفهاني در الأغاني 17/168 گويد: </a:t>
            </a:r>
            <a:r>
              <a:rPr lang="fa-IR" sz="1400" dirty="0" smtClean="0">
                <a:solidFill>
                  <a:schemeClr val="tx1"/>
                </a:solidFill>
                <a:cs typeface="Traditional Arabic" pitchFamily="2" charset="-78"/>
              </a:rPr>
              <a:t>أخبرني حرمي عن الزبير عن محمد بن الحسن المخزومي عن محرز ابن جعفر قال: ختن </a:t>
            </a:r>
            <a:r>
              <a:rPr lang="fa-IR" sz="1400" b="1" dirty="0" smtClean="0">
                <a:solidFill>
                  <a:schemeClr val="tx1"/>
                </a:solidFill>
                <a:cs typeface="Traditional Arabic" pitchFamily="2" charset="-78"/>
              </a:rPr>
              <a:t>زيد بن ثابت الأنصاري </a:t>
            </a:r>
            <a:r>
              <a:rPr lang="fa-IR" sz="1400" dirty="0" smtClean="0">
                <a:solidFill>
                  <a:schemeClr val="tx1"/>
                </a:solidFill>
                <a:cs typeface="Traditional Arabic" pitchFamily="2" charset="-78"/>
              </a:rPr>
              <a:t>بنته فأولم فاجتمع إليه المهاجرون والأنصار وعامة أهل المدينة وحضر </a:t>
            </a:r>
            <a:r>
              <a:rPr lang="fa-IR" sz="1400" b="1" dirty="0" smtClean="0">
                <a:solidFill>
                  <a:schemeClr val="tx1"/>
                </a:solidFill>
                <a:cs typeface="Traditional Arabic" pitchFamily="2" charset="-78"/>
              </a:rPr>
              <a:t>حسان بن ثابت </a:t>
            </a:r>
            <a:r>
              <a:rPr lang="fa-IR" sz="1400" dirty="0" smtClean="0">
                <a:solidFill>
                  <a:schemeClr val="tx1"/>
                </a:solidFill>
                <a:cs typeface="Traditional Arabic" pitchFamily="2" charset="-78"/>
              </a:rPr>
              <a:t>وقد كف بصره يومئذ وثقل سمعه وكان يقول إذا دعي أعرس أم عذار فحضر ووضع بين يديه خوان ليس عليه إلا عبد الرحمن ابنه فكان يسأله أطعام يد أم يدين فلم يزل يأكل حتى جاؤوا بالشواء فقال طعام يدين فأمسك يده حتى إذا فرغ من الطعام ثنيت وسادة وأقبلت الميلاء وهي يومئذ شابة </a:t>
            </a:r>
            <a:r>
              <a:rPr lang="fa-IR" sz="1400" u="sng" dirty="0" smtClean="0">
                <a:solidFill>
                  <a:schemeClr val="tx1"/>
                </a:solidFill>
                <a:cs typeface="Traditional Arabic" pitchFamily="2" charset="-78"/>
              </a:rPr>
              <a:t>فوضع في حجرها مزهر فضربت به ثم تغنت فكان أول ما ابتدأت به شعر حسان </a:t>
            </a:r>
            <a:r>
              <a:rPr lang="fa-IR" sz="1400" dirty="0" smtClean="0">
                <a:solidFill>
                  <a:schemeClr val="tx1"/>
                </a:solidFill>
                <a:cs typeface="Traditional Arabic" pitchFamily="2" charset="-78"/>
              </a:rPr>
              <a:t>قال: ( فلا زالَ قَبْرٌ بَيْن بُصرى وجِلَّق ... عليه من الوَسْمِيّ جَوْدٌ ووَابِلُ ) فطرب حسان وجعلت عيناه تنضحان وهو مصغ لها .</a:t>
            </a:r>
          </a:p>
        </p:txBody>
      </p:sp>
      <p:sp>
        <p:nvSpPr>
          <p:cNvPr id="5" name="مستطيل 4"/>
          <p:cNvSpPr/>
          <p:nvPr/>
        </p:nvSpPr>
        <p:spPr>
          <a:xfrm>
            <a:off x="620688" y="7308304"/>
            <a:ext cx="5143536" cy="1238259"/>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B Badr" pitchFamily="2" charset="-78"/>
              </a:rPr>
              <a:t>جواب: </a:t>
            </a:r>
            <a:r>
              <a:rPr lang="fa-IR" sz="1400" dirty="0" smtClean="0">
                <a:solidFill>
                  <a:schemeClr val="tx1"/>
                </a:solidFill>
                <a:cs typeface="B Badr" pitchFamily="2" charset="-78"/>
              </a:rPr>
              <a:t>امام ابن معين درباره ي محمد بن الحسن مخزومي گويد: (دروغگو بوده و احاديث را مي‌دزديده است) و ابوزرعه گويد: (احاديثش پوچ و واهي است!) و ابوداود گويد: (دروغگو است) و امام نسائي و دارقطني و ذهبي گويند: (متروك است) و امام ابن‌حبان گويد: (احاديث را مي‌دزديده و از علماي ثقات رواياتي را نقل مي‌كرده كه از آنان نشنيده است!)... ن.ك: الجرح والتعديل 7/227 و مجروحين، ابن‌حبان 2/274 و تهذيب الكمال 25/60 و الكاشف 2/164 و...</a:t>
            </a:r>
            <a:endParaRPr lang="en-US" sz="1400" dirty="0">
              <a:solidFill>
                <a:schemeClr val="tx1"/>
              </a:solidFill>
              <a:cs typeface="B Badr" pitchFamily="2" charset="-78"/>
            </a:endParaRPr>
          </a:p>
        </p:txBody>
      </p:sp>
      <p:sp>
        <p:nvSpPr>
          <p:cNvPr id="6" name="سهم منحني إلى اليسار 5"/>
          <p:cNvSpPr/>
          <p:nvPr/>
        </p:nvSpPr>
        <p:spPr>
          <a:xfrm>
            <a:off x="5785640" y="6666746"/>
            <a:ext cx="214314" cy="1530376"/>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مستطيل مستدير الزوايا 6"/>
          <p:cNvSpPr/>
          <p:nvPr/>
        </p:nvSpPr>
        <p:spPr>
          <a:xfrm>
            <a:off x="620688" y="577068"/>
            <a:ext cx="5143536" cy="2381267"/>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B Badr" pitchFamily="2" charset="-78"/>
              </a:rPr>
              <a:t>امام ابن‌عساكر در تاريخ دمشق 12/416 گويد: </a:t>
            </a:r>
            <a:r>
              <a:rPr lang="fa-IR" sz="1400" dirty="0" smtClean="0">
                <a:solidFill>
                  <a:schemeClr val="tx1"/>
                </a:solidFill>
                <a:cs typeface="Traditional Arabic" pitchFamily="2" charset="-78"/>
              </a:rPr>
              <a:t>نا إبراهيم بن محمد بن عرفة نا أبو حازم الباهلي نا الأصمعي عن ابن أبي الزناد عن خارجة بن زيد بن ثابت قال دعينا إلى مدعاة في اخوالنا ح قال وحدثني محمد بن الحسن بن دريد نا أبو حاتم نا الأصمعي عن أبي الزناد عن أبيه عن خارجة بن زيد بن ثابت -قال الأصمعي وذكره عبد الله بن مصعب الزبيري يزيد بعضهم على بعض- وهذا لفظ ابن دريد قال: كانت مأدبة </a:t>
            </a:r>
            <a:r>
              <a:rPr lang="fa-IR" sz="1400" b="1" dirty="0" smtClean="0">
                <a:solidFill>
                  <a:schemeClr val="tx1"/>
                </a:solidFill>
                <a:cs typeface="Traditional Arabic" pitchFamily="2" charset="-78"/>
              </a:rPr>
              <a:t>في زمن عثمان </a:t>
            </a:r>
            <a:r>
              <a:rPr lang="fa-IR" sz="1400" dirty="0" smtClean="0">
                <a:solidFill>
                  <a:schemeClr val="tx1"/>
                </a:solidFill>
                <a:cs typeface="Traditional Arabic" pitchFamily="2" charset="-78"/>
              </a:rPr>
              <a:t>فدعي لها الناس وكان فيهم عدة من أصحاب رسول الله </a:t>
            </a:r>
            <a:r>
              <a:rPr lang="fa-IR" sz="1400" dirty="0" smtClean="0">
                <a:solidFill>
                  <a:schemeClr val="tx1"/>
                </a:solidFill>
                <a:cs typeface="CTraditional Arabic" pitchFamily="2" charset="-78"/>
              </a:rPr>
              <a:t>ع </a:t>
            </a:r>
            <a:r>
              <a:rPr lang="fa-IR" sz="1400" dirty="0" smtClean="0">
                <a:solidFill>
                  <a:schemeClr val="tx1"/>
                </a:solidFill>
                <a:cs typeface="Traditional Arabic" pitchFamily="2" charset="-78"/>
              </a:rPr>
              <a:t>وفيهم </a:t>
            </a:r>
            <a:r>
              <a:rPr lang="fa-IR" sz="1400" b="1" dirty="0" smtClean="0">
                <a:solidFill>
                  <a:schemeClr val="tx1"/>
                </a:solidFill>
                <a:cs typeface="Traditional Arabic" pitchFamily="2" charset="-78"/>
              </a:rPr>
              <a:t>زيد بن ثابت وخارجة بن زيد وحسان بن ثابت وعبد الرحمن بن حسان</a:t>
            </a:r>
            <a:r>
              <a:rPr lang="fa-IR" sz="1400" dirty="0" smtClean="0">
                <a:solidFill>
                  <a:schemeClr val="tx1"/>
                </a:solidFill>
                <a:cs typeface="Traditional Arabic" pitchFamily="2" charset="-78"/>
              </a:rPr>
              <a:t> وقد كف حسان وثقل سمعه وكان إذا دعي قال اخرس أم عرس أم اعذار ثم يجيب قال خارجة فأتينا بالطعام فجعل حسان يقول لابنه اطعام يد أم طعام يدين فإذا قيل طعام يد أكل وإذا قيل طعام يدين امسك وفي حديث أبي حازم فأتي بالشواء فقال اطعام يد أم طعام يدين فامتنع ثم اتي بالثريد فقال اطعام يد أم طعام يدين فقال طعام يد فأكل رجع إلى حديث ابن دريد فلما فرغ القوم ثنيت له وسادة </a:t>
            </a:r>
            <a:r>
              <a:rPr lang="fa-IR" sz="1400" u="sng" dirty="0" smtClean="0">
                <a:solidFill>
                  <a:schemeClr val="tx1"/>
                </a:solidFill>
                <a:cs typeface="Traditional Arabic" pitchFamily="2" charset="-78"/>
              </a:rPr>
              <a:t>واقبلت الميلاء وهي يومئذ شابة فوضع في حجرها مزهر فضربت ثم غنت فكان أول ما بدأت بشعر حسان</a:t>
            </a:r>
            <a:r>
              <a:rPr lang="fa-IR" sz="1400" dirty="0" smtClean="0">
                <a:solidFill>
                  <a:schemeClr val="tx1"/>
                </a:solidFill>
                <a:cs typeface="Traditional Arabic" pitchFamily="2" charset="-78"/>
              </a:rPr>
              <a:t>... </a:t>
            </a:r>
            <a:endParaRPr lang="en-US" sz="1400" dirty="0">
              <a:solidFill>
                <a:schemeClr val="tx1"/>
              </a:solidFill>
              <a:cs typeface="Traditional Arabic" pitchFamily="2" charset="-78"/>
            </a:endParaRPr>
          </a:p>
        </p:txBody>
      </p:sp>
      <p:sp>
        <p:nvSpPr>
          <p:cNvPr id="9" name="مستطيل 8"/>
          <p:cNvSpPr/>
          <p:nvPr/>
        </p:nvSpPr>
        <p:spPr>
          <a:xfrm>
            <a:off x="630912" y="3121552"/>
            <a:ext cx="5143536" cy="1809763"/>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cs typeface="B Badr" pitchFamily="2" charset="-78"/>
              </a:rPr>
              <a:t>جواب: اول: </a:t>
            </a:r>
            <a:r>
              <a:rPr lang="fa-IR" sz="1400" dirty="0" smtClean="0">
                <a:solidFill>
                  <a:schemeClr val="tx1"/>
                </a:solidFill>
                <a:cs typeface="B Badr" pitchFamily="2" charset="-78"/>
              </a:rPr>
              <a:t>امام ابن حجر درباره‌ي عبد الرحمن بن أبي الزناد در تقريب التهذيب ص 578 شماره‌ي 3886 گويد: صدوق است، و وقتي به بغداد آمد حافظه‌اش تغيير يافت و فقيه مي‌باشد!.</a:t>
            </a:r>
          </a:p>
          <a:p>
            <a:pPr indent="216000" algn="just">
              <a:spcBef>
                <a:spcPts val="600"/>
              </a:spcBef>
            </a:pPr>
            <a:r>
              <a:rPr lang="fa-IR" sz="1400" b="1" dirty="0" smtClean="0">
                <a:solidFill>
                  <a:schemeClr val="tx1"/>
                </a:solidFill>
                <a:cs typeface="B Badr" pitchFamily="2" charset="-78"/>
              </a:rPr>
              <a:t>دوم: </a:t>
            </a:r>
            <a:r>
              <a:rPr lang="fa-IR" sz="1400" dirty="0" smtClean="0">
                <a:solidFill>
                  <a:schemeClr val="tx1"/>
                </a:solidFill>
                <a:cs typeface="B Badr" pitchFamily="2" charset="-78"/>
              </a:rPr>
              <a:t>امام ابن حجر در لسان الميزان 5/133 از ابو منصور از مقدمه‌ي كتابش ”</a:t>
            </a:r>
            <a:r>
              <a:rPr lang="fa-IR" sz="1400" b="1" dirty="0" smtClean="0">
                <a:solidFill>
                  <a:schemeClr val="tx1"/>
                </a:solidFill>
                <a:cs typeface="Traditional Arabic" pitchFamily="2" charset="-78"/>
              </a:rPr>
              <a:t>تهذيب اللغة </a:t>
            </a:r>
            <a:r>
              <a:rPr lang="fa-IR" sz="1400" dirty="0" smtClean="0">
                <a:solidFill>
                  <a:schemeClr val="tx1"/>
                </a:solidFill>
                <a:cs typeface="B Badr" pitchFamily="2" charset="-78"/>
              </a:rPr>
              <a:t>“ نقل مي‌كند كه گويد: ( وقتي نزد ابن‌دريد آمدم او را در حال مَستي ديدم .. ) و علامه ابن شاهين نيز بر اين مسدله گواه مي‌دهد كه ابن‌دريد مشروب مي‌نوشيد و .. (ن.ك: لسان الميزان 5/133 و سير أعلام النبلاء، ذهبي 15/97)؛ پس ابن دريد اهل فسق بوده نه اهل علمي كه به روايت وي اعتماد شود. </a:t>
            </a:r>
            <a:endParaRPr lang="en-US" sz="1400" dirty="0">
              <a:solidFill>
                <a:schemeClr val="tx1"/>
              </a:solidFill>
              <a:cs typeface="B Badr" pitchFamily="2" charset="-78"/>
            </a:endParaRPr>
          </a:p>
        </p:txBody>
      </p:sp>
      <p:sp>
        <p:nvSpPr>
          <p:cNvPr id="10" name="سهم منحني إلى اليسار 9"/>
          <p:cNvSpPr/>
          <p:nvPr/>
        </p:nvSpPr>
        <p:spPr>
          <a:xfrm>
            <a:off x="5785640" y="2424947"/>
            <a:ext cx="214314" cy="1524011"/>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نجمة ذات 8 نقاط 10"/>
          <p:cNvSpPr/>
          <p:nvPr/>
        </p:nvSpPr>
        <p:spPr>
          <a:xfrm>
            <a:off x="5657068" y="1339074"/>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rPr>
              <a:t>5</a:t>
            </a:r>
            <a:endParaRPr lang="en-US" sz="2000" dirty="0">
              <a:solidFill>
                <a:schemeClr val="tx1"/>
              </a:solidFill>
            </a:endParaRPr>
          </a:p>
        </p:txBody>
      </p:sp>
      <p:sp>
        <p:nvSpPr>
          <p:cNvPr id="12" name="نجمة ذات 8 نقاط 11"/>
          <p:cNvSpPr/>
          <p:nvPr/>
        </p:nvSpPr>
        <p:spPr>
          <a:xfrm>
            <a:off x="5657068" y="5720604"/>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rPr>
              <a:t>6</a:t>
            </a:r>
            <a:endParaRPr lang="en-US" sz="2000" dirty="0">
              <a:solidFill>
                <a:schemeClr val="tx1"/>
              </a:solidFill>
            </a:endParaRPr>
          </a:p>
        </p:txBody>
      </p:sp>
      <p:sp>
        <p:nvSpPr>
          <p:cNvPr id="13" name="مستطيل 12"/>
          <p:cNvSpPr/>
          <p:nvPr/>
        </p:nvSpPr>
        <p:spPr>
          <a:xfrm>
            <a:off x="-66655" y="859157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733404" y="4629152"/>
            <a:ext cx="5143536" cy="2000264"/>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500" dirty="0" smtClean="0">
                <a:solidFill>
                  <a:schemeClr val="tx1"/>
                </a:solidFill>
                <a:cs typeface="B Badr" pitchFamily="2" charset="-78"/>
              </a:rPr>
              <a:t>امام شوكاني در نيل الأوطار 8/179 از امام حرمين و ابن أبي الدَّم  نقل مي‌كند كه گويند: </a:t>
            </a:r>
            <a:r>
              <a:rPr lang="fa-IR" sz="1600" dirty="0" smtClean="0">
                <a:solidFill>
                  <a:schemeClr val="tx1"/>
                </a:solidFill>
                <a:cs typeface="Traditional Arabic" pitchFamily="2" charset="-78"/>
              </a:rPr>
              <a:t>نقل الأثبات المؤرخين أن </a:t>
            </a:r>
            <a:r>
              <a:rPr lang="fa-IR" sz="1600" b="1" dirty="0" smtClean="0">
                <a:solidFill>
                  <a:schemeClr val="tx1"/>
                </a:solidFill>
                <a:cs typeface="Traditional Arabic" pitchFamily="2" charset="-78"/>
              </a:rPr>
              <a:t>عبدالله بن الزبير </a:t>
            </a:r>
            <a:r>
              <a:rPr lang="fa-IR" sz="1600" dirty="0" smtClean="0">
                <a:solidFill>
                  <a:schemeClr val="tx1"/>
                </a:solidFill>
                <a:cs typeface="Traditional Arabic" pitchFamily="2" charset="-78"/>
              </a:rPr>
              <a:t>كان له جوار عوادات وإن </a:t>
            </a:r>
            <a:r>
              <a:rPr lang="fa-IR" sz="1600" b="1" dirty="0" smtClean="0">
                <a:solidFill>
                  <a:schemeClr val="tx1"/>
                </a:solidFill>
                <a:cs typeface="Traditional Arabic" pitchFamily="2" charset="-78"/>
              </a:rPr>
              <a:t>ابن عمر </a:t>
            </a:r>
            <a:r>
              <a:rPr lang="fa-IR" sz="1600" dirty="0" smtClean="0">
                <a:solidFill>
                  <a:schemeClr val="tx1"/>
                </a:solidFill>
                <a:cs typeface="Traditional Arabic" pitchFamily="2" charset="-78"/>
              </a:rPr>
              <a:t>دخل عليه </a:t>
            </a:r>
            <a:r>
              <a:rPr lang="fa-IR" sz="1600" u="sng" dirty="0" smtClean="0">
                <a:solidFill>
                  <a:schemeClr val="tx1"/>
                </a:solidFill>
                <a:cs typeface="Traditional Arabic" pitchFamily="2" charset="-78"/>
              </a:rPr>
              <a:t>وإل</a:t>
            </a:r>
            <a:r>
              <a:rPr lang="ar-AE" sz="1600" u="sng" dirty="0" smtClean="0">
                <a:solidFill>
                  <a:schemeClr val="tx1"/>
                </a:solidFill>
                <a:cs typeface="Traditional Arabic" pitchFamily="2" charset="-78"/>
              </a:rPr>
              <a:t>ى</a:t>
            </a:r>
            <a:r>
              <a:rPr lang="fa-IR" sz="1600" u="sng" dirty="0" smtClean="0">
                <a:solidFill>
                  <a:schemeClr val="tx1"/>
                </a:solidFill>
                <a:cs typeface="Traditional Arabic" pitchFamily="2" charset="-78"/>
              </a:rPr>
              <a:t> جنيه عود </a:t>
            </a:r>
            <a:r>
              <a:rPr lang="fa-IR" sz="1600" dirty="0" smtClean="0">
                <a:solidFill>
                  <a:schemeClr val="tx1"/>
                </a:solidFill>
                <a:cs typeface="Traditional Arabic" pitchFamily="2" charset="-78"/>
              </a:rPr>
              <a:t>فقال ما هذا يا صاحب رسول الله فناوله إياه فتأمله ابن عمر فقال هذا ميزان شامي قال ابن الزبير يوزن به العقول !!</a:t>
            </a:r>
            <a:endParaRPr lang="en-US" sz="1600" dirty="0">
              <a:solidFill>
                <a:schemeClr val="tx1"/>
              </a:solidFill>
              <a:cs typeface="Traditional Arabic" pitchFamily="2" charset="-78"/>
            </a:endParaRPr>
          </a:p>
        </p:txBody>
      </p:sp>
      <p:sp>
        <p:nvSpPr>
          <p:cNvPr id="5" name="مستطيل 4"/>
          <p:cNvSpPr/>
          <p:nvPr/>
        </p:nvSpPr>
        <p:spPr>
          <a:xfrm>
            <a:off x="738522" y="6833849"/>
            <a:ext cx="5143536" cy="1428760"/>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B Badr" pitchFamily="2" charset="-78"/>
              </a:rPr>
              <a:t>جواب: </a:t>
            </a:r>
            <a:r>
              <a:rPr lang="fa-IR" sz="1400" dirty="0" smtClean="0">
                <a:solidFill>
                  <a:schemeClr val="tx1"/>
                </a:solidFill>
                <a:cs typeface="B Badr" pitchFamily="2" charset="-78"/>
              </a:rPr>
              <a:t>آنچه در كتاب هاي تاريخي از عبد الله بن الزبير نقل مي‌شود، اين است كه وي اهل طاعت و عبادت و .. بوده است نه اهل موسيقي و آهنگ !!؟ و بايد قبل از استناد به هر روايتي به اسناد آن نگاه شود و اين سخني كه امام شوكاني از امام حرمين نقل مي‌كند، بايد بدانيم كه كجا ذكر شده است و اين كتاب‌هاي تاريخي و اين مورخين چه كساني هستند و در اسانيد آنها چه كساني هستند!!؟؟   </a:t>
            </a:r>
            <a:endParaRPr lang="en-US" sz="1400" dirty="0">
              <a:solidFill>
                <a:schemeClr val="tx1"/>
              </a:solidFill>
              <a:cs typeface="B Badr" pitchFamily="2" charset="-78"/>
            </a:endParaRPr>
          </a:p>
        </p:txBody>
      </p:sp>
      <p:sp>
        <p:nvSpPr>
          <p:cNvPr id="6" name="سهم منحني إلى اليسار 5"/>
          <p:cNvSpPr/>
          <p:nvPr/>
        </p:nvSpPr>
        <p:spPr>
          <a:xfrm>
            <a:off x="5894768" y="6115035"/>
            <a:ext cx="214314" cy="1511325"/>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مستطيل مستدير الزوايا 6"/>
          <p:cNvSpPr/>
          <p:nvPr/>
        </p:nvSpPr>
        <p:spPr>
          <a:xfrm>
            <a:off x="733404" y="628624"/>
            <a:ext cx="5143536" cy="2000264"/>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 </a:t>
            </a:r>
            <a:r>
              <a:rPr lang="fa-IR" sz="1500" b="1" dirty="0" smtClean="0">
                <a:solidFill>
                  <a:schemeClr val="tx1"/>
                </a:solidFill>
                <a:cs typeface="B Badr" pitchFamily="2" charset="-78"/>
              </a:rPr>
              <a:t>امام ابوالفرج اصفهاني در الأغاني 17/169 گويد: </a:t>
            </a:r>
            <a:r>
              <a:rPr lang="fa-IR" sz="1600" dirty="0" smtClean="0">
                <a:solidFill>
                  <a:schemeClr val="tx1"/>
                </a:solidFill>
                <a:cs typeface="Traditional Arabic" pitchFamily="2" charset="-78"/>
              </a:rPr>
              <a:t>أخبرنا وكيع عن حماد بن إسحاق عن أبيه عن الواقدي عن عبد الرحمن بن أبي الزناد عن أبيه قال: سمعت خارجة بن زيد يقول دعينا إلى مأدبة في آل نبيط قال خارجة فحضرتها و</a:t>
            </a:r>
            <a:r>
              <a:rPr lang="fa-IR" sz="1600" b="1" dirty="0" smtClean="0">
                <a:solidFill>
                  <a:schemeClr val="tx1"/>
                </a:solidFill>
                <a:cs typeface="Traditional Arabic" pitchFamily="2" charset="-78"/>
              </a:rPr>
              <a:t>حسان بن ثابت </a:t>
            </a:r>
            <a:r>
              <a:rPr lang="fa-IR" sz="1600" dirty="0" smtClean="0">
                <a:solidFill>
                  <a:schemeClr val="tx1"/>
                </a:solidFill>
                <a:cs typeface="Traditional Arabic" pitchFamily="2" charset="-78"/>
              </a:rPr>
              <a:t>قد حضرها فجلسنا جميعا على مائدة واحدة وهو يومئذ قد ذهب بصره ومعه ابنه عبد الرحمن فكان إذا أتى طعام سأل ابنه أطعام يد أم يدين يعني باليد الثريد وباليدين الشواء لأنه ينهش نهشا فإذا قال طعام يدين أمسك يده فلما فرغوا من الطعام أتوا بجاريتين إحداهما رائقة والأخرى عزة فجلستا </a:t>
            </a:r>
            <a:r>
              <a:rPr lang="fa-IR" sz="1600" u="sng" dirty="0" smtClean="0">
                <a:solidFill>
                  <a:schemeClr val="tx1"/>
                </a:solidFill>
                <a:cs typeface="Traditional Arabic" pitchFamily="2" charset="-78"/>
              </a:rPr>
              <a:t>وأخذتا مزهريهما وضربتا ضربا عجيبا وغنتا بقول حسان </a:t>
            </a:r>
            <a:r>
              <a:rPr lang="fa-IR" sz="1600" dirty="0" smtClean="0">
                <a:solidFill>
                  <a:schemeClr val="tx1"/>
                </a:solidFill>
                <a:cs typeface="Traditional Arabic" pitchFamily="2" charset="-78"/>
              </a:rPr>
              <a:t>...</a:t>
            </a:r>
            <a:endParaRPr lang="en-US" sz="1600" dirty="0">
              <a:solidFill>
                <a:schemeClr val="tx1"/>
              </a:solidFill>
              <a:cs typeface="Traditional Arabic" pitchFamily="2" charset="-78"/>
            </a:endParaRPr>
          </a:p>
        </p:txBody>
      </p:sp>
      <p:sp>
        <p:nvSpPr>
          <p:cNvPr id="9" name="مستطيل 8"/>
          <p:cNvSpPr/>
          <p:nvPr/>
        </p:nvSpPr>
        <p:spPr>
          <a:xfrm>
            <a:off x="733404" y="2806027"/>
            <a:ext cx="5143536" cy="1619261"/>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cs typeface="B Badr" pitchFamily="2" charset="-78"/>
              </a:rPr>
              <a:t>جواب: اول: </a:t>
            </a:r>
            <a:r>
              <a:rPr lang="fa-IR" sz="1400" dirty="0" smtClean="0">
                <a:solidFill>
                  <a:schemeClr val="tx1"/>
                </a:solidFill>
                <a:cs typeface="B Badr" pitchFamily="2" charset="-78"/>
              </a:rPr>
              <a:t>امام ابن حجر درباره‌ي عبد الرحمن بن أبي الزناد در تقريب التهذيب ص 578 شماره‌ي 3886 گويد: صدوق است، و وقتي به بغداد آمد حافظه‌اش تغيير يافت و فقيه مي‌باشد!.</a:t>
            </a:r>
          </a:p>
          <a:p>
            <a:pPr indent="216000" algn="just">
              <a:spcBef>
                <a:spcPts val="600"/>
              </a:spcBef>
            </a:pPr>
            <a:r>
              <a:rPr lang="fa-IR" sz="1400" b="1" dirty="0" smtClean="0">
                <a:solidFill>
                  <a:schemeClr val="tx1"/>
                </a:solidFill>
                <a:cs typeface="B Badr" pitchFamily="2" charset="-78"/>
              </a:rPr>
              <a:t>دوم: </a:t>
            </a:r>
            <a:r>
              <a:rPr lang="fa-IR" sz="1400" dirty="0" smtClean="0">
                <a:solidFill>
                  <a:schemeClr val="tx1"/>
                </a:solidFill>
                <a:cs typeface="B Badr" pitchFamily="2" charset="-78"/>
              </a:rPr>
              <a:t>محمد بن عمر واقدي امام شافعي درباره‌ي او مي‌گويد: كتاب‌هاي واقدي دروغ است! و امام احمد گويد: دروغگو است و امام بخاري و ابوحاتم رازي و ابوزرعه و نسائي مي‌گويند: متروك است و ابن المديني و ابن‌راهويه مي‌گويند: حديث را وضع مي‌كند!... ن.ك: الجرح والتعديل 8/20 و مجروحين 2/290 و تاريخ بغداد 3/3 و تهذيب الكمال 26/180 و تذكره الحفاظ 1/348 و ...</a:t>
            </a:r>
            <a:endParaRPr lang="en-US" sz="1400" dirty="0">
              <a:solidFill>
                <a:schemeClr val="tx1"/>
              </a:solidFill>
              <a:cs typeface="B Badr" pitchFamily="2" charset="-78"/>
            </a:endParaRPr>
          </a:p>
        </p:txBody>
      </p:sp>
      <p:sp>
        <p:nvSpPr>
          <p:cNvPr id="10" name="سهم منحني إلى اليسار 9"/>
          <p:cNvSpPr/>
          <p:nvPr/>
        </p:nvSpPr>
        <p:spPr>
          <a:xfrm>
            <a:off x="5891228" y="2152634"/>
            <a:ext cx="214314" cy="1524011"/>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نجمة ذات 8 نقاط 10"/>
          <p:cNvSpPr/>
          <p:nvPr/>
        </p:nvSpPr>
        <p:spPr>
          <a:xfrm>
            <a:off x="5769784" y="1200128"/>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rPr>
              <a:t>7</a:t>
            </a:r>
            <a:endParaRPr lang="en-US" sz="2000" dirty="0">
              <a:solidFill>
                <a:schemeClr val="tx1"/>
              </a:solidFill>
            </a:endParaRPr>
          </a:p>
        </p:txBody>
      </p:sp>
      <p:sp>
        <p:nvSpPr>
          <p:cNvPr id="12" name="نجمة ذات 8 نقاط 11"/>
          <p:cNvSpPr/>
          <p:nvPr/>
        </p:nvSpPr>
        <p:spPr>
          <a:xfrm>
            <a:off x="5769784" y="5200656"/>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rPr>
              <a:t>8</a:t>
            </a:r>
            <a:endParaRPr lang="en-US" sz="2000" dirty="0">
              <a:solidFill>
                <a:schemeClr val="tx1"/>
              </a:solidFill>
            </a:endParaRPr>
          </a:p>
        </p:txBody>
      </p:sp>
      <p:sp>
        <p:nvSpPr>
          <p:cNvPr id="13" name="مستطيل 12"/>
          <p:cNvSpPr/>
          <p:nvPr/>
        </p:nvSpPr>
        <p:spPr>
          <a:xfrm>
            <a:off x="6105545" y="8539035"/>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70</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692696" y="4944325"/>
            <a:ext cx="5143536" cy="2000264"/>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500" dirty="0" smtClean="0">
                <a:solidFill>
                  <a:schemeClr val="tx1"/>
                </a:solidFill>
                <a:cs typeface="B Badr" pitchFamily="2" charset="-78"/>
              </a:rPr>
              <a:t>امام فاكهي در اخبار مكه شماره‌ي 1666؛ 4/400 گويد: </a:t>
            </a:r>
            <a:r>
              <a:rPr lang="fa-IR" sz="1600" dirty="0" smtClean="0">
                <a:solidFill>
                  <a:schemeClr val="tx1"/>
                </a:solidFill>
                <a:cs typeface="Traditional Arabic" pitchFamily="2" charset="-78"/>
              </a:rPr>
              <a:t>حدثنا يعقوب بن حميد، قال: ثا أبو تميلة، يحيى بن واضح، عن عمر بن أبي زائدة، قال: حدثتني امرأة، من بني أسد قالت: « مررنا </a:t>
            </a:r>
            <a:r>
              <a:rPr lang="fa-IR" sz="1600" b="1" dirty="0" smtClean="0">
                <a:solidFill>
                  <a:schemeClr val="tx1"/>
                </a:solidFill>
                <a:cs typeface="Traditional Arabic" pitchFamily="2" charset="-78"/>
              </a:rPr>
              <a:t>بسعيد بن جبير</a:t>
            </a:r>
            <a:r>
              <a:rPr lang="fa-IR" sz="1600" dirty="0" smtClean="0">
                <a:solidFill>
                  <a:schemeClr val="tx1"/>
                </a:solidFill>
                <a:cs typeface="Traditional Arabic" pitchFamily="2" charset="-78"/>
              </a:rPr>
              <a:t>، </a:t>
            </a:r>
            <a:r>
              <a:rPr lang="fa-IR" sz="1600" u="sng" dirty="0" smtClean="0">
                <a:solidFill>
                  <a:schemeClr val="tx1"/>
                </a:solidFill>
                <a:cs typeface="Traditional Arabic" pitchFamily="2" charset="-78"/>
              </a:rPr>
              <a:t>ونحن نزف عروسا وهو في المسجد</a:t>
            </a:r>
            <a:r>
              <a:rPr lang="fa-IR" sz="1600" dirty="0" smtClean="0">
                <a:solidFill>
                  <a:schemeClr val="tx1"/>
                </a:solidFill>
                <a:cs typeface="Traditional Arabic" pitchFamily="2" charset="-78"/>
              </a:rPr>
              <a:t>، والمغنية أو قال: القينة تقول: لإن افتنتني هي بالأمس افتنت -- سعيدا فأمسى قد قلا كل مسلم؛ وألقى مفاتيح المساجد واشترى -- وصال الغواني بالكتاب المنمنم؛ فقال سعيد: كذب والله، ما يقيني »!! </a:t>
            </a:r>
            <a:endParaRPr lang="en-US" sz="1600" dirty="0">
              <a:solidFill>
                <a:schemeClr val="tx1"/>
              </a:solidFill>
              <a:cs typeface="Traditional Arabic" pitchFamily="2" charset="-78"/>
            </a:endParaRPr>
          </a:p>
        </p:txBody>
      </p:sp>
      <p:sp>
        <p:nvSpPr>
          <p:cNvPr id="4" name="مستطيل 3"/>
          <p:cNvSpPr/>
          <p:nvPr/>
        </p:nvSpPr>
        <p:spPr>
          <a:xfrm>
            <a:off x="692696" y="7130826"/>
            <a:ext cx="5143536" cy="1593833"/>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cs typeface="B Badr" pitchFamily="2" charset="-78"/>
              </a:rPr>
              <a:t>جواب: اول: </a:t>
            </a:r>
            <a:r>
              <a:rPr lang="fa-IR" sz="1400" dirty="0" smtClean="0">
                <a:solidFill>
                  <a:schemeClr val="tx1"/>
                </a:solidFill>
                <a:cs typeface="B Badr" pitchFamily="2" charset="-78"/>
              </a:rPr>
              <a:t>اين واقعه در عروسي رخ داده است و استناد به اين روايت درست نيست!</a:t>
            </a:r>
          </a:p>
          <a:p>
            <a:pPr indent="216000" algn="just">
              <a:spcBef>
                <a:spcPts val="600"/>
              </a:spcBef>
            </a:pPr>
            <a:r>
              <a:rPr lang="fa-IR" sz="1400" b="1" dirty="0" smtClean="0">
                <a:solidFill>
                  <a:schemeClr val="tx1"/>
                </a:solidFill>
                <a:cs typeface="B Badr" pitchFamily="2" charset="-78"/>
              </a:rPr>
              <a:t>دوم: </a:t>
            </a:r>
            <a:r>
              <a:rPr lang="fa-IR" sz="1400" dirty="0" smtClean="0">
                <a:solidFill>
                  <a:schemeClr val="tx1"/>
                </a:solidFill>
                <a:cs typeface="B Badr" pitchFamily="2" charset="-78"/>
              </a:rPr>
              <a:t>زن مذكور در اين روايت مبهم و مجهول است! </a:t>
            </a:r>
          </a:p>
          <a:p>
            <a:pPr indent="216000" algn="just">
              <a:spcBef>
                <a:spcPts val="600"/>
              </a:spcBef>
            </a:pPr>
            <a:r>
              <a:rPr lang="fa-IR" sz="1400" b="1" dirty="0" smtClean="0">
                <a:solidFill>
                  <a:schemeClr val="tx1"/>
                </a:solidFill>
                <a:cs typeface="B Badr" pitchFamily="2" charset="-78"/>
              </a:rPr>
              <a:t>سوم: </a:t>
            </a:r>
            <a:r>
              <a:rPr lang="fa-IR" sz="1400" dirty="0" smtClean="0">
                <a:solidFill>
                  <a:schemeClr val="tx1"/>
                </a:solidFill>
                <a:cs typeface="B Badr" pitchFamily="2" charset="-78"/>
              </a:rPr>
              <a:t>امام ذهبي در ميزان الاعتدال 3/587 درباره‌ي علامه محمد بن طاهر كه ناقل اين روايت است مي‌گويد: (قوي نيست وتَوَهّمات وي در تأليفاتش زياد است! ... و از سنت به سوي تصوف ناپسند انحراف دارد!). ن.ك: المنتظم، ابن الجوزي 9/177 و البدايه والنهايه، ابن كثير 12/177. </a:t>
            </a:r>
            <a:endParaRPr lang="en-US" sz="1400" dirty="0">
              <a:solidFill>
                <a:schemeClr val="tx1"/>
              </a:solidFill>
              <a:cs typeface="B Badr" pitchFamily="2" charset="-78"/>
            </a:endParaRPr>
          </a:p>
        </p:txBody>
      </p:sp>
      <p:sp>
        <p:nvSpPr>
          <p:cNvPr id="5" name="سهم منحني إلى اليسار 4"/>
          <p:cNvSpPr/>
          <p:nvPr/>
        </p:nvSpPr>
        <p:spPr>
          <a:xfrm>
            <a:off x="5857663" y="6442937"/>
            <a:ext cx="214314" cy="1619261"/>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نجمة ذات 8 نقاط 5"/>
          <p:cNvSpPr/>
          <p:nvPr/>
        </p:nvSpPr>
        <p:spPr>
          <a:xfrm>
            <a:off x="5729076" y="5515829"/>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solidFill>
                  <a:schemeClr val="tx1"/>
                </a:solidFill>
              </a:rPr>
              <a:t>10</a:t>
            </a:r>
            <a:endParaRPr lang="en-US" sz="1400" dirty="0">
              <a:solidFill>
                <a:schemeClr val="tx1"/>
              </a:solidFill>
            </a:endParaRPr>
          </a:p>
        </p:txBody>
      </p:sp>
      <p:sp>
        <p:nvSpPr>
          <p:cNvPr id="7" name="مستطيل مستدير الزوايا 6"/>
          <p:cNvSpPr/>
          <p:nvPr/>
        </p:nvSpPr>
        <p:spPr>
          <a:xfrm>
            <a:off x="692696" y="467544"/>
            <a:ext cx="5143536" cy="2000264"/>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600" b="1" dirty="0" smtClean="0">
                <a:solidFill>
                  <a:schemeClr val="tx1"/>
                </a:solidFill>
                <a:cs typeface="B Badr" pitchFamily="2" charset="-78"/>
              </a:rPr>
              <a:t>امام ابن سعد در الطبقات 5/134 گويد: </a:t>
            </a:r>
            <a:r>
              <a:rPr lang="fa-IR" sz="1600" dirty="0" smtClean="0">
                <a:solidFill>
                  <a:schemeClr val="tx1"/>
                </a:solidFill>
                <a:cs typeface="Traditional Arabic" pitchFamily="2" charset="-78"/>
              </a:rPr>
              <a:t>أخبرنا موسى بن إسماعيل قال حدثنا عمران بن محمد بن </a:t>
            </a:r>
            <a:r>
              <a:rPr lang="fa-IR" sz="1600" b="1" dirty="0" smtClean="0">
                <a:solidFill>
                  <a:schemeClr val="tx1"/>
                </a:solidFill>
                <a:cs typeface="Traditional Arabic" pitchFamily="2" charset="-78"/>
              </a:rPr>
              <a:t>سعيد بن المسيب </a:t>
            </a:r>
            <a:r>
              <a:rPr lang="fa-IR" sz="1600" dirty="0" smtClean="0">
                <a:solidFill>
                  <a:schemeClr val="tx1"/>
                </a:solidFill>
                <a:cs typeface="Traditional Arabic" pitchFamily="2" charset="-78"/>
              </a:rPr>
              <a:t>قال حدثتني غنيمة جارية سعيد قالت كان سعيد لايأذن لابنته في اللعب ببنات العاج </a:t>
            </a:r>
            <a:r>
              <a:rPr lang="fa-IR" sz="1600" u="sng" dirty="0" smtClean="0">
                <a:solidFill>
                  <a:schemeClr val="tx1"/>
                </a:solidFill>
                <a:cs typeface="Traditional Arabic" pitchFamily="2" charset="-78"/>
              </a:rPr>
              <a:t>وكان يرخص لها في الكبر يعني الطبل</a:t>
            </a:r>
            <a:r>
              <a:rPr lang="fa-IR" sz="1600" dirty="0" smtClean="0">
                <a:solidFill>
                  <a:schemeClr val="tx1"/>
                </a:solidFill>
                <a:cs typeface="Traditional Arabic" pitchFamily="2" charset="-78"/>
              </a:rPr>
              <a:t>!!</a:t>
            </a:r>
            <a:endParaRPr lang="en-US" sz="1600" dirty="0">
              <a:solidFill>
                <a:schemeClr val="tx1"/>
              </a:solidFill>
              <a:cs typeface="Traditional Arabic" pitchFamily="2" charset="-78"/>
            </a:endParaRPr>
          </a:p>
        </p:txBody>
      </p:sp>
      <p:sp>
        <p:nvSpPr>
          <p:cNvPr id="8" name="مستطيل 7"/>
          <p:cNvSpPr/>
          <p:nvPr/>
        </p:nvSpPr>
        <p:spPr>
          <a:xfrm>
            <a:off x="692696" y="2599453"/>
            <a:ext cx="5143536" cy="2190765"/>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cs typeface="B Badr" pitchFamily="2" charset="-78"/>
              </a:rPr>
              <a:t>جواب:</a:t>
            </a:r>
            <a:r>
              <a:rPr lang="ar-AE" sz="1400" b="1" dirty="0" smtClean="0">
                <a:solidFill>
                  <a:schemeClr val="tx1"/>
                </a:solidFill>
                <a:cs typeface="B Badr" pitchFamily="2" charset="-78"/>
              </a:rPr>
              <a:t> </a:t>
            </a:r>
            <a:r>
              <a:rPr lang="fa-IR" sz="1400" b="1" dirty="0" smtClean="0">
                <a:solidFill>
                  <a:schemeClr val="tx1"/>
                </a:solidFill>
                <a:cs typeface="B Badr" pitchFamily="2" charset="-78"/>
              </a:rPr>
              <a:t>اول: </a:t>
            </a:r>
            <a:r>
              <a:rPr lang="fa-IR" sz="1400" dirty="0" smtClean="0">
                <a:solidFill>
                  <a:schemeClr val="tx1"/>
                </a:solidFill>
                <a:cs typeface="B Badr" pitchFamily="2" charset="-78"/>
              </a:rPr>
              <a:t>امام ابن‌حجر در لسان الميزان 7/322 و ذهبي در ميزان الاعتدال 3/241 از امام ازدي درباره‌ي عمران بن محمد بن سعيد بن المسيب نقل مي‌كنند كه گويد: ( ليس بذاك؛ يعني: به ان رتبه‌اي نرسيده كه به وي اعتماد شود!) و كمتر چيزي كه مي‌توان به وي نسبت داد اين است كه مجهول مي‌باشد!!. </a:t>
            </a:r>
          </a:p>
          <a:p>
            <a:pPr indent="216000" algn="just">
              <a:spcBef>
                <a:spcPts val="600"/>
              </a:spcBef>
            </a:pPr>
            <a:r>
              <a:rPr lang="fa-IR" sz="1400" b="1" dirty="0" smtClean="0">
                <a:solidFill>
                  <a:schemeClr val="tx1"/>
                </a:solidFill>
                <a:cs typeface="B Badr" pitchFamily="2" charset="-78"/>
              </a:rPr>
              <a:t>دوم: </a:t>
            </a:r>
            <a:r>
              <a:rPr lang="fa-IR" sz="1400" dirty="0" smtClean="0">
                <a:solidFill>
                  <a:schemeClr val="tx1"/>
                </a:solidFill>
                <a:cs typeface="B Badr" pitchFamily="2" charset="-78"/>
              </a:rPr>
              <a:t>غنيمه كنيز سعيد بن المسيب نيز مجهول است!</a:t>
            </a:r>
          </a:p>
          <a:p>
            <a:pPr indent="216000" algn="just">
              <a:spcBef>
                <a:spcPts val="600"/>
              </a:spcBef>
            </a:pPr>
            <a:r>
              <a:rPr lang="fa-IR" sz="1400" b="1" dirty="0" smtClean="0">
                <a:solidFill>
                  <a:schemeClr val="tx1"/>
                </a:solidFill>
                <a:cs typeface="B Badr" pitchFamily="2" charset="-78"/>
              </a:rPr>
              <a:t>سوم: </a:t>
            </a:r>
            <a:r>
              <a:rPr lang="fa-IR" sz="1400" dirty="0" smtClean="0">
                <a:solidFill>
                  <a:schemeClr val="tx1"/>
                </a:solidFill>
                <a:cs typeface="B Badr" pitchFamily="2" charset="-78"/>
              </a:rPr>
              <a:t>اين روايت متناقض است با روايت ديگري كه امام عبد الرزاق صنعاني با سند صحيح در مصنفش 11/6 از سعيد بن المسيب نقل مي‌كند كه گويد: (من از آواز بدم مي‌آيد و حداخواني را دوست دارم!) پس چطور از كسي كه آواز را تجويز نمي‌كند بپذيريم كه خودش بدتر از آن آهنگ و موسيقي را گوش مي‌داده است!!</a:t>
            </a:r>
            <a:endParaRPr lang="en-US" sz="1400" dirty="0">
              <a:solidFill>
                <a:schemeClr val="tx1"/>
              </a:solidFill>
              <a:cs typeface="B Badr" pitchFamily="2" charset="-78"/>
            </a:endParaRPr>
          </a:p>
        </p:txBody>
      </p:sp>
      <p:sp>
        <p:nvSpPr>
          <p:cNvPr id="9" name="سهم منحني إلى اليسار 8"/>
          <p:cNvSpPr/>
          <p:nvPr/>
        </p:nvSpPr>
        <p:spPr>
          <a:xfrm>
            <a:off x="5850520" y="2004254"/>
            <a:ext cx="214314" cy="1714512"/>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نجمة ذات 8 نقاط 9"/>
          <p:cNvSpPr/>
          <p:nvPr/>
        </p:nvSpPr>
        <p:spPr>
          <a:xfrm>
            <a:off x="5729076" y="1039048"/>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rPr>
              <a:t>9</a:t>
            </a:r>
            <a:endParaRPr lang="en-US" sz="2000" dirty="0">
              <a:solidFill>
                <a:schemeClr val="tx1"/>
              </a:solidFill>
            </a:endParaRPr>
          </a:p>
        </p:txBody>
      </p:sp>
      <p:sp>
        <p:nvSpPr>
          <p:cNvPr id="11" name="مستطيل 10"/>
          <p:cNvSpPr/>
          <p:nvPr/>
        </p:nvSpPr>
        <p:spPr>
          <a:xfrm>
            <a:off x="-76180" y="855347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692696" y="4112593"/>
            <a:ext cx="5143536" cy="2667019"/>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Traditional Arabic" pitchFamily="2" charset="-78"/>
              </a:rPr>
              <a:t> </a:t>
            </a:r>
            <a:r>
              <a:rPr lang="fa-IR" sz="1500" dirty="0" smtClean="0">
                <a:solidFill>
                  <a:schemeClr val="tx1"/>
                </a:solidFill>
                <a:cs typeface="B Badr" pitchFamily="2" charset="-78"/>
              </a:rPr>
              <a:t>امام مزي در تهذيب الكمال 32/336 گويد: </a:t>
            </a:r>
            <a:r>
              <a:rPr lang="fa-IR" sz="1600" dirty="0" smtClean="0">
                <a:solidFill>
                  <a:schemeClr val="tx1"/>
                </a:solidFill>
                <a:cs typeface="Traditional Arabic" pitchFamily="2" charset="-78"/>
              </a:rPr>
              <a:t>يعقوب بن أبي سلمة </a:t>
            </a:r>
            <a:r>
              <a:rPr lang="fa-IR" sz="1600" b="1" dirty="0" smtClean="0">
                <a:solidFill>
                  <a:schemeClr val="tx1"/>
                </a:solidFill>
                <a:cs typeface="Traditional Arabic" pitchFamily="2" charset="-78"/>
              </a:rPr>
              <a:t>الماجشون</a:t>
            </a:r>
            <a:r>
              <a:rPr lang="fa-IR" sz="1600" dirty="0" smtClean="0">
                <a:solidFill>
                  <a:schemeClr val="tx1"/>
                </a:solidFill>
                <a:cs typeface="Traditional Arabic" pitchFamily="2" charset="-78"/>
              </a:rPr>
              <a:t> ... ذكره محمد بن سعد في الطبقة الثالثة من أهل المدينة وقال يكنى أبا يوسف وهو الماجشون فسمي بذلك هو وولده فيعرفون جميعا بالماجشون وكان فيهم رجال لهم فقه ورواية للحديث والعلم وليعقوب أحاديث يسيرة وذكره ابن حبان في كتاب الثقات وقال مصعب بن عبد الله الزبيري إنما سمي الماجشون للونه وقال البخاري عن هارون بن محمد الماجشون بالفارسية المُوَرَّد </a:t>
            </a:r>
            <a:r>
              <a:rPr lang="fa-IR" sz="1600" u="sng" dirty="0" smtClean="0">
                <a:solidFill>
                  <a:schemeClr val="tx1"/>
                </a:solidFill>
                <a:cs typeface="Traditional Arabic" pitchFamily="2" charset="-78"/>
              </a:rPr>
              <a:t>قال مصعب: وكان يعلم الغناء ويتخذ القيان</a:t>
            </a:r>
            <a:r>
              <a:rPr lang="fa-IR" sz="1600" dirty="0" smtClean="0">
                <a:solidFill>
                  <a:schemeClr val="tx1"/>
                </a:solidFill>
                <a:cs typeface="Traditional Arabic" pitchFamily="2" charset="-78"/>
              </a:rPr>
              <a:t> ظاهرا أمره في ذلك وكان يجالس عروة بن الزبير وعمر بن عبد العزيز في إمرته وقال في موضع آخر كان يعين ربيعة على أبي الزناد لأن أبا الزناد كان معاديا لربيعة قال مصعب وكان الماجشون أول من علم الغناء من أهل المروءة بالمدينة وكان يكون مع عمر بن عبد العزيز في ولاية عمر على المدينة وكان يأنس إليه فلما استخلف عمر قدم عليه الماجشون فقال له عمر انا تركناك حين تركنا لبس الخز فانصرف عنه!!</a:t>
            </a:r>
            <a:endParaRPr lang="en-US" sz="1600" dirty="0">
              <a:solidFill>
                <a:schemeClr val="tx1"/>
              </a:solidFill>
              <a:cs typeface="Traditional Arabic" pitchFamily="2" charset="-78"/>
            </a:endParaRPr>
          </a:p>
        </p:txBody>
      </p:sp>
      <p:sp>
        <p:nvSpPr>
          <p:cNvPr id="4" name="مستطيل 3"/>
          <p:cNvSpPr/>
          <p:nvPr/>
        </p:nvSpPr>
        <p:spPr>
          <a:xfrm>
            <a:off x="692696" y="6970113"/>
            <a:ext cx="5143536" cy="1619261"/>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جواب: اين روايت منقطع است زيرا ولادت مصعب بن عبد الله الزبيري سال 156 هـ.ق بوده و وفات ماجشون سال 124 هـ.ق است؛ پس بين ولادت مصعب و وفات ماجشون حداقل 30 است!!.</a:t>
            </a:r>
          </a:p>
          <a:p>
            <a:pPr indent="216000" algn="just">
              <a:spcBef>
                <a:spcPts val="600"/>
              </a:spcBef>
            </a:pPr>
            <a:r>
              <a:rPr lang="fa-IR" sz="1400" dirty="0" smtClean="0">
                <a:solidFill>
                  <a:schemeClr val="tx1"/>
                </a:solidFill>
                <a:cs typeface="B Badr" pitchFamily="2" charset="-78"/>
              </a:rPr>
              <a:t>خلاصه: هر حرفي بدون اسناد و مدرك باطل است!! </a:t>
            </a:r>
            <a:r>
              <a:rPr lang="fa-IR" sz="1400" dirty="0" smtClean="0">
                <a:solidFill>
                  <a:schemeClr val="tx1"/>
                </a:solidFill>
                <a:cs typeface="CTraditional Arabic" pitchFamily="2" charset="-78"/>
              </a:rPr>
              <a:t>(</a:t>
            </a:r>
            <a:r>
              <a:rPr lang="ar-SA" sz="1200" dirty="0" err="1" smtClean="0">
                <a:solidFill>
                  <a:schemeClr val="tx1"/>
                </a:solidFill>
                <a:latin typeface="QCF_P516" pitchFamily="2" charset="2"/>
                <a:cs typeface="QCF_P516" pitchFamily="2" charset="2"/>
              </a:rPr>
              <a:t>ﭟ  ﭠ  ﭡ  ﭢ ﭣ  ﭤ  ﭥ  ﭦ   ﭧ  ﭨ  ﭩ  ﭪ ﭫ  ﭬ  ﭭ  ﭮ  ﭯ</a:t>
            </a:r>
            <a:r>
              <a:rPr lang="fa-IR" sz="1400" dirty="0" smtClean="0">
                <a:solidFill>
                  <a:schemeClr val="tx1"/>
                </a:solidFill>
                <a:cs typeface="CTraditional Arabic" pitchFamily="2" charset="-78"/>
              </a:rPr>
              <a:t>)</a:t>
            </a:r>
            <a:r>
              <a:rPr lang="fa-IR" sz="1400" dirty="0" smtClean="0">
                <a:solidFill>
                  <a:schemeClr val="tx1"/>
                </a:solidFill>
                <a:cs typeface="B Badr" pitchFamily="2" charset="-78"/>
              </a:rPr>
              <a:t> (حجرات: 6) : « اي كساني كه ايمان آورده‌ايد! اگر فاسقي برايتان خبري آورد درباره‌ي آن تحقيق كنيد كه [مبادا] از روي ناداني به گروهي زيان رسانيد و آن گاه بر آن چه مرتكب شده‌ايد پشيمان شويد!».</a:t>
            </a:r>
            <a:endParaRPr lang="en-US" sz="1400" b="1" dirty="0">
              <a:solidFill>
                <a:schemeClr val="tx1"/>
              </a:solidFill>
              <a:cs typeface="B Badr" pitchFamily="2" charset="-78"/>
            </a:endParaRPr>
          </a:p>
        </p:txBody>
      </p:sp>
      <p:sp>
        <p:nvSpPr>
          <p:cNvPr id="5" name="سهم منحني إلى اليسار 4"/>
          <p:cNvSpPr/>
          <p:nvPr/>
        </p:nvSpPr>
        <p:spPr>
          <a:xfrm>
            <a:off x="5850520" y="6087457"/>
            <a:ext cx="214314" cy="1835163"/>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نجمة ذات 8 نقاط 5"/>
          <p:cNvSpPr/>
          <p:nvPr/>
        </p:nvSpPr>
        <p:spPr>
          <a:xfrm>
            <a:off x="5729076" y="5065098"/>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solidFill>
                  <a:schemeClr val="tx1"/>
                </a:solidFill>
              </a:rPr>
              <a:t>12</a:t>
            </a:r>
            <a:endParaRPr lang="en-US" sz="1400" dirty="0">
              <a:solidFill>
                <a:schemeClr val="tx1"/>
              </a:solidFill>
            </a:endParaRPr>
          </a:p>
        </p:txBody>
      </p:sp>
      <p:sp>
        <p:nvSpPr>
          <p:cNvPr id="7" name="مستطيل مستدير الزوايا 6"/>
          <p:cNvSpPr/>
          <p:nvPr/>
        </p:nvSpPr>
        <p:spPr>
          <a:xfrm>
            <a:off x="692696" y="683568"/>
            <a:ext cx="5143536" cy="2000264"/>
          </a:xfrm>
          <a:prstGeom prst="roundRect">
            <a:avLst/>
          </a:prstGeom>
          <a:solidFill>
            <a:srgbClr val="FEFCF4"/>
          </a:solidFill>
          <a:ln>
            <a:solidFill>
              <a:schemeClr val="accent1">
                <a:lumMod val="20000"/>
                <a:lumOff val="8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500" dirty="0" smtClean="0">
                <a:solidFill>
                  <a:schemeClr val="tx1"/>
                </a:solidFill>
                <a:cs typeface="B Badr" pitchFamily="2" charset="-78"/>
              </a:rPr>
              <a:t>امام ابويعلي خليلي در الإرشاد 1/310 گويد: </a:t>
            </a:r>
            <a:r>
              <a:rPr lang="fa-IR" sz="1600" dirty="0" smtClean="0">
                <a:solidFill>
                  <a:schemeClr val="tx1"/>
                </a:solidFill>
                <a:cs typeface="Traditional Arabic" pitchFamily="2" charset="-78"/>
              </a:rPr>
              <a:t>عبد العزيز بن أبي سلمة </a:t>
            </a:r>
            <a:r>
              <a:rPr lang="fa-IR" sz="1600" b="1" dirty="0" smtClean="0">
                <a:solidFill>
                  <a:schemeClr val="tx1"/>
                </a:solidFill>
                <a:cs typeface="Traditional Arabic" pitchFamily="2" charset="-78"/>
              </a:rPr>
              <a:t>الماجشون</a:t>
            </a:r>
            <a:r>
              <a:rPr lang="fa-IR" sz="1600" dirty="0" smtClean="0">
                <a:solidFill>
                  <a:schemeClr val="tx1"/>
                </a:solidFill>
                <a:cs typeface="Traditional Arabic" pitchFamily="2" charset="-78"/>
              </a:rPr>
              <a:t> مفتي أهل المدينة، سمع الزهري، وعبد الله بن دينار، وغيرهما، روى عنه الأئمة، مخرج في الصحيحين، يرى التسميع </a:t>
            </a:r>
            <a:r>
              <a:rPr lang="fa-IR" sz="1600" u="sng" dirty="0" smtClean="0">
                <a:solidFill>
                  <a:schemeClr val="tx1"/>
                </a:solidFill>
                <a:cs typeface="Traditional Arabic" pitchFamily="2" charset="-78"/>
              </a:rPr>
              <a:t>ويرخص في العود</a:t>
            </a:r>
            <a:r>
              <a:rPr lang="fa-IR" sz="1600" dirty="0" smtClean="0">
                <a:solidFill>
                  <a:schemeClr val="tx1"/>
                </a:solidFill>
                <a:cs typeface="Traditional Arabic" pitchFamily="2" charset="-78"/>
              </a:rPr>
              <a:t>!!</a:t>
            </a:r>
            <a:endParaRPr lang="en-US" sz="1600" dirty="0">
              <a:solidFill>
                <a:schemeClr val="tx1"/>
              </a:solidFill>
              <a:cs typeface="Traditional Arabic" pitchFamily="2" charset="-78"/>
            </a:endParaRPr>
          </a:p>
        </p:txBody>
      </p:sp>
      <p:sp>
        <p:nvSpPr>
          <p:cNvPr id="8" name="مستطيل 7"/>
          <p:cNvSpPr/>
          <p:nvPr/>
        </p:nvSpPr>
        <p:spPr>
          <a:xfrm>
            <a:off x="694445" y="2855581"/>
            <a:ext cx="5143536" cy="1047757"/>
          </a:xfrm>
          <a:prstGeom prst="rect">
            <a:avLst/>
          </a:prstGeom>
          <a:solidFill>
            <a:srgbClr val="FEF9E6"/>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cs typeface="B Badr" pitchFamily="2" charset="-78"/>
              </a:rPr>
              <a:t>جواب: اول: </a:t>
            </a:r>
            <a:r>
              <a:rPr lang="fa-IR" sz="1400" dirty="0" smtClean="0">
                <a:solidFill>
                  <a:schemeClr val="tx1"/>
                </a:solidFill>
                <a:cs typeface="B Badr" pitchFamily="2" charset="-78"/>
              </a:rPr>
              <a:t>امام ابويعلي اسنادي براي اين گفته‌اش نقل نكرده‌ است!</a:t>
            </a:r>
          </a:p>
          <a:p>
            <a:pPr indent="216000" algn="just">
              <a:spcBef>
                <a:spcPts val="600"/>
              </a:spcBef>
            </a:pPr>
            <a:r>
              <a:rPr lang="fa-IR" sz="1400" b="1" dirty="0" smtClean="0">
                <a:solidFill>
                  <a:schemeClr val="tx1"/>
                </a:solidFill>
                <a:cs typeface="B Badr" pitchFamily="2" charset="-78"/>
              </a:rPr>
              <a:t>دوم: </a:t>
            </a:r>
            <a:r>
              <a:rPr lang="fa-IR" sz="1400" dirty="0" smtClean="0">
                <a:solidFill>
                  <a:schemeClr val="tx1"/>
                </a:solidFill>
                <a:cs typeface="B Badr" pitchFamily="2" charset="-78"/>
              </a:rPr>
              <a:t>امام ذهبي درباره‌ي امام ابويعلي در كتابش تذكره الحفاظ 3/1123 و سير أعلام النبلاء 17/666 مي‌گويد: (امام ابويعلي خليلي ... در كتاب الارشاد توهُّمات زيادي دارد و احتمال دارد بدين علّت باشد كه از روي حفظش نوشته است!).  </a:t>
            </a:r>
            <a:endParaRPr lang="en-US" sz="1400" dirty="0">
              <a:solidFill>
                <a:schemeClr val="tx1"/>
              </a:solidFill>
              <a:cs typeface="B Badr" pitchFamily="2" charset="-78"/>
            </a:endParaRPr>
          </a:p>
        </p:txBody>
      </p:sp>
      <p:sp>
        <p:nvSpPr>
          <p:cNvPr id="9" name="سهم منحني إلى اليسار 8"/>
          <p:cNvSpPr/>
          <p:nvPr/>
        </p:nvSpPr>
        <p:spPr>
          <a:xfrm>
            <a:off x="5854075" y="2239345"/>
            <a:ext cx="214314" cy="1333509"/>
          </a:xfrm>
          <a:prstGeom prst="curvedLeftArrow">
            <a:avLst>
              <a:gd name="adj1" fmla="val 50000"/>
              <a:gd name="adj2" fmla="val 162500"/>
              <a:gd name="adj3" fmla="val 25000"/>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نجمة ذات 8 نقاط 9"/>
          <p:cNvSpPr/>
          <p:nvPr/>
        </p:nvSpPr>
        <p:spPr>
          <a:xfrm>
            <a:off x="5729076" y="1255072"/>
            <a:ext cx="535785" cy="857256"/>
          </a:xfrm>
          <a:prstGeom prst="star8">
            <a:avLst/>
          </a:prstGeom>
          <a:solidFill>
            <a:schemeClr val="accent4">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solidFill>
                  <a:schemeClr val="tx1"/>
                </a:solidFill>
              </a:rPr>
              <a:t>11</a:t>
            </a:r>
            <a:endParaRPr lang="en-US" sz="1400" dirty="0">
              <a:solidFill>
                <a:schemeClr val="tx1"/>
              </a:solidFill>
            </a:endParaRPr>
          </a:p>
        </p:txBody>
      </p:sp>
      <p:sp>
        <p:nvSpPr>
          <p:cNvPr id="11" name="مستطيل 10"/>
          <p:cNvSpPr/>
          <p:nvPr/>
        </p:nvSpPr>
        <p:spPr>
          <a:xfrm>
            <a:off x="6105545" y="849632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72</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وسيلة شرح بيضاوية 2"/>
          <p:cNvSpPr/>
          <p:nvPr/>
        </p:nvSpPr>
        <p:spPr>
          <a:xfrm>
            <a:off x="569351" y="359809"/>
            <a:ext cx="5574255" cy="571504"/>
          </a:xfrm>
          <a:prstGeom prst="wedgeEllipseCallout">
            <a:avLst/>
          </a:prstGeom>
          <a:ln/>
          <a:effectLst>
            <a:glow rad="101600">
              <a:schemeClr val="accent5">
                <a:satMod val="175000"/>
                <a:alpha val="40000"/>
              </a:schemeClr>
            </a:glow>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b="1" dirty="0" smtClean="0">
                <a:solidFill>
                  <a:schemeClr val="tx1"/>
                </a:solidFill>
                <a:cs typeface="B Badr" pitchFamily="2" charset="-78"/>
              </a:rPr>
              <a:t>اجماع بر تحريم آهنگ و پاسخ شبهات معترضين برآن: </a:t>
            </a:r>
            <a:endParaRPr lang="en-US" b="1" dirty="0">
              <a:solidFill>
                <a:schemeClr val="tx1"/>
              </a:solidFill>
              <a:cs typeface="B Badr" pitchFamily="2" charset="-78"/>
            </a:endParaRPr>
          </a:p>
        </p:txBody>
      </p:sp>
      <p:sp>
        <p:nvSpPr>
          <p:cNvPr id="4" name="مستطيل 3"/>
          <p:cNvSpPr/>
          <p:nvPr/>
        </p:nvSpPr>
        <p:spPr>
          <a:xfrm>
            <a:off x="671369" y="3984730"/>
            <a:ext cx="4822065" cy="2476517"/>
          </a:xfrm>
          <a:prstGeom prst="rect">
            <a:avLst/>
          </a:prstGeom>
          <a:solidFill>
            <a:srgbClr val="FFFEF3"/>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امام ابن جرير طبري (224 – 310 هـ.ق) در تهذيب الآثار 2/68 مي‌گويد: (پيامبر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rPr>
              <a:t> </a:t>
            </a:r>
            <a:r>
              <a:rPr lang="fa-IR" sz="1400" dirty="0" smtClean="0">
                <a:solidFill>
                  <a:schemeClr val="tx1"/>
                </a:solidFill>
                <a:cs typeface="B Badr" pitchFamily="2" charset="-78"/>
              </a:rPr>
              <a:t>به علي </a:t>
            </a:r>
            <a:r>
              <a:rPr lang="fa-IR" sz="1400" dirty="0" smtClean="0">
                <a:solidFill>
                  <a:schemeClr val="tx1"/>
                </a:solidFill>
                <a:cs typeface="CTraditional Arabic" pitchFamily="2" charset="-78"/>
              </a:rPr>
              <a:t>ت</a:t>
            </a:r>
            <a:r>
              <a:rPr lang="fa-IR" sz="1400" dirty="0" smtClean="0">
                <a:solidFill>
                  <a:schemeClr val="tx1"/>
                </a:solidFill>
              </a:rPr>
              <a:t> </a:t>
            </a:r>
            <a:r>
              <a:rPr lang="fa-IR" sz="1400" dirty="0" smtClean="0">
                <a:solidFill>
                  <a:schemeClr val="tx1"/>
                </a:solidFill>
                <a:cs typeface="B Badr" pitchFamily="2" charset="-78"/>
              </a:rPr>
              <a:t>دستور داده تا بت‌ها را بشكند ... اگر چنين دستور رسول الله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rPr>
              <a:t> </a:t>
            </a:r>
            <a:r>
              <a:rPr lang="fa-IR" sz="1400" dirty="0" smtClean="0">
                <a:solidFill>
                  <a:schemeClr val="tx1"/>
                </a:solidFill>
                <a:cs typeface="B Badr" pitchFamily="2" charset="-78"/>
              </a:rPr>
              <a:t>بر شكستن و تغيير شكل اين بت‌ها كه معصيت خداوند با آن صورت مي‌گيرد بوده .. پس از باب اولي ادوات موسيقي و طنبور (مثل عود كه سه تار دارد وگفته شده همان طبل) و عود و مثل اينها كه با آن‌ها معصيت خداوند و كارهاي بيهوده انجام مي‌گيرد، بايد شكسته شوند و از شكل خودشان خارج شوند ... و چنين سخناني در آثار از علماي گذشته‌ي امت آمده و علماي بعد از آنان به نيكي از آنها پيروي كرده‌اند..).  </a:t>
            </a:r>
          </a:p>
          <a:p>
            <a:pPr indent="216000" algn="just">
              <a:spcBef>
                <a:spcPts val="600"/>
              </a:spcBef>
            </a:pPr>
            <a:r>
              <a:rPr lang="fa-IR" sz="1400" dirty="0" smtClean="0">
                <a:solidFill>
                  <a:schemeClr val="tx1"/>
                </a:solidFill>
                <a:cs typeface="B Badr" pitchFamily="2" charset="-78"/>
              </a:rPr>
              <a:t>امام ذهبي درباره‌ي امام طبري در سير أعلام النبلاء 14/268 مي‌گويد: (ثقه و صادق و حافظ بوده و در رأس علماي تفسير قرار دارد و در فقه و اجماع و اختلافات امام </a:t>
            </a:r>
            <a:r>
              <a:rPr lang="ar-SA" sz="1400" dirty="0" smtClean="0">
                <a:solidFill>
                  <a:schemeClr val="tx1"/>
                </a:solidFill>
                <a:cs typeface="B Badr" pitchFamily="2" charset="-78"/>
              </a:rPr>
              <a:t>م</a:t>
            </a:r>
            <a:r>
              <a:rPr lang="fa-IR" sz="1400" dirty="0" smtClean="0">
                <a:solidFill>
                  <a:schemeClr val="tx1"/>
                </a:solidFill>
                <a:cs typeface="B Badr" pitchFamily="2" charset="-78"/>
              </a:rPr>
              <a:t>ي‌باشد و در تاريخ و روزگاران مردم عَلَّامه بوده و نسبت به علم قراءات آگاه بوده است</a:t>
            </a:r>
            <a:r>
              <a:rPr lang="ar-SA" sz="1400" dirty="0" err="1" smtClean="0">
                <a:solidFill>
                  <a:schemeClr val="tx1"/>
                </a:solidFill>
                <a:cs typeface="B Badr" pitchFamily="2" charset="-78"/>
              </a:rPr>
              <a:t>).</a:t>
            </a:r>
            <a:r>
              <a:rPr lang="fa-IR" sz="1400" dirty="0" smtClean="0">
                <a:solidFill>
                  <a:schemeClr val="tx1"/>
                </a:solidFill>
                <a:cs typeface="B Badr" pitchFamily="2" charset="-78"/>
              </a:rPr>
              <a:t> </a:t>
            </a:r>
          </a:p>
        </p:txBody>
      </p:sp>
      <p:sp>
        <p:nvSpPr>
          <p:cNvPr id="5" name="شارة رتبة 4"/>
          <p:cNvSpPr/>
          <p:nvPr/>
        </p:nvSpPr>
        <p:spPr>
          <a:xfrm rot="5400000">
            <a:off x="4441672" y="5091188"/>
            <a:ext cx="2740207" cy="589364"/>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مستطيل 5"/>
          <p:cNvSpPr/>
          <p:nvPr/>
        </p:nvSpPr>
        <p:spPr>
          <a:xfrm>
            <a:off x="671369" y="6557562"/>
            <a:ext cx="4822065" cy="2061714"/>
          </a:xfrm>
          <a:prstGeom prst="rect">
            <a:avLst/>
          </a:prstGeom>
          <a:solidFill>
            <a:srgbClr val="FFFEF3"/>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امام آجري (280 – 360 هـ.ق) در مقدمه‌ي كتاب تحريم نرد و شطرنج مي‌گويد: اگر كسي از بازي‌هايي كه مردم آن‌ها را انجام مي‌دهند مانند: نرد و شطرنج و نَي و فلوت و تار و طبل و عود و طنبور سؤال بگيرد ... جواب با توفيق الله چنين است: همه‌ي اين چيزهايي كه از آن‌ها سؤال  شده است بازي كردن و انجام دادن و كار كردن با آن‌ها، باطل و حرام است! و شنيدن آن به دلايل قرآن و سنت رسول الله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rPr>
              <a:t> </a:t>
            </a:r>
            <a:r>
              <a:rPr lang="fa-IR" sz="1400" dirty="0" smtClean="0">
                <a:solidFill>
                  <a:schemeClr val="tx1"/>
                </a:solidFill>
                <a:cs typeface="B Badr" pitchFamily="2" charset="-78"/>
              </a:rPr>
              <a:t>و سخنان صحابه </a:t>
            </a:r>
            <a:r>
              <a:rPr lang="fa-IR" sz="1400" dirty="0" smtClean="0">
                <a:solidFill>
                  <a:schemeClr val="tx1"/>
                </a:solidFill>
                <a:cs typeface="CTraditional Arabic" pitchFamily="2" charset="-78"/>
              </a:rPr>
              <a:t>ي</a:t>
            </a:r>
            <a:r>
              <a:rPr lang="fa-IR" sz="1400" dirty="0" smtClean="0">
                <a:solidFill>
                  <a:schemeClr val="tx1"/>
                </a:solidFill>
                <a:cs typeface="B Badr" pitchFamily="2" charset="-78"/>
              </a:rPr>
              <a:t> حرام است!.</a:t>
            </a:r>
          </a:p>
          <a:p>
            <a:pPr indent="216000" algn="just">
              <a:spcBef>
                <a:spcPts val="600"/>
              </a:spcBef>
            </a:pPr>
            <a:r>
              <a:rPr lang="fa-IR" sz="1400" dirty="0" smtClean="0">
                <a:solidFill>
                  <a:schemeClr val="tx1"/>
                </a:solidFill>
                <a:cs typeface="B Badr" pitchFamily="2" charset="-78"/>
              </a:rPr>
              <a:t>امام ابن رجب در نزهه الأسماع ص 25 گويد: شنيدن ادوات موسيقي و شنيدن تك تك آنها به تنهايي حرام است و ابوبكر آجري و ديگر علماء بر تحريم آن اجماع نقل كرده‌اند!.</a:t>
            </a:r>
            <a:endParaRPr lang="en-US" sz="1400" dirty="0">
              <a:solidFill>
                <a:schemeClr val="tx1"/>
              </a:solidFill>
              <a:cs typeface="B Badr" pitchFamily="2" charset="-78"/>
            </a:endParaRPr>
          </a:p>
        </p:txBody>
      </p:sp>
      <p:sp>
        <p:nvSpPr>
          <p:cNvPr id="7" name="شارة رتبة 6"/>
          <p:cNvSpPr/>
          <p:nvPr/>
        </p:nvSpPr>
        <p:spPr>
          <a:xfrm rot="5400000">
            <a:off x="4643667" y="7448740"/>
            <a:ext cx="2336215" cy="589364"/>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مستطيل 13"/>
          <p:cNvSpPr/>
          <p:nvPr/>
        </p:nvSpPr>
        <p:spPr>
          <a:xfrm>
            <a:off x="5695732" y="4921380"/>
            <a:ext cx="381355" cy="923330"/>
          </a:xfrm>
          <a:prstGeom prst="rect">
            <a:avLst/>
          </a:prstGeom>
          <a:noFill/>
        </p:spPr>
        <p:txBody>
          <a:bodyPr wrap="square" lIns="91440" tIns="45720" rIns="91440" bIns="45720">
            <a:spAutoFit/>
          </a:bodyPr>
          <a:lstStyle/>
          <a:p>
            <a:pPr algn="just"/>
            <a:r>
              <a:rPr lang="fa-IR" sz="5400" b="1"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2</a:t>
            </a:r>
            <a:endParaRPr lang="ar-SA" sz="5400" b="1"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6" name="مستطيل 15"/>
          <p:cNvSpPr/>
          <p:nvPr/>
        </p:nvSpPr>
        <p:spPr>
          <a:xfrm>
            <a:off x="5711588" y="7293599"/>
            <a:ext cx="381355" cy="916520"/>
          </a:xfrm>
          <a:prstGeom prst="rect">
            <a:avLst/>
          </a:prstGeom>
          <a:noFill/>
        </p:spPr>
        <p:txBody>
          <a:bodyPr wrap="square" lIns="91440" tIns="45720" rIns="91440" bIns="45720">
            <a:spAutoFit/>
          </a:bodyPr>
          <a:lstStyle/>
          <a:p>
            <a:pPr algn="just"/>
            <a:r>
              <a:rPr lang="fa-IR" sz="5400" b="1"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3</a:t>
            </a:r>
            <a:endParaRPr lang="ar-SA" sz="5400" b="1"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5" name="مستطيل 14"/>
          <p:cNvSpPr/>
          <p:nvPr/>
        </p:nvSpPr>
        <p:spPr>
          <a:xfrm>
            <a:off x="671369" y="1127211"/>
            <a:ext cx="4822065" cy="2757758"/>
          </a:xfrm>
          <a:prstGeom prst="rect">
            <a:avLst/>
          </a:prstGeom>
          <a:solidFill>
            <a:srgbClr val="FFFEF3"/>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امام نسائي در كتاب سنن اَثر شماره‌ي 4135 با سند صحيحي چنين نقل مي‌كند: </a:t>
            </a:r>
            <a:r>
              <a:rPr lang="fa-IR" sz="1400" dirty="0" smtClean="0">
                <a:solidFill>
                  <a:schemeClr val="tx1"/>
                </a:solidFill>
                <a:cs typeface="Traditional Arabic" pitchFamily="2" charset="-78"/>
              </a:rPr>
              <a:t>أَخْبَرَنَا عَمْرُو بْنُ يَحْيَى قَالَ حَدَّثَنَا مَحْبُوبٌ يَعْنِي ابْنَ مُوسَى قَالَ أَنْبَأَنَا أَبُو إِسْحَقَ وَهُوَ الْفَزَارِيُّ عَنْ الْأَوْزَاعِيِّ قَالَ: (</a:t>
            </a:r>
            <a:r>
              <a:rPr lang="fa-IR" sz="1400" b="1" dirty="0" smtClean="0">
                <a:solidFill>
                  <a:schemeClr val="tx1"/>
                </a:solidFill>
                <a:cs typeface="Traditional Arabic" pitchFamily="2" charset="-78"/>
              </a:rPr>
              <a:t>كَتَبَ عُمَرُ بْنُ عَبْدِ الْعَزِيزِ إِلَى عُمَرَ بْنِ الْوَلِيدِ كِتَابًا فِيهِ ... وَإِظْهَارُكَ الْمَعَازِفَ وَالْمِزْمَارَ بِدْعَةٌ فِي الْإِسْلَامِ وَلَقَدْ هَمَمْتُ أَنْ أَبْعَثَ إِلَيْكَ مَنْ يَجُزُّ جُمَّتَكَ جُمَّةَ السُّوءِ </a:t>
            </a:r>
            <a:r>
              <a:rPr lang="fa-IR" sz="1400" dirty="0" smtClean="0">
                <a:solidFill>
                  <a:schemeClr val="tx1"/>
                </a:solidFill>
                <a:cs typeface="Traditional Arabic" pitchFamily="2" charset="-78"/>
              </a:rPr>
              <a:t>) </a:t>
            </a:r>
            <a:r>
              <a:rPr lang="fa-IR" sz="1400" dirty="0" smtClean="0">
                <a:solidFill>
                  <a:schemeClr val="tx1"/>
                </a:solidFill>
                <a:cs typeface="B Badr" pitchFamily="2" charset="-78"/>
              </a:rPr>
              <a:t>: « امام عمر بن عبدالعزيز به عمر بن الوليد نامه‌اي نوشت ... و گفت:‌ اظهار ادوات موسيقي و آهنگ از طرف شما بدعتي در اسلام است، و من خواسته‌ام كسي را نزد شما بفرستم تا آن موهاي بدي كه بر سر داريد را قطع كند ».</a:t>
            </a:r>
          </a:p>
          <a:p>
            <a:pPr indent="216000" algn="just">
              <a:spcBef>
                <a:spcPts val="600"/>
              </a:spcBef>
            </a:pPr>
            <a:r>
              <a:rPr lang="fa-IR" sz="1400" dirty="0" smtClean="0">
                <a:solidFill>
                  <a:schemeClr val="tx1"/>
                </a:solidFill>
                <a:cs typeface="B Badr" pitchFamily="2" charset="-78"/>
              </a:rPr>
              <a:t>از اين اثري كه امام اوزاعي از امام مسلمانان عمر بن عبد العزيز نقل مي‌كند چنين برداشت مي‌شود كه ادوات موسيقي در زمان صحابه و تابعين نبوده و اظهار اين چنين ادواتي بدعت و نوآوري در دين است و آنها در مذموم دانستن چنين اداوتي اختلافي نداشته‌اند!!، و اگر اداوات موسيقي مشكلي نداشت هيچ‌وقت خليفه‌ي مسلمانان عمر بن عبد العزيز اين چنين نامه‌ي تهديد آميزي را به سوي عمر بن الوليد نمي‌فرستاد! </a:t>
            </a:r>
            <a:endParaRPr lang="en-US" sz="1400" dirty="0">
              <a:solidFill>
                <a:schemeClr val="tx1"/>
              </a:solidFill>
              <a:cs typeface="B Badr" pitchFamily="2" charset="-78"/>
            </a:endParaRPr>
          </a:p>
        </p:txBody>
      </p:sp>
      <p:sp>
        <p:nvSpPr>
          <p:cNvPr id="18" name="شارة رتبة 17"/>
          <p:cNvSpPr/>
          <p:nvPr/>
        </p:nvSpPr>
        <p:spPr>
          <a:xfrm rot="5400000">
            <a:off x="4295131" y="2380207"/>
            <a:ext cx="3033290" cy="589364"/>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مستطيل 18"/>
          <p:cNvSpPr/>
          <p:nvPr/>
        </p:nvSpPr>
        <p:spPr>
          <a:xfrm>
            <a:off x="5701017" y="2122112"/>
            <a:ext cx="381355" cy="923330"/>
          </a:xfrm>
          <a:prstGeom prst="rect">
            <a:avLst/>
          </a:prstGeom>
          <a:noFill/>
        </p:spPr>
        <p:txBody>
          <a:bodyPr wrap="square" lIns="91440" tIns="45720" rIns="91440" bIns="45720">
            <a:spAutoFit/>
          </a:bodyPr>
          <a:lstStyle/>
          <a:p>
            <a:pPr algn="just"/>
            <a:r>
              <a:rPr lang="fa-IR" sz="5400" b="1"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1</a:t>
            </a:r>
            <a:endParaRPr lang="ar-SA" sz="5400" b="1"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2" name="مستطيل 11"/>
          <p:cNvSpPr/>
          <p:nvPr/>
        </p:nvSpPr>
        <p:spPr>
          <a:xfrm>
            <a:off x="-73804" y="8581275"/>
            <a:ext cx="908720"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741426" y="3212425"/>
            <a:ext cx="4822065" cy="1524011"/>
          </a:xfrm>
          <a:prstGeom prst="rect">
            <a:avLst/>
          </a:prstGeom>
          <a:solidFill>
            <a:srgbClr val="FFFEF3"/>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امام ابن‌أبي‌عَصْرَوْن تميمي (ولادت 492 هـ.ق) از علماي شام درباره‌ي فُلوت يا نَي گويد: صحيح اين است كه حرام است!، بلكه در برابر ديگر ادوات موسيقي كه به اجماع علماء حرام است، تحريم آن اولاتر است! آن هم به علّت شديد بودن نَوازَنْد‌ِگي‌اش!!. (ن.ك كف الرعاع، هيتمي ص 115؛ علامه هيتمي چنين مقوله‌اي را نيز از امام رافعي (ولادت 555 هـ.ق)  و امام نووي (ولادت 631 هـ.ق) در همين كتابش ذكر مي‌كند هرچند كه خود امام نووي در كتابش روضه الطالبين 8/205 نيز اجماع نقل مي‌كند).</a:t>
            </a:r>
            <a:endParaRPr lang="en-US" sz="1400" dirty="0">
              <a:solidFill>
                <a:schemeClr val="tx1"/>
              </a:solidFill>
              <a:cs typeface="B Badr" pitchFamily="2" charset="-78"/>
            </a:endParaRPr>
          </a:p>
        </p:txBody>
      </p:sp>
      <p:sp>
        <p:nvSpPr>
          <p:cNvPr id="7" name="شارة رتبة 6"/>
          <p:cNvSpPr/>
          <p:nvPr/>
        </p:nvSpPr>
        <p:spPr>
          <a:xfrm rot="5400000">
            <a:off x="4993003" y="3837607"/>
            <a:ext cx="1777660" cy="589364"/>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7"/>
          <p:cNvSpPr/>
          <p:nvPr/>
        </p:nvSpPr>
        <p:spPr>
          <a:xfrm>
            <a:off x="5773061" y="3609161"/>
            <a:ext cx="381355" cy="923330"/>
          </a:xfrm>
          <a:prstGeom prst="rect">
            <a:avLst/>
          </a:prstGeom>
          <a:noFill/>
        </p:spPr>
        <p:txBody>
          <a:bodyPr wrap="square" lIns="91440" tIns="45720" rIns="91440" bIns="45720">
            <a:spAutoFit/>
          </a:bodyPr>
          <a:lstStyle/>
          <a:p>
            <a:pPr algn="just"/>
            <a:r>
              <a:rPr lang="fa-IR" sz="5400" b="1"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6</a:t>
            </a:r>
            <a:endParaRPr lang="ar-SA" sz="5400" b="1"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9" name="مستطيل 8"/>
          <p:cNvSpPr/>
          <p:nvPr/>
        </p:nvSpPr>
        <p:spPr>
          <a:xfrm>
            <a:off x="747159" y="4918964"/>
            <a:ext cx="4822065" cy="1238259"/>
          </a:xfrm>
          <a:prstGeom prst="rect">
            <a:avLst/>
          </a:prstGeom>
          <a:solidFill>
            <a:srgbClr val="FFFEF3"/>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امام ابن‌قدامه (ولادت 541 هـ.ق) در المغني 9/115 گويد: ادوات لهو و بيهوده مثل ني و عود و طبل .... ادواتي براي كسب گناه است كه علماء در تحريم آن اجماع دارند! </a:t>
            </a:r>
            <a:endParaRPr lang="en-US" sz="1400" dirty="0">
              <a:solidFill>
                <a:schemeClr val="tx1"/>
              </a:solidFill>
              <a:cs typeface="B Badr" pitchFamily="2" charset="-78"/>
            </a:endParaRPr>
          </a:p>
        </p:txBody>
      </p:sp>
      <p:sp>
        <p:nvSpPr>
          <p:cNvPr id="10" name="شارة رتبة 9"/>
          <p:cNvSpPr/>
          <p:nvPr/>
        </p:nvSpPr>
        <p:spPr>
          <a:xfrm rot="5400000">
            <a:off x="5140731" y="5402150"/>
            <a:ext cx="1493670" cy="589364"/>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مستطيل 10"/>
          <p:cNvSpPr/>
          <p:nvPr/>
        </p:nvSpPr>
        <p:spPr>
          <a:xfrm>
            <a:off x="5764163" y="5307587"/>
            <a:ext cx="381355" cy="923330"/>
          </a:xfrm>
          <a:prstGeom prst="rect">
            <a:avLst/>
          </a:prstGeom>
          <a:noFill/>
        </p:spPr>
        <p:txBody>
          <a:bodyPr wrap="square" lIns="91440" tIns="45720" rIns="91440" bIns="45720">
            <a:spAutoFit/>
          </a:bodyPr>
          <a:lstStyle/>
          <a:p>
            <a:pPr algn="just"/>
            <a:r>
              <a:rPr lang="fa-IR" sz="5400" b="1"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7</a:t>
            </a:r>
            <a:endParaRPr lang="ar-SA" sz="5400" b="1"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2" name="مستطيل 11"/>
          <p:cNvSpPr/>
          <p:nvPr/>
        </p:nvSpPr>
        <p:spPr>
          <a:xfrm>
            <a:off x="741426" y="6380064"/>
            <a:ext cx="4822065" cy="1238259"/>
          </a:xfrm>
          <a:prstGeom prst="rect">
            <a:avLst/>
          </a:prstGeom>
          <a:solidFill>
            <a:srgbClr val="FFFEF3"/>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امام ابن‌الصلاح (ولادت 577 هـ.ق) گويد: بايد بدانيم كه دف و نَي و آوازسرايي هرگاه با هم جمع شوند، نزد علماي اصحاب مذاهب و ديگر علماي اسلام، شنيدن آنها حرام است! و از كسي خلاف اين نقل نشده كه چنين شنيدني را حلال بداند و آن هم كسي كه سخنانش در مسائل اجماع و اختلاف اعتبار داشته باشد. (ن.ك: فتاوي ابن‌الصلاح ص 300). </a:t>
            </a:r>
            <a:endParaRPr lang="en-US" sz="1400" dirty="0">
              <a:solidFill>
                <a:schemeClr val="tx1"/>
              </a:solidFill>
              <a:cs typeface="B Badr" pitchFamily="2" charset="-78"/>
            </a:endParaRPr>
          </a:p>
        </p:txBody>
      </p:sp>
      <p:sp>
        <p:nvSpPr>
          <p:cNvPr id="13" name="شارة رتبة 12"/>
          <p:cNvSpPr/>
          <p:nvPr/>
        </p:nvSpPr>
        <p:spPr>
          <a:xfrm rot="5400000">
            <a:off x="5132070" y="6866178"/>
            <a:ext cx="1499526" cy="589364"/>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مستطيل 13"/>
          <p:cNvSpPr/>
          <p:nvPr/>
        </p:nvSpPr>
        <p:spPr>
          <a:xfrm>
            <a:off x="5773060" y="6724796"/>
            <a:ext cx="381355" cy="923330"/>
          </a:xfrm>
          <a:prstGeom prst="rect">
            <a:avLst/>
          </a:prstGeom>
          <a:noFill/>
        </p:spPr>
        <p:txBody>
          <a:bodyPr wrap="square" lIns="91440" tIns="45720" rIns="91440" bIns="45720">
            <a:spAutoFit/>
          </a:bodyPr>
          <a:lstStyle/>
          <a:p>
            <a:pPr algn="just"/>
            <a:r>
              <a:rPr lang="fa-IR" sz="5400" b="1"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8</a:t>
            </a:r>
            <a:endParaRPr lang="ar-SA" sz="5400" b="1"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5" name="مستطيل 14"/>
          <p:cNvSpPr/>
          <p:nvPr/>
        </p:nvSpPr>
        <p:spPr>
          <a:xfrm>
            <a:off x="741426" y="1974167"/>
            <a:ext cx="4822065" cy="1050869"/>
          </a:xfrm>
          <a:prstGeom prst="rect">
            <a:avLst/>
          </a:prstGeom>
          <a:solidFill>
            <a:srgbClr val="FFFEF3"/>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امام بغوي (وفات 516 هـ.ق) در شرح السنه 12/383 گويد: علماء در تحريم ادوات موسيقي و ني و بازي‌هاي بيهوده اتفاق دارند!</a:t>
            </a:r>
            <a:endParaRPr lang="en-US" sz="1400" dirty="0">
              <a:solidFill>
                <a:schemeClr val="tx1"/>
              </a:solidFill>
              <a:cs typeface="B Badr" pitchFamily="2" charset="-78"/>
            </a:endParaRPr>
          </a:p>
        </p:txBody>
      </p:sp>
      <p:sp>
        <p:nvSpPr>
          <p:cNvPr id="16" name="شارة رتبة 15"/>
          <p:cNvSpPr/>
          <p:nvPr/>
        </p:nvSpPr>
        <p:spPr>
          <a:xfrm rot="5400000">
            <a:off x="5218086" y="2374264"/>
            <a:ext cx="1327490" cy="589364"/>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مستطيل 16"/>
          <p:cNvSpPr/>
          <p:nvPr/>
        </p:nvSpPr>
        <p:spPr>
          <a:xfrm>
            <a:off x="5765745" y="2231925"/>
            <a:ext cx="381355" cy="923330"/>
          </a:xfrm>
          <a:prstGeom prst="rect">
            <a:avLst/>
          </a:prstGeom>
          <a:noFill/>
        </p:spPr>
        <p:txBody>
          <a:bodyPr wrap="square" lIns="91440" tIns="45720" rIns="91440" bIns="45720">
            <a:spAutoFit/>
          </a:bodyPr>
          <a:lstStyle/>
          <a:p>
            <a:pPr algn="just"/>
            <a:r>
              <a:rPr lang="fa-IR" sz="5400" b="1"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5</a:t>
            </a:r>
            <a:endParaRPr lang="ar-SA" sz="5400" b="1"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8" name="مستطيل 17"/>
          <p:cNvSpPr/>
          <p:nvPr/>
        </p:nvSpPr>
        <p:spPr>
          <a:xfrm>
            <a:off x="741426" y="640657"/>
            <a:ext cx="4822065" cy="1097355"/>
          </a:xfrm>
          <a:prstGeom prst="rect">
            <a:avLst/>
          </a:prstGeom>
          <a:solidFill>
            <a:srgbClr val="FFFEF3"/>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امام ابن‌حجر هيتمي گويد: و از كساني كه در تحريم ادوات موسيقي اجماع نقل كرده‌اند، امام پيروان متأخرين ما ابوالفتح سُليم بن أيوب رازي (ولادت 360 هـق) است ... (ن.ك: كف الرعاع، هيتمي ص 124).</a:t>
            </a:r>
            <a:endParaRPr lang="en-US" sz="1400" dirty="0">
              <a:solidFill>
                <a:schemeClr val="tx1"/>
              </a:solidFill>
              <a:cs typeface="B Badr" pitchFamily="2" charset="-78"/>
            </a:endParaRPr>
          </a:p>
        </p:txBody>
      </p:sp>
      <p:sp>
        <p:nvSpPr>
          <p:cNvPr id="19" name="شارة رتبة 18"/>
          <p:cNvSpPr/>
          <p:nvPr/>
        </p:nvSpPr>
        <p:spPr>
          <a:xfrm rot="5400000">
            <a:off x="5203077" y="1055762"/>
            <a:ext cx="1357508" cy="589364"/>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مستطيل 19"/>
          <p:cNvSpPr/>
          <p:nvPr/>
        </p:nvSpPr>
        <p:spPr>
          <a:xfrm>
            <a:off x="5773778" y="992277"/>
            <a:ext cx="381355" cy="923330"/>
          </a:xfrm>
          <a:prstGeom prst="rect">
            <a:avLst/>
          </a:prstGeom>
          <a:noFill/>
        </p:spPr>
        <p:txBody>
          <a:bodyPr wrap="square" lIns="91440" tIns="45720" rIns="91440" bIns="45720">
            <a:spAutoFit/>
          </a:bodyPr>
          <a:lstStyle/>
          <a:p>
            <a:pPr algn="just"/>
            <a:r>
              <a:rPr lang="fa-IR" sz="5400" b="1"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4</a:t>
            </a:r>
            <a:endParaRPr lang="ar-SA" sz="5400" b="1"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21" name="مستطيل 20"/>
          <p:cNvSpPr/>
          <p:nvPr/>
        </p:nvSpPr>
        <p:spPr>
          <a:xfrm>
            <a:off x="6117127" y="8497845"/>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74</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دبوس زينة 3"/>
          <p:cNvSpPr/>
          <p:nvPr/>
        </p:nvSpPr>
        <p:spPr>
          <a:xfrm>
            <a:off x="529602" y="1081228"/>
            <a:ext cx="5691945" cy="1762763"/>
          </a:xfrm>
          <a:prstGeom prst="plaque">
            <a:avLst>
              <a:gd name="adj" fmla="val 11184"/>
            </a:avLst>
          </a:prstGeom>
          <a:solidFill>
            <a:schemeClr val="accent4">
              <a:lumMod val="20000"/>
              <a:lumOff val="80000"/>
            </a:schemeClr>
          </a:solidFill>
          <a:ln>
            <a:solidFill>
              <a:schemeClr val="accent4">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52000" algn="just"/>
            <a:r>
              <a:rPr lang="fa-IR" sz="1400" dirty="0" smtClean="0">
                <a:solidFill>
                  <a:schemeClr val="tx1"/>
                </a:solidFill>
                <a:cs typeface="B Badr" pitchFamily="2" charset="-78"/>
              </a:rPr>
              <a:t>گويند: اجماع در اصطلاع چنين تعريف شده: </a:t>
            </a:r>
            <a:r>
              <a:rPr lang="ar-AE" sz="1400" dirty="0" smtClean="0">
                <a:solidFill>
                  <a:schemeClr val="tx1"/>
                </a:solidFill>
                <a:cs typeface="B Badr" pitchFamily="2" charset="-78"/>
              </a:rPr>
              <a:t>(</a:t>
            </a:r>
            <a:r>
              <a:rPr lang="fa-IR" sz="1400" dirty="0" smtClean="0">
                <a:solidFill>
                  <a:schemeClr val="tx1"/>
                </a:solidFill>
                <a:cs typeface="B Badr" pitchFamily="2" charset="-78"/>
              </a:rPr>
              <a:t>اتفاق علماي مجتهد</a:t>
            </a:r>
            <a:r>
              <a:rPr lang="ar-AE" sz="1400" dirty="0" smtClean="0">
                <a:solidFill>
                  <a:schemeClr val="tx1"/>
                </a:solidFill>
                <a:cs typeface="B Badr" pitchFamily="2" charset="-78"/>
              </a:rPr>
              <a:t> </a:t>
            </a:r>
            <a:r>
              <a:rPr lang="fa-IR" sz="1400" dirty="0" smtClean="0">
                <a:solidFill>
                  <a:schemeClr val="tx1"/>
                </a:solidFill>
                <a:cs typeface="B Badr" pitchFamily="2" charset="-78"/>
              </a:rPr>
              <a:t>اسلامي بعد از وفات رسول الله </a:t>
            </a:r>
            <a:r>
              <a:rPr lang="en-US" sz="1400" dirty="0" smtClean="0">
                <a:solidFill>
                  <a:schemeClr val="tx1"/>
                </a:solidFill>
                <a:latin typeface="islam" pitchFamily="2" charset="2"/>
              </a:rPr>
              <a:t>r</a:t>
            </a:r>
            <a:r>
              <a:rPr lang="fa-IR" sz="1400" dirty="0" smtClean="0">
                <a:solidFill>
                  <a:schemeClr val="tx1"/>
                </a:solidFill>
              </a:rPr>
              <a:t> </a:t>
            </a:r>
            <a:r>
              <a:rPr lang="fa-IR" sz="1400" dirty="0" smtClean="0">
                <a:solidFill>
                  <a:schemeClr val="tx1"/>
                </a:solidFill>
                <a:cs typeface="B Badr" pitchFamily="2" charset="-78"/>
              </a:rPr>
              <a:t>در عصري از عصور بر امري ديني!!</a:t>
            </a:r>
            <a:r>
              <a:rPr lang="ar-AE" sz="1400" dirty="0" smtClean="0">
                <a:solidFill>
                  <a:schemeClr val="tx1"/>
                </a:solidFill>
                <a:cs typeface="B Badr" pitchFamily="2" charset="-78"/>
              </a:rPr>
              <a:t>)</a:t>
            </a:r>
            <a:r>
              <a:rPr lang="fa-IR" sz="1400" dirty="0" smtClean="0">
                <a:solidFill>
                  <a:schemeClr val="tx1"/>
                </a:solidFill>
                <a:cs typeface="B Badr" pitchFamily="2" charset="-78"/>
              </a:rPr>
              <a:t>؛ و اين تعريفي كه علماي اصول فقه ارائه داده‌اند خيال بافي‌‌اي بيش نيست و در واقع امر غير ممكن است!، زيرا تاريخ امت محمد</a:t>
            </a:r>
            <a:r>
              <a:rPr lang="fa-IR" sz="1400" dirty="0" smtClean="0">
                <a:solidFill>
                  <a:schemeClr val="tx1"/>
                </a:solidFill>
              </a:rPr>
              <a:t> </a:t>
            </a:r>
            <a:r>
              <a:rPr lang="en-US" sz="1400" dirty="0" smtClean="0">
                <a:solidFill>
                  <a:schemeClr val="tx1"/>
                </a:solidFill>
                <a:latin typeface="islam" pitchFamily="2" charset="2"/>
              </a:rPr>
              <a:t>r</a:t>
            </a:r>
            <a:r>
              <a:rPr lang="fa-IR" sz="1400" dirty="0" smtClean="0">
                <a:solidFill>
                  <a:schemeClr val="tx1"/>
                </a:solidFill>
              </a:rPr>
              <a:t> </a:t>
            </a:r>
            <a:r>
              <a:rPr lang="fa-IR" sz="1400" dirty="0" smtClean="0">
                <a:solidFill>
                  <a:schemeClr val="tx1"/>
                </a:solidFill>
                <a:cs typeface="B Badr" pitchFamily="2" charset="-78"/>
              </a:rPr>
              <a:t>واضح و آشكار است و در صدر اول اسلام بعد از وفات رسول الله </a:t>
            </a:r>
            <a:r>
              <a:rPr lang="en-US" sz="1400" dirty="0" smtClean="0">
                <a:solidFill>
                  <a:schemeClr val="tx1"/>
                </a:solidFill>
                <a:latin typeface="islam" pitchFamily="2" charset="2"/>
              </a:rPr>
              <a:t>r</a:t>
            </a:r>
            <a:r>
              <a:rPr lang="fa-IR" sz="1400" dirty="0" smtClean="0">
                <a:solidFill>
                  <a:schemeClr val="tx1"/>
                </a:solidFill>
              </a:rPr>
              <a:t> </a:t>
            </a:r>
            <a:r>
              <a:rPr lang="fa-IR" sz="1400" dirty="0" smtClean="0">
                <a:solidFill>
                  <a:schemeClr val="tx1"/>
                </a:solidFill>
                <a:cs typeface="B Badr" pitchFamily="2" charset="-78"/>
              </a:rPr>
              <a:t>اختلافات بسياري بوده و آن هم اختلافات در نوع استنباط از قرآن و سنت چه برسد به مسايلي كه دليلي از قرآن و سنت بر آنها نباشد و براي آن مسأله ادعاي اجماع شود!!؟</a:t>
            </a:r>
            <a:endParaRPr lang="en-US" sz="1400" dirty="0">
              <a:solidFill>
                <a:schemeClr val="tx1"/>
              </a:solidFill>
              <a:cs typeface="B Badr" pitchFamily="2" charset="-78"/>
            </a:endParaRPr>
          </a:p>
        </p:txBody>
      </p:sp>
      <p:sp>
        <p:nvSpPr>
          <p:cNvPr id="5" name="مخطط انسيابي: محطة طرفية 4"/>
          <p:cNvSpPr/>
          <p:nvPr/>
        </p:nvSpPr>
        <p:spPr>
          <a:xfrm>
            <a:off x="1160346" y="394138"/>
            <a:ext cx="4390398" cy="446148"/>
          </a:xfrm>
          <a:prstGeom prst="flowChartTerminator">
            <a:avLst/>
          </a:prstGeom>
          <a:solidFill>
            <a:schemeClr val="bg2">
              <a:lumMod val="9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cs typeface="B Badr" pitchFamily="2" charset="-78"/>
              </a:rPr>
              <a:t>پاسخ شبهات معترضين بر مسأله‌ي اجماع</a:t>
            </a:r>
            <a:endParaRPr lang="en-US" dirty="0">
              <a:solidFill>
                <a:schemeClr val="tx1"/>
              </a:solidFill>
              <a:cs typeface="B Badr" pitchFamily="2" charset="-78"/>
            </a:endParaRPr>
          </a:p>
        </p:txBody>
      </p:sp>
      <p:sp>
        <p:nvSpPr>
          <p:cNvPr id="10" name="مستطيل 9"/>
          <p:cNvSpPr/>
          <p:nvPr/>
        </p:nvSpPr>
        <p:spPr>
          <a:xfrm>
            <a:off x="545368" y="2963917"/>
            <a:ext cx="5682012" cy="5640532"/>
          </a:xfrm>
          <a:prstGeom prst="rect">
            <a:avLst/>
          </a:prstGeom>
          <a:solidFill>
            <a:srgbClr val="FFFFE5"/>
          </a:solidFill>
          <a:ln>
            <a:solidFill>
              <a:schemeClr val="bg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cs typeface="B Badr" pitchFamily="2" charset="-78"/>
              </a:rPr>
              <a:t>پاسخ: اول: </a:t>
            </a:r>
            <a:r>
              <a:rPr lang="fa-IR" sz="1400" dirty="0" smtClean="0">
                <a:solidFill>
                  <a:schemeClr val="tx1"/>
                </a:solidFill>
                <a:cs typeface="B Badr" pitchFamily="2" charset="-78"/>
              </a:rPr>
              <a:t>اولين كسي كه چنين حرفي را زده و در مقابل علماي اسلام ايستاده و با اجماع آنان به مخالفت بر خواسته نظَّام معتزلي است؛ امام تاج الدِّين سُبكي در كتاب الإبهاج 2/353 گويد: اين نظّام كه ابو اسحاق ابراهيم بن سيّار نظّام باشد در بازار (بَصر) كارش بافتن و دوختن بوده است و اظهار مذهب معتزله را مي‌كرده و فرقه‌ي نظّاميه به او نسبت داده شده است؛ ولي او زنديق بوده است [زنديق كسي است كه وجود خدا را قبول ندارد و با دين ستيز و مبارزه مي كند]، و براي طعن وارد كردن بر شريعت اسلامي اجماع را انكار كرده است ... و همه‌ي اينها زندقه‌بازي است، كه الله او را لعنت كند؛ او كتابي دارد كه در آن خداي سه‌گانه را بر خداي يكتا ترجيح مي‌دهد‌ و اگر تظهار به اعتزال كرده بدين علّت است كه از شمشير شرع و دين فرار كند، و شماري از  رسوايي‌هاي ديگري نيز دارد كه بيشتر آنها طعنه وارد كردن بر دين است!!.</a:t>
            </a:r>
          </a:p>
          <a:p>
            <a:pPr indent="216000" algn="just">
              <a:spcBef>
                <a:spcPts val="600"/>
              </a:spcBef>
            </a:pPr>
            <a:r>
              <a:rPr lang="fa-IR" sz="1400" b="1" dirty="0" smtClean="0">
                <a:solidFill>
                  <a:schemeClr val="tx1"/>
                </a:solidFill>
                <a:cs typeface="B Badr" pitchFamily="2" charset="-78"/>
              </a:rPr>
              <a:t>دوم: </a:t>
            </a:r>
            <a:r>
              <a:rPr lang="fa-IR" sz="1400" dirty="0" smtClean="0">
                <a:solidFill>
                  <a:schemeClr val="tx1"/>
                </a:solidFill>
                <a:cs typeface="B Badr" pitchFamily="2" charset="-78"/>
              </a:rPr>
              <a:t>تمام علمايي كه در علم اصول فقه كتاب نوشته‌اند، مسأله‌ي اجماع را به عنوان يكي از دلايل دين معرِّفي كرده‌اند و شمار زيادي از آنان با تندي با كساني كه مسأله‌ي اجماع را انكار كرده‌اند برخورد نموده‌اند تا جايي كه امام حرمين (ن.ك: مباني فقه، محمدي ص 185) گويد: بر زبان فقهاء اشتهار يافته كه خارق اجماع كافر است . (ن.ك: مُسَلَّم الثبوت همراه با شرح فواتح الرحموت، محب الله بن عبدالشكور 2/213 و قواطع الأدله، ابو مظفر سمعاني 1/469 و التلخيص في أصول الفقه، امام حرمين (جويني) ص 375 و مستصفي، غزالي 1/176 و كشف الأسرار، علاء الدين بخاري 3/227 و اللمع في أصول الفقه، ابواسحاق شيرازي ص 48 و التمهيد، ابوالخطاب كلوذاني 3/224 و الوصول إلي الأصول، ابن برهان 2/72 و ميزان الأصول، سمرقندي ص 534 و شرح تنقيح الفصول، قرافي ص 301 و التقرير و التحبير، ابن الهمام 23/106 و ارشاد الفحول، شوكاني ص 81 و مباني فقه، محمدي ص 181-185...).</a:t>
            </a:r>
          </a:p>
          <a:p>
            <a:pPr indent="216000" algn="just">
              <a:spcBef>
                <a:spcPts val="600"/>
              </a:spcBef>
            </a:pPr>
            <a:r>
              <a:rPr lang="fa-IR" sz="1400" b="1" dirty="0" smtClean="0">
                <a:solidFill>
                  <a:schemeClr val="tx1"/>
                </a:solidFill>
                <a:cs typeface="B Badr" pitchFamily="2" charset="-78"/>
              </a:rPr>
              <a:t>سوم: </a:t>
            </a:r>
            <a:r>
              <a:rPr lang="fa-IR" sz="1400" dirty="0" smtClean="0">
                <a:solidFill>
                  <a:schemeClr val="tx1"/>
                </a:solidFill>
                <a:cs typeface="B Badr" pitchFamily="2" charset="-78"/>
              </a:rPr>
              <a:t>علّت انكار علماء بر منكرين اجماع اين است كه با سست شدن پايه‌ي اجماع سبب مي‌شود كه راه تحريف قرآن و سنت كه دلالت بر تحريم خيلي چيزها دارند باز شود! و ادعا كنند كه در معاني قرآن و سنت، احتمالات زيادي است و هر گاه در يك چيزي احتمال باشد نمي‌توان به آن استناد كرد! </a:t>
            </a:r>
          </a:p>
          <a:p>
            <a:pPr indent="216000" algn="just">
              <a:spcBef>
                <a:spcPts val="600"/>
              </a:spcBef>
            </a:pPr>
            <a:r>
              <a:rPr lang="fa-IR" sz="1400" dirty="0" smtClean="0">
                <a:solidFill>
                  <a:schemeClr val="tx1"/>
                </a:solidFill>
                <a:cs typeface="B Badr" pitchFamily="2" charset="-78"/>
              </a:rPr>
              <a:t>غير از اين كه با رد كردن اجماع دلايل زيادي كه در شرع دلالت بر حجت بودن اجماع دارند به آنها عمل نمي‌شود و حكم آنها تعطيل مي‌شود، آنگاه مصداق اين آيه مي‌شويم: </a:t>
            </a:r>
            <a:r>
              <a:rPr lang="fa-IR" sz="1400" dirty="0" smtClean="0">
                <a:solidFill>
                  <a:schemeClr val="tx1"/>
                </a:solidFill>
                <a:cs typeface="CTraditional Arabic" pitchFamily="2" charset="-78"/>
              </a:rPr>
              <a:t>(</a:t>
            </a:r>
            <a:r>
              <a:rPr lang="ar-SA" sz="1200" dirty="0" err="1" smtClean="0">
                <a:solidFill>
                  <a:schemeClr val="tx1"/>
                </a:solidFill>
                <a:latin typeface="QCF_P013" pitchFamily="2" charset="2"/>
                <a:cs typeface="QCF_P013" pitchFamily="2" charset="2"/>
              </a:rPr>
              <a:t>ﭸ  ﭹ  ﭺ  ﭻ   ﭼﭽ</a:t>
            </a:r>
            <a:r>
              <a:rPr lang="ar-SA" sz="1200" dirty="0" smtClean="0">
                <a:solidFill>
                  <a:schemeClr val="tx1"/>
                </a:solidFill>
                <a:latin typeface="QCF_P013" pitchFamily="2" charset="2"/>
                <a:cs typeface="QCF_P013" pitchFamily="2" charset="2"/>
              </a:rPr>
              <a:t> </a:t>
            </a:r>
            <a:r>
              <a:rPr lang="fa-IR" sz="1400" dirty="0" smtClean="0">
                <a:solidFill>
                  <a:schemeClr val="tx1"/>
                </a:solidFill>
                <a:cs typeface="CTraditional Arabic" pitchFamily="2" charset="-78"/>
              </a:rPr>
              <a:t>)</a:t>
            </a:r>
            <a:r>
              <a:rPr lang="fa-IR" sz="1400" dirty="0" smtClean="0">
                <a:solidFill>
                  <a:schemeClr val="tx1"/>
                </a:solidFill>
              </a:rPr>
              <a:t> </a:t>
            </a:r>
            <a:r>
              <a:rPr lang="fa-IR" sz="1400" dirty="0" smtClean="0">
                <a:solidFill>
                  <a:schemeClr val="tx1"/>
                </a:solidFill>
                <a:cs typeface="B Badr" pitchFamily="2" charset="-78"/>
              </a:rPr>
              <a:t>(بقره 85) : « آيا به بخشي از كتاب آسماني ايمان مي‌آوريد و به بخشي ديگر كفر مي‌ورزيد». </a:t>
            </a:r>
          </a:p>
        </p:txBody>
      </p:sp>
      <p:sp>
        <p:nvSpPr>
          <p:cNvPr id="6" name="مستطيل 5"/>
          <p:cNvSpPr/>
          <p:nvPr/>
        </p:nvSpPr>
        <p:spPr>
          <a:xfrm>
            <a:off x="-82697" y="853442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534057" y="1049573"/>
            <a:ext cx="5691741" cy="7332456"/>
          </a:xfrm>
          <a:prstGeom prst="rect">
            <a:avLst/>
          </a:prstGeom>
          <a:solidFill>
            <a:srgbClr val="FFFFE5"/>
          </a:solidFill>
          <a:ln>
            <a:solidFill>
              <a:schemeClr val="bg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rPr>
              <a:t>1- </a:t>
            </a:r>
            <a:r>
              <a:rPr lang="fa-IR" sz="1400" dirty="0" smtClean="0">
                <a:solidFill>
                  <a:schemeClr val="tx1"/>
                </a:solidFill>
              </a:rPr>
              <a:t>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مي‌فرمايد: </a:t>
            </a:r>
            <a:r>
              <a:rPr lang="fa-IR" sz="1400" dirty="0" smtClean="0">
                <a:solidFill>
                  <a:schemeClr val="tx1"/>
                </a:solidFill>
                <a:cs typeface="CTraditional Arabic" pitchFamily="2" charset="-78"/>
              </a:rPr>
              <a:t>(</a:t>
            </a:r>
            <a:r>
              <a:rPr lang="ar-SA" sz="1200" dirty="0" err="1" smtClean="0">
                <a:solidFill>
                  <a:schemeClr val="tx1"/>
                </a:solidFill>
                <a:latin typeface="QCF_P063" pitchFamily="2" charset="2"/>
                <a:cs typeface="QCF_P063" pitchFamily="2" charset="2"/>
              </a:rPr>
              <a:t>ﮖ  ﮗ  ﮘ   ﮙ  ﮚ  ﮛ   ﮜ  ﮝ      ﮞ  ﮟ  ﮠﮡ  ﮢ  ﮣ  ﮤ</a:t>
            </a:r>
            <a:r>
              <a:rPr lang="ar-SA" sz="1400" dirty="0" smtClean="0">
                <a:solidFill>
                  <a:schemeClr val="tx1"/>
                </a:solidFill>
                <a:latin typeface="QCF_P063" pitchFamily="2" charset="2"/>
                <a:cs typeface="QCF_P063" pitchFamily="2" charset="2"/>
              </a:rPr>
              <a:t> </a:t>
            </a:r>
            <a:r>
              <a:rPr lang="fa-IR" sz="1400" dirty="0" smtClean="0">
                <a:solidFill>
                  <a:schemeClr val="tx1"/>
                </a:solidFill>
                <a:cs typeface="CTraditional Arabic" pitchFamily="2" charset="-78"/>
              </a:rPr>
              <a:t>)</a:t>
            </a:r>
            <a:r>
              <a:rPr lang="fa-IR" sz="1400" b="1" dirty="0" smtClean="0">
                <a:solidFill>
                  <a:schemeClr val="tx1"/>
                </a:solidFill>
                <a:cs typeface="CTraditional Arabic" pitchFamily="2" charset="-78"/>
              </a:rPr>
              <a:t> </a:t>
            </a:r>
            <a:r>
              <a:rPr lang="fa-IR" sz="1400" dirty="0" smtClean="0">
                <a:solidFill>
                  <a:schemeClr val="tx1"/>
                </a:solidFill>
                <a:cs typeface="B Badr" pitchFamily="2" charset="-78"/>
              </a:rPr>
              <a:t>(آل عمران 104) : « بايد از ميان شما گروهي باشند كه دعوت به نيكي كنند و امر به معروف ونهي از منكر نمايند و آنان خود رستگارانند »؛ </a:t>
            </a:r>
            <a:r>
              <a:rPr lang="fa-IR" sz="1400" b="1" dirty="0" smtClean="0">
                <a:solidFill>
                  <a:schemeClr val="tx1"/>
                </a:solidFill>
                <a:cs typeface="B Badr" pitchFamily="2" charset="-78"/>
              </a:rPr>
              <a:t>امام ابوالخطاب كلوذاني </a:t>
            </a:r>
            <a:r>
              <a:rPr lang="fa-IR" sz="1400" dirty="0" smtClean="0">
                <a:solidFill>
                  <a:schemeClr val="tx1"/>
                </a:solidFill>
                <a:cs typeface="B Badr" pitchFamily="2" charset="-78"/>
              </a:rPr>
              <a:t>در كتاب التمهيد  3/228 در بيان مقصود اين آيه گويد: (لازمه‌ي اين آيه چنين است كه آنان در هر حالتي چنين ويژگي را داشته باشند؛ زيرا اگر آنان در بعضي از اوقات به قسمتي از نيكي‌ها دعوت مي‌دادند و قسمتي از منكر را نهي مي‌كردند هيچوقت بهترين گروه‌ها براي مردم نمي‌بودند،... پس مقصود از اين آيه چنين بوده كه آنان در تمامي احوال، امر به معروف و نهي از منكر داشته باشند).</a:t>
            </a:r>
          </a:p>
          <a:p>
            <a:pPr indent="216000" algn="just">
              <a:spcBef>
                <a:spcPts val="600"/>
              </a:spcBef>
            </a:pPr>
            <a:r>
              <a:rPr lang="fa-IR" sz="1400" b="1" dirty="0" smtClean="0">
                <a:solidFill>
                  <a:schemeClr val="tx1"/>
                </a:solidFill>
                <a:cs typeface="B Badr" pitchFamily="2" charset="-78"/>
              </a:rPr>
              <a:t>امام علاء الدين بخاري در كشف الأسرار 3/255 گويد: </a:t>
            </a:r>
            <a:r>
              <a:rPr lang="fa-IR" sz="1400" dirty="0" smtClean="0">
                <a:solidFill>
                  <a:schemeClr val="tx1"/>
                </a:solidFill>
                <a:cs typeface="B Badr" pitchFamily="2" charset="-78"/>
              </a:rPr>
              <a:t>(لام تعريف در اسم جنس [المعروف و المنكر] لازمه‌اش استغراق و دربر گرفتن تمامي حالات است؛ پس آنان به هر معروفي دعوت داده‌اند و هر منكر را نهي كرده‌اند، و اگر آنان با حرف خودشان روي اشتباهي اجماع كنند در اين حالت اجماع آنها روي گفتار منكري بوده است، پس آنان دعوت گر به سوي منكر بوده‌اند و نهي كننده‌گان از انجام دادن معروف كه با دلالت اين آيه متناقض است!!).</a:t>
            </a:r>
          </a:p>
          <a:p>
            <a:pPr indent="216000" algn="just">
              <a:spcBef>
                <a:spcPts val="600"/>
              </a:spcBef>
            </a:pPr>
            <a:r>
              <a:rPr lang="fa-IR" sz="1400" b="1" dirty="0" smtClean="0">
                <a:solidFill>
                  <a:schemeClr val="tx1"/>
                </a:solidFill>
                <a:cs typeface="B Badr" pitchFamily="2" charset="-78"/>
              </a:rPr>
              <a:t>امام قرافي در كتاب شرح التنقيح ص 301 گويد: </a:t>
            </a:r>
            <a:r>
              <a:rPr lang="fa-IR" sz="1400" dirty="0" smtClean="0">
                <a:solidFill>
                  <a:schemeClr val="tx1"/>
                </a:solidFill>
                <a:cs typeface="B Badr" pitchFamily="2" charset="-78"/>
              </a:rPr>
              <a:t>(اين آيه آنان را ستايش‌ مي‌كند ... زيرا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آنان را چنين وصف مي‌كند كه امر به معروف مي‌كنند و الف و لام دلالت بر عموم دارد، پس آنان به هر معروفي دعوت مي‌دهند و چيزي از حقايق از قلم آنان نمي‌افتد زيرا از جمله‌ي كارهاي معروف است و فرموده‌ي الله</a:t>
            </a:r>
            <a:r>
              <a:rPr lang="fa-IR" sz="1400" dirty="0" smtClean="0">
                <a:solidFill>
                  <a:schemeClr val="tx1"/>
                </a:solidFill>
              </a:rPr>
              <a:t>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كه نهي از منكر مي‌كنند؛ اين منكر با الف و لام دلالت بر اين دارد كه آنان هر منكري را نهي كرده‌اند و بين آنها هيچ اشتباهي رخ نمي دهد و با هم در منكري موافقت نمي‌كنند ... و اين امت از اشتباه معصوم است و حقي از آنچه شرع بيان داشته بر آنان پنهان نمي‌ماند، پس از حق بايد پيروي شود و عمل به گفتار آنان واجب است!!). </a:t>
            </a:r>
          </a:p>
          <a:p>
            <a:pPr indent="216000" algn="just">
              <a:spcBef>
                <a:spcPts val="600"/>
              </a:spcBef>
            </a:pPr>
            <a:r>
              <a:rPr lang="fa-IR" sz="1400" b="1" dirty="0" smtClean="0">
                <a:solidFill>
                  <a:schemeClr val="tx1"/>
                </a:solidFill>
                <a:cs typeface="B Badr" pitchFamily="2" charset="-78"/>
              </a:rPr>
              <a:t>2- </a:t>
            </a:r>
            <a:r>
              <a:rPr lang="fa-IR" sz="1400" dirty="0" smtClean="0">
                <a:solidFill>
                  <a:schemeClr val="tx1"/>
                </a:solidFill>
                <a:cs typeface="B Badr" pitchFamily="2" charset="-78"/>
              </a:rPr>
              <a:t>الله </a:t>
            </a:r>
            <a:r>
              <a:rPr lang="fa-IR" sz="1400" dirty="0" smtClean="0">
                <a:solidFill>
                  <a:schemeClr val="tx1"/>
                </a:solidFill>
                <a:cs typeface="CTraditional Arabic" pitchFamily="2" charset="-78"/>
              </a:rPr>
              <a:t>ـ</a:t>
            </a:r>
            <a:r>
              <a:rPr lang="fa-IR" sz="1400" dirty="0" smtClean="0">
                <a:solidFill>
                  <a:schemeClr val="tx1"/>
                </a:solidFill>
                <a:cs typeface="B Badr" pitchFamily="2" charset="-78"/>
              </a:rPr>
              <a:t> مي‌فرمايد: </a:t>
            </a:r>
            <a:r>
              <a:rPr lang="fa-IR" sz="1400" b="1" dirty="0" smtClean="0">
                <a:solidFill>
                  <a:schemeClr val="tx1"/>
                </a:solidFill>
                <a:cs typeface="CTraditional Arabic" pitchFamily="2" charset="-78"/>
              </a:rPr>
              <a:t>(</a:t>
            </a:r>
            <a:r>
              <a:rPr lang="ar-SA" sz="1200" dirty="0" err="1" smtClean="0">
                <a:solidFill>
                  <a:schemeClr val="tx1"/>
                </a:solidFill>
                <a:latin typeface="QCF_P064" pitchFamily="2" charset="2"/>
                <a:cs typeface="QCF_P064" pitchFamily="2" charset="2"/>
              </a:rPr>
              <a:t>ﭞ  ﭟ  ﭠ  ﭡ  ﭢ  ﭣ  ﭤ  ﭥ  ﭦ  ﭧ</a:t>
            </a:r>
            <a:r>
              <a:rPr lang="fa-IR" sz="1400" b="1" dirty="0" smtClean="0">
                <a:solidFill>
                  <a:schemeClr val="tx1"/>
                </a:solidFill>
                <a:cs typeface="CTraditional Arabic" pitchFamily="2" charset="-78"/>
              </a:rPr>
              <a:t>) </a:t>
            </a:r>
            <a:r>
              <a:rPr lang="fa-IR" sz="1400" dirty="0" smtClean="0">
                <a:solidFill>
                  <a:schemeClr val="tx1"/>
                </a:solidFill>
                <a:cs typeface="B Badr" pitchFamily="2" charset="-78"/>
              </a:rPr>
              <a:t>(آل عمران110) : « شما بهترين امّتي هستيد كه براي مردم آفريده شده‌ايد، امر به معروف و نهي از منكر مي‌كنيد...»؛ اين آيه دلالت بر اين دارد كه امّت محمد بهترين امت‌ها هستند زيرا آنان چنين وصفي را دارند كه در تمامي احوال و زمان‌هاي مختلف امر به معروف و نهي از منكر مي‌كنند!، پس بايد گروهي باشند كه به سوي كارهاي نيك دعوت دهند و از كارهاي زشت مردم را نهي كنند و غير ممكن است كه امت در تحريم يك امر مباح اتفاق كنند و ديگران بر گفته‌ي منكر آنان ساكت شوند!؟ و وصف آنان چنين باشد كه از كارهاي نيك مردم را نهي مي‌كنند!!. (ن.ك: مباني فقه، محمدي ص 183).</a:t>
            </a:r>
          </a:p>
          <a:p>
            <a:pPr indent="216000" algn="just">
              <a:spcBef>
                <a:spcPts val="600"/>
              </a:spcBef>
            </a:pPr>
            <a:r>
              <a:rPr lang="fa-IR" sz="1400" b="1" dirty="0" smtClean="0">
                <a:solidFill>
                  <a:schemeClr val="tx1"/>
                </a:solidFill>
                <a:cs typeface="B Badr" pitchFamily="2" charset="-78"/>
              </a:rPr>
              <a:t>3- </a:t>
            </a:r>
            <a:r>
              <a:rPr lang="fa-IR" sz="1400" dirty="0" smtClean="0">
                <a:solidFill>
                  <a:schemeClr val="tx1"/>
                </a:solidFill>
                <a:cs typeface="B Badr" pitchFamily="2" charset="-78"/>
              </a:rPr>
              <a:t>الله</a:t>
            </a:r>
            <a:r>
              <a:rPr lang="fa-IR" sz="1400" dirty="0" smtClean="0">
                <a:solidFill>
                  <a:schemeClr val="tx1"/>
                </a:solidFill>
              </a:rPr>
              <a:t>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مي‌فرمايد: </a:t>
            </a:r>
            <a:r>
              <a:rPr lang="en-US" sz="1400" dirty="0" smtClean="0">
                <a:solidFill>
                  <a:schemeClr val="tx1"/>
                </a:solidFill>
                <a:latin typeface="islam" pitchFamily="2" charset="2"/>
              </a:rPr>
              <a:t>]</a:t>
            </a:r>
            <a:r>
              <a:rPr lang="ar-SA" sz="1200" dirty="0" smtClean="0">
                <a:solidFill>
                  <a:schemeClr val="tx1"/>
                </a:solidFill>
                <a:latin typeface="QCF_P097" pitchFamily="2" charset="2"/>
                <a:cs typeface="QCF_P097" pitchFamily="2" charset="2"/>
              </a:rPr>
              <a:t> </a:t>
            </a:r>
            <a:r>
              <a:rPr lang="ar-SA" sz="1200" dirty="0" err="1" smtClean="0">
                <a:solidFill>
                  <a:schemeClr val="tx1"/>
                </a:solidFill>
                <a:latin typeface="QCF_P097" pitchFamily="2" charset="2"/>
                <a:cs typeface="QCF_P097" pitchFamily="2" charset="2"/>
              </a:rPr>
              <a:t>ﭮ   ﭯ  ﭰ  ﭱ  ﭲ  ﭳ  ﭴ  ﭵ  ﭶ  ﭷ  ﭸ   ﭹ  ﭺ  ﭻ  ﭼ  ﭽ  ﭾ  ﭿﮀ  ﮁ   ﮂ</a:t>
            </a:r>
            <a:r>
              <a:rPr lang="ar-SA" sz="1200" dirty="0" smtClean="0">
                <a:solidFill>
                  <a:schemeClr val="tx1"/>
                </a:solidFill>
                <a:latin typeface="QCF_P097" pitchFamily="2" charset="2"/>
                <a:cs typeface="QCF_P097" pitchFamily="2" charset="2"/>
              </a:rPr>
              <a:t> </a:t>
            </a:r>
            <a:r>
              <a:rPr lang="ar-SA" sz="1200" b="1" dirty="0" smtClean="0">
                <a:solidFill>
                  <a:schemeClr val="tx1"/>
                </a:solidFill>
                <a:latin typeface="QCF_P097" pitchFamily="2" charset="2"/>
                <a:cs typeface="QCF_P097" pitchFamily="2" charset="2"/>
              </a:rPr>
              <a:t> </a:t>
            </a:r>
            <a:r>
              <a:rPr lang="en-US" sz="1400" dirty="0" smtClean="0">
                <a:solidFill>
                  <a:schemeClr val="tx1"/>
                </a:solidFill>
                <a:latin typeface="islam" pitchFamily="2" charset="2"/>
                <a:cs typeface="Traditional Arabic" pitchFamily="2" charset="-78"/>
              </a:rPr>
              <a:t>[</a:t>
            </a:r>
            <a:r>
              <a:rPr lang="ar-SA" sz="1400" dirty="0" smtClean="0">
                <a:solidFill>
                  <a:schemeClr val="tx1"/>
                </a:solidFill>
              </a:rPr>
              <a:t> </a:t>
            </a:r>
            <a:r>
              <a:rPr lang="ar-SA" sz="1400" dirty="0" smtClean="0">
                <a:solidFill>
                  <a:schemeClr val="tx1"/>
                </a:solidFill>
                <a:cs typeface="B Badr" pitchFamily="2" charset="-78"/>
              </a:rPr>
              <a:t>(نساء 115</a:t>
            </a:r>
            <a:r>
              <a:rPr lang="fa-IR" sz="1400" dirty="0" smtClean="0">
                <a:solidFill>
                  <a:schemeClr val="tx1"/>
                </a:solidFill>
                <a:cs typeface="B Badr" pitchFamily="2" charset="-78"/>
              </a:rPr>
              <a:t>)</a:t>
            </a:r>
            <a:r>
              <a:rPr lang="ar-SA" sz="1400" dirty="0" smtClean="0">
                <a:solidFill>
                  <a:schemeClr val="tx1"/>
                </a:solidFill>
                <a:cs typeface="B Badr" pitchFamily="2" charset="-78"/>
              </a:rPr>
              <a:t>: </a:t>
            </a:r>
            <a:r>
              <a:rPr lang="fa-IR" sz="1400" dirty="0" smtClean="0">
                <a:solidFill>
                  <a:schemeClr val="tx1"/>
                </a:solidFill>
                <a:cs typeface="B Badr" pitchFamily="2" charset="-78"/>
              </a:rPr>
              <a:t>«</a:t>
            </a:r>
            <a:r>
              <a:rPr lang="ar-SA" sz="1400" dirty="0" smtClean="0">
                <a:solidFill>
                  <a:schemeClr val="tx1"/>
                </a:solidFill>
                <a:cs typeface="B Badr" pitchFamily="2" charset="-78"/>
              </a:rPr>
              <a:t>و هر كس پس از شناخت حقيقت و روشن شدن راه هدايت براي وي با رسول الله</a:t>
            </a:r>
            <a:r>
              <a:rPr lang="en-US" sz="1400" dirty="0" smtClean="0">
                <a:solidFill>
                  <a:schemeClr val="tx1"/>
                </a:solidFill>
                <a:cs typeface="B Badr" pitchFamily="2" charset="-78"/>
              </a:rPr>
              <a:t> </a:t>
            </a:r>
            <a:r>
              <a:rPr lang="ar-SA" sz="1400" dirty="0" smtClean="0">
                <a:solidFill>
                  <a:schemeClr val="tx1"/>
                </a:solidFill>
                <a:cs typeface="B Badr" pitchFamily="2" charset="-78"/>
              </a:rPr>
              <a:t>مخالفت كند [يا: از راه و روش رسول الله دور شود] و راهي غير از راه مؤمنان را پيش گيرد، او را به همان جهتي كه روي خود را بدان كرده است رها مي‌كنيم، و او را وارد جهنم مي‌كنيم، و چه بد جايگاهي است</a:t>
            </a:r>
            <a:r>
              <a:rPr lang="fa-IR" sz="1400" dirty="0" smtClean="0">
                <a:solidFill>
                  <a:schemeClr val="tx1"/>
                </a:solidFill>
                <a:cs typeface="B Badr" pitchFamily="2" charset="-78"/>
              </a:rPr>
              <a:t>».</a:t>
            </a:r>
          </a:p>
        </p:txBody>
      </p:sp>
      <p:sp>
        <p:nvSpPr>
          <p:cNvPr id="4" name="مستطيل 3"/>
          <p:cNvSpPr/>
          <p:nvPr/>
        </p:nvSpPr>
        <p:spPr>
          <a:xfrm>
            <a:off x="6076641" y="8487125"/>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76</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
        <p:nvSpPr>
          <p:cNvPr id="5" name="دبوس زينة 4"/>
          <p:cNvSpPr/>
          <p:nvPr/>
        </p:nvSpPr>
        <p:spPr>
          <a:xfrm>
            <a:off x="534057" y="476222"/>
            <a:ext cx="5691741" cy="469710"/>
          </a:xfrm>
          <a:prstGeom prst="plaque">
            <a:avLst>
              <a:gd name="adj" fmla="val 11184"/>
            </a:avLst>
          </a:prstGeom>
          <a:solidFill>
            <a:schemeClr val="accent4">
              <a:lumMod val="40000"/>
              <a:lumOff val="60000"/>
            </a:schemeClr>
          </a:solidFill>
          <a:ln>
            <a:solidFill>
              <a:schemeClr val="accent4">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 </a:t>
            </a:r>
            <a:r>
              <a:rPr lang="fa-IR" sz="1400" b="1" dirty="0" smtClean="0">
                <a:solidFill>
                  <a:schemeClr val="tx1"/>
                </a:solidFill>
                <a:cs typeface="B Badr" pitchFamily="2" charset="-78"/>
              </a:rPr>
              <a:t>دلايلي كه دلالت بر حجت بودن اجماع دارند:</a:t>
            </a:r>
            <a:endParaRPr lang="en-US" sz="1400" b="1" dirty="0">
              <a:solidFill>
                <a:schemeClr val="tx1"/>
              </a:solidFill>
              <a:cs typeface="B Badr" pitchFamily="2" charset="-78"/>
            </a:endParaRPr>
          </a:p>
        </p:txBody>
      </p:sp>
      <p:sp>
        <p:nvSpPr>
          <p:cNvPr id="6" name="سهم منحني إلى اليسار 5"/>
          <p:cNvSpPr/>
          <p:nvPr/>
        </p:nvSpPr>
        <p:spPr>
          <a:xfrm>
            <a:off x="6242873" y="707166"/>
            <a:ext cx="302320" cy="2176175"/>
          </a:xfrm>
          <a:prstGeom prst="curvedLeftArrow">
            <a:avLst>
              <a:gd name="adj1" fmla="val 34488"/>
              <a:gd name="adj2" fmla="val 84314"/>
              <a:gd name="adj3" fmla="val 58191"/>
            </a:avLst>
          </a:prstGeom>
          <a:solidFill>
            <a:schemeClr val="bg2">
              <a:lumMod val="90000"/>
            </a:schemeClr>
          </a:solidFill>
          <a:ln>
            <a:solidFill>
              <a:schemeClr val="bg2">
                <a:lumMod val="50000"/>
              </a:schemeClr>
            </a:solidFill>
          </a:ln>
          <a:effectLst>
            <a:innerShdw blurRad="63500" dist="50800" dir="18900000">
              <a:prstClr val="black">
                <a:alpha val="50000"/>
              </a:prstClr>
            </a:innerShdw>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60907" y="516967"/>
            <a:ext cx="5840057" cy="7933350"/>
          </a:xfrm>
          <a:prstGeom prst="rect">
            <a:avLst/>
          </a:prstGeom>
          <a:solidFill>
            <a:srgbClr val="FFFFE5"/>
          </a:solidFill>
          <a:ln>
            <a:solidFill>
              <a:schemeClr val="bg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cs typeface="B Badr" pitchFamily="2" charset="-78"/>
              </a:rPr>
              <a:t>شيخ عبدالكريم محمدي در مباني فقه ص 182 گويد</a:t>
            </a:r>
            <a:r>
              <a:rPr lang="fa-IR" sz="1400" dirty="0" smtClean="0">
                <a:solidFill>
                  <a:schemeClr val="tx1"/>
                </a:solidFill>
                <a:cs typeface="B Badr" pitchFamily="2" charset="-78"/>
              </a:rPr>
              <a:t>: (خداي متعال در اين آيه، مخالف راه رسول الله، و پيرو غير راه مؤمنان را به يك عقوبت تهديد كرده است، و اگر پيروي راه غير مؤمنان مباح بود، با ممنوع كه مشاقّه [و مخالفت] رسول باشد جمع نمي‌كرد! بنابراين دانسته مي‌شود كه مخالفت با مؤمنان حرام است و موافقت با آنان واجب است)؛ و اين راه مؤمناني كه به پيروي از آن دستور داده شده‌ايم راهي واضح و آشكار و محفوظ است، زيرا اگر آشكار نبود و محفوظ نمي‌ماند، تكليف مؤمنان به پيروي از آنان بيهوده مي‌بود!! (ن.ك: إحكام الفصول، باجي ص 375). </a:t>
            </a:r>
          </a:p>
          <a:p>
            <a:pPr indent="216000" algn="just">
              <a:spcBef>
                <a:spcPts val="600"/>
              </a:spcBef>
            </a:pPr>
            <a:r>
              <a:rPr lang="fa-IR" sz="1400" b="1" dirty="0" smtClean="0">
                <a:solidFill>
                  <a:schemeClr val="tx1"/>
                </a:solidFill>
                <a:cs typeface="B Badr" pitchFamily="2" charset="-78"/>
              </a:rPr>
              <a:t>4- </a:t>
            </a:r>
            <a:r>
              <a:rPr lang="fa-IR" sz="1400" dirty="0" smtClean="0">
                <a:solidFill>
                  <a:schemeClr val="tx1"/>
                </a:solidFill>
                <a:cs typeface="B Badr" pitchFamily="2" charset="-78"/>
              </a:rPr>
              <a:t>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مي‌فرمايد: </a:t>
            </a:r>
            <a:r>
              <a:rPr lang="en-US" sz="1400" dirty="0" smtClean="0">
                <a:solidFill>
                  <a:schemeClr val="tx1"/>
                </a:solidFill>
                <a:latin typeface="islam" pitchFamily="2" charset="2"/>
              </a:rPr>
              <a:t>]</a:t>
            </a:r>
            <a:r>
              <a:rPr lang="ar-SA" sz="1200" dirty="0" err="1" smtClean="0">
                <a:solidFill>
                  <a:schemeClr val="tx1"/>
                </a:solidFill>
                <a:latin typeface="QCF_P022" pitchFamily="2" charset="2"/>
                <a:cs typeface="QCF_P022" pitchFamily="2" charset="2"/>
              </a:rPr>
              <a:t>ﭪ  ﭫ  ﭬ  ﭭ  ﭮ    ﭯ  ﭰ  ﭱ</a:t>
            </a:r>
            <a:r>
              <a:rPr lang="fa-IR" sz="1400" dirty="0" smtClean="0">
                <a:solidFill>
                  <a:schemeClr val="tx1"/>
                </a:solidFill>
                <a:cs typeface="CTraditional Arabic" pitchFamily="2" charset="-78"/>
              </a:rPr>
              <a:t>) </a:t>
            </a:r>
            <a:r>
              <a:rPr lang="fa-IR" sz="1400" dirty="0" smtClean="0">
                <a:solidFill>
                  <a:schemeClr val="tx1"/>
                </a:solidFill>
                <a:cs typeface="B Badr" pitchFamily="2" charset="-78"/>
              </a:rPr>
              <a:t>(بقره 143) : « و بي‌گمان شما را ملّت ميانه‌روي قرار داده‌ايم تا گواهاني بر مردم باشيد»، </a:t>
            </a:r>
            <a:r>
              <a:rPr lang="fa-IR" sz="1400" b="1" dirty="0" smtClean="0">
                <a:solidFill>
                  <a:schemeClr val="tx1"/>
                </a:solidFill>
                <a:cs typeface="B Badr" pitchFamily="2" charset="-78"/>
              </a:rPr>
              <a:t>شيخ عبدالكريم محمدي در مباني فقه ص 182گويد:</a:t>
            </a:r>
            <a:r>
              <a:rPr lang="fa-IR" sz="1400" dirty="0" smtClean="0">
                <a:solidFill>
                  <a:schemeClr val="tx1"/>
                </a:solidFill>
                <a:cs typeface="B Badr" pitchFamily="2" charset="-78"/>
              </a:rPr>
              <a:t> (خداوند در اين آيه مجموع امّت را به وسط بودن يعني بهتر بودن متصف ساخته است، و اگر مجموع آن‌ها مرتكب ممنوعات مي‌شدند، لايق چنان وصفي نبودند، لذا نتيجه مي‌گيريم كه اجماع امّت به خطا نمي‌رود و بدين ترتيب قولشان حجت است.  </a:t>
            </a:r>
          </a:p>
          <a:p>
            <a:pPr indent="216000" algn="just">
              <a:spcBef>
                <a:spcPts val="600"/>
              </a:spcBef>
            </a:pPr>
            <a:r>
              <a:rPr lang="fa-IR" sz="1400" b="1" dirty="0" smtClean="0">
                <a:solidFill>
                  <a:schemeClr val="tx1"/>
                </a:solidFill>
                <a:cs typeface="B Badr" pitchFamily="2" charset="-78"/>
              </a:rPr>
              <a:t>5- </a:t>
            </a:r>
            <a:r>
              <a:rPr lang="fa-IR" sz="1400" dirty="0" smtClean="0">
                <a:solidFill>
                  <a:schemeClr val="tx1"/>
                </a:solidFill>
                <a:cs typeface="B Badr" pitchFamily="2" charset="-78"/>
              </a:rPr>
              <a:t>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مي‌فرمايد: </a:t>
            </a:r>
            <a:r>
              <a:rPr lang="en-US" sz="1400" dirty="0" smtClean="0">
                <a:solidFill>
                  <a:schemeClr val="tx1"/>
                </a:solidFill>
                <a:latin typeface="islam" pitchFamily="2" charset="2"/>
              </a:rPr>
              <a:t>]</a:t>
            </a:r>
            <a:r>
              <a:rPr lang="ar-SA" sz="1200" dirty="0" err="1" smtClean="0">
                <a:solidFill>
                  <a:schemeClr val="tx1"/>
                </a:solidFill>
                <a:latin typeface="QCF_P087" pitchFamily="2" charset="2"/>
                <a:cs typeface="QCF_P087" pitchFamily="2" charset="2"/>
              </a:rPr>
              <a:t>ﯵ  ﯶ  ﯷ  ﯸ  ﯹ  ﯺ  ﯻ  ﯼ   ﯽ  ﯾﯿ  ﰀ  ﰁ   ﰂ  ﰃ  ﰄ  ﰅ       ﰆ  ﰇ  ﰈ  ﰉ ﰊ  ﰋ  ﰌ  ﰍ</a:t>
            </a:r>
            <a:r>
              <a:rPr lang="ar-SA" sz="1200" dirty="0" smtClean="0">
                <a:solidFill>
                  <a:schemeClr val="tx1"/>
                </a:solidFill>
                <a:latin typeface="QCF_P087" pitchFamily="2" charset="2"/>
                <a:cs typeface="QCF_P087" pitchFamily="2" charset="2"/>
              </a:rPr>
              <a:t> </a:t>
            </a:r>
            <a:r>
              <a:rPr lang="en-US" sz="1400" dirty="0" smtClean="0">
                <a:solidFill>
                  <a:schemeClr val="tx1"/>
                </a:solidFill>
                <a:latin typeface="islam" pitchFamily="2" charset="2"/>
              </a:rPr>
              <a:t>[</a:t>
            </a:r>
            <a:r>
              <a:rPr lang="ar-SA" sz="1400" dirty="0" smtClean="0">
                <a:solidFill>
                  <a:schemeClr val="tx1"/>
                </a:solidFill>
              </a:rPr>
              <a:t> </a:t>
            </a:r>
            <a:r>
              <a:rPr lang="ar-SA" sz="1400" dirty="0" smtClean="0">
                <a:solidFill>
                  <a:schemeClr val="tx1"/>
                </a:solidFill>
                <a:cs typeface="B Badr" pitchFamily="2" charset="-78"/>
              </a:rPr>
              <a:t>(نساء :</a:t>
            </a:r>
            <a:r>
              <a:rPr lang="fa-IR" sz="1400" dirty="0" smtClean="0">
                <a:solidFill>
                  <a:schemeClr val="tx1"/>
                </a:solidFill>
                <a:cs typeface="B Badr" pitchFamily="2" charset="-78"/>
              </a:rPr>
              <a:t> </a:t>
            </a:r>
            <a:r>
              <a:rPr lang="ar-SA" sz="1400" dirty="0" smtClean="0">
                <a:solidFill>
                  <a:schemeClr val="tx1"/>
                </a:solidFill>
                <a:cs typeface="B Badr" pitchFamily="2" charset="-78"/>
              </a:rPr>
              <a:t>59</a:t>
            </a:r>
            <a:r>
              <a:rPr lang="fa-IR" sz="1400" dirty="0" smtClean="0">
                <a:solidFill>
                  <a:schemeClr val="tx1"/>
                </a:solidFill>
                <a:cs typeface="B Badr" pitchFamily="2" charset="-78"/>
              </a:rPr>
              <a:t>) </a:t>
            </a:r>
            <a:r>
              <a:rPr lang="ar-SA" sz="1400" dirty="0" smtClean="0">
                <a:solidFill>
                  <a:schemeClr val="tx1"/>
                </a:solidFill>
                <a:cs typeface="B Badr" pitchFamily="2" charset="-78"/>
              </a:rPr>
              <a:t>: </a:t>
            </a:r>
            <a:r>
              <a:rPr lang="fa-IR" sz="1400" dirty="0" smtClean="0">
                <a:solidFill>
                  <a:schemeClr val="tx1"/>
                </a:solidFill>
                <a:cs typeface="B Badr" pitchFamily="2" charset="-78"/>
              </a:rPr>
              <a:t>«</a:t>
            </a:r>
            <a:r>
              <a:rPr lang="ar-SA" sz="1400" b="1" dirty="0" smtClean="0">
                <a:solidFill>
                  <a:schemeClr val="tx1"/>
                </a:solidFill>
                <a:cs typeface="B Badr" pitchFamily="2" charset="-78"/>
              </a:rPr>
              <a:t>ا</a:t>
            </a:r>
            <a:r>
              <a:rPr lang="fa-IR" sz="1400" dirty="0" smtClean="0">
                <a:solidFill>
                  <a:schemeClr val="tx1"/>
                </a:solidFill>
                <a:cs typeface="B Badr" pitchFamily="2" charset="-78"/>
              </a:rPr>
              <a:t>ی کسانی که ایمان آورده اید</a:t>
            </a:r>
            <a:r>
              <a:rPr lang="ar-SA" sz="1400" dirty="0" smtClean="0">
                <a:solidFill>
                  <a:schemeClr val="tx1"/>
                </a:solidFill>
                <a:cs typeface="B Badr" pitchFamily="2" charset="-78"/>
              </a:rPr>
              <a:t>! ا</a:t>
            </a:r>
            <a:r>
              <a:rPr lang="fa-IR" sz="1400" dirty="0" smtClean="0">
                <a:solidFill>
                  <a:schemeClr val="tx1"/>
                </a:solidFill>
                <a:cs typeface="B Badr" pitchFamily="2" charset="-78"/>
              </a:rPr>
              <a:t>ز الله و پیامبر و از اولی </a:t>
            </a:r>
            <a:r>
              <a:rPr lang="ar-SA" sz="1400" dirty="0" smtClean="0">
                <a:solidFill>
                  <a:schemeClr val="tx1"/>
                </a:solidFill>
                <a:cs typeface="B Badr" pitchFamily="2" charset="-78"/>
              </a:rPr>
              <a:t>الأمر </a:t>
            </a:r>
            <a:r>
              <a:rPr lang="fa-IR" sz="1400" dirty="0" smtClean="0">
                <a:solidFill>
                  <a:schemeClr val="tx1"/>
                </a:solidFill>
                <a:cs typeface="B Badr" pitchFamily="2" charset="-78"/>
              </a:rPr>
              <a:t>مسلمان اطاعت کنید و </a:t>
            </a:r>
            <a:r>
              <a:rPr lang="ar-SA" sz="1400" dirty="0" smtClean="0">
                <a:solidFill>
                  <a:schemeClr val="tx1"/>
                </a:solidFill>
                <a:cs typeface="B Badr" pitchFamily="2" charset="-78"/>
              </a:rPr>
              <a:t>هرگاه در چيزي [يعني در مسائل ديني و شرعي] اختلاف كرديد آن را به الله و پيامبرش [كه همان قرآن و سنت است] برگردانيد، اگر به الله و روز قيامت ايمان داريد </a:t>
            </a:r>
            <a:r>
              <a:rPr lang="fa-IR" sz="1400" dirty="0" smtClean="0">
                <a:solidFill>
                  <a:schemeClr val="tx1"/>
                </a:solidFill>
                <a:cs typeface="B Badr" pitchFamily="2" charset="-78"/>
              </a:rPr>
              <a:t>»</a:t>
            </a:r>
            <a:r>
              <a:rPr lang="en-US" altLang="zh-CN" sz="1400" dirty="0" smtClean="0">
                <a:solidFill>
                  <a:schemeClr val="tx1"/>
                </a:solidFill>
                <a:cs typeface="B Badr" pitchFamily="2" charset="-78"/>
              </a:rPr>
              <a:t>.</a:t>
            </a:r>
            <a:endParaRPr lang="fa-IR" altLang="zh-CN" sz="1400" dirty="0" smtClean="0">
              <a:solidFill>
                <a:schemeClr val="tx1"/>
              </a:solidFill>
              <a:cs typeface="B Badr" pitchFamily="2" charset="-78"/>
            </a:endParaRPr>
          </a:p>
          <a:p>
            <a:pPr indent="216000" algn="just">
              <a:spcBef>
                <a:spcPts val="600"/>
              </a:spcBef>
            </a:pPr>
            <a:r>
              <a:rPr lang="fa-IR" altLang="zh-CN" sz="1400" dirty="0" smtClean="0">
                <a:solidFill>
                  <a:schemeClr val="tx1"/>
                </a:solidFill>
                <a:cs typeface="B Badr" pitchFamily="2" charset="-78"/>
              </a:rPr>
              <a:t>در اين آيه توصيه‌ي </a:t>
            </a:r>
            <a:r>
              <a:rPr lang="fa-IR" sz="1400" dirty="0" smtClean="0">
                <a:solidFill>
                  <a:schemeClr val="tx1"/>
                </a:solidFill>
                <a:cs typeface="CTraditional Arabic" pitchFamily="2" charset="-78"/>
              </a:rPr>
              <a:t>ـ</a:t>
            </a:r>
            <a:r>
              <a:rPr lang="fa-IR" altLang="zh-CN" sz="1400" dirty="0" smtClean="0">
                <a:solidFill>
                  <a:schemeClr val="tx1"/>
                </a:solidFill>
                <a:cs typeface="B Badr" pitchFamily="2" charset="-78"/>
              </a:rPr>
              <a:t> بر اين است كه به هنگام اختلاف در امور ديني به قرآن و سنّت برگرديم، پس در صورت عدم اختلاف نيازي به رجوع به قرآن نيست (ن.ك: تيسير الوصول، فيروز ص105)؛ امام فخر رازي در تفسير اين آيه مي‌گويد: (اين آيه شامل مباحث زياد از علم مباني فقه است؛ زيرا فقهاء گفته‌اند اصول شريعت و دين چهار مبنا دارد: قرآن و سنّت و اجماع و قياس، و تأييد اين آيه بر اين چهار اصل به ترتيب مي‌باشد: قرآن و سنّت در اين قسمت از آيه «از الله و پيامبر اطاعت كنيد!» به آن اشاره شده است و فرموده‌‌ي الله </a:t>
            </a:r>
            <a:r>
              <a:rPr lang="fa-IR" sz="1400" dirty="0" smtClean="0">
                <a:solidFill>
                  <a:schemeClr val="tx1"/>
                </a:solidFill>
                <a:cs typeface="CTraditional Arabic" pitchFamily="2" charset="-78"/>
              </a:rPr>
              <a:t>ـ</a:t>
            </a:r>
            <a:r>
              <a:rPr lang="fa-IR" altLang="zh-CN" sz="1400" dirty="0" smtClean="0">
                <a:solidFill>
                  <a:schemeClr val="tx1"/>
                </a:solidFill>
                <a:cs typeface="B Badr" pitchFamily="2" charset="-78"/>
              </a:rPr>
              <a:t> «از اولي الأمر مسلمانان اطاعت كنيد»، دلالت بر حجّت بودن اجماع دارد، و اين دليل چنين بوده كه الله </a:t>
            </a:r>
            <a:r>
              <a:rPr lang="fa-IR" sz="1400" dirty="0" smtClean="0">
                <a:solidFill>
                  <a:schemeClr val="tx1"/>
                </a:solidFill>
                <a:cs typeface="CTraditional Arabic" pitchFamily="2" charset="-78"/>
              </a:rPr>
              <a:t>ـ</a:t>
            </a:r>
            <a:r>
              <a:rPr lang="fa-IR" altLang="zh-CN" sz="1400" dirty="0" smtClean="0">
                <a:solidFill>
                  <a:schemeClr val="tx1"/>
                </a:solidFill>
                <a:cs typeface="B Badr" pitchFamily="2" charset="-78"/>
              </a:rPr>
              <a:t> با تأكيد دستور به اطاعت از اولي الأمر مي‌دهد، و كسي كه الله </a:t>
            </a:r>
            <a:r>
              <a:rPr lang="fa-IR" sz="1400" dirty="0" smtClean="0">
                <a:solidFill>
                  <a:schemeClr val="tx1"/>
                </a:solidFill>
                <a:cs typeface="CTraditional Arabic" pitchFamily="2" charset="-78"/>
              </a:rPr>
              <a:t>ـ</a:t>
            </a:r>
            <a:r>
              <a:rPr lang="fa-IR" altLang="zh-CN" sz="1400" dirty="0" smtClean="0">
                <a:solidFill>
                  <a:schemeClr val="tx1"/>
                </a:solidFill>
                <a:cs typeface="B Badr" pitchFamily="2" charset="-78"/>
              </a:rPr>
              <a:t> با تأكيد دستور به پيروي از او مي‌دهد بايد معصوم از اشتباه باشد؛ در غير اين صورت دستور الله </a:t>
            </a:r>
            <a:r>
              <a:rPr lang="fa-IR" sz="1400" dirty="0" smtClean="0">
                <a:solidFill>
                  <a:schemeClr val="tx1"/>
                </a:solidFill>
                <a:cs typeface="CTraditional Arabic" pitchFamily="2" charset="-78"/>
              </a:rPr>
              <a:t>ـ</a:t>
            </a:r>
            <a:r>
              <a:rPr lang="fa-IR" altLang="zh-CN" sz="1400" dirty="0" smtClean="0">
                <a:solidFill>
                  <a:schemeClr val="tx1"/>
                </a:solidFill>
                <a:cs typeface="B Badr" pitchFamily="2" charset="-78"/>
              </a:rPr>
              <a:t> به پيروي از اشتباهي كه در آن احتمال وجود دارد مي‌باشد، و كساني كه معصومند اصحاب حلّ و عقد [يعني علماي اسلام] مي‌باشند كه اولي الأمر هستند!). </a:t>
            </a:r>
          </a:p>
          <a:p>
            <a:pPr indent="216000" algn="just">
              <a:spcBef>
                <a:spcPts val="600"/>
              </a:spcBef>
            </a:pPr>
            <a:r>
              <a:rPr lang="fa-IR" sz="1400" dirty="0" smtClean="0">
                <a:solidFill>
                  <a:schemeClr val="tx1"/>
                </a:solidFill>
                <a:cs typeface="B Badr" pitchFamily="2" charset="-78"/>
              </a:rPr>
              <a:t>6- امام شافعي در كتاب الرساله ص 475 در شرح فرموده‌ي رسول الله </a:t>
            </a:r>
            <a:r>
              <a:rPr lang="en-US" sz="1400" dirty="0" smtClean="0">
                <a:solidFill>
                  <a:schemeClr val="tx1"/>
                </a:solidFill>
                <a:latin typeface="islam" pitchFamily="2" charset="2"/>
              </a:rPr>
              <a:t>r</a:t>
            </a:r>
            <a:r>
              <a:rPr lang="fa-IR" sz="1400" dirty="0" smtClean="0">
                <a:solidFill>
                  <a:schemeClr val="tx1"/>
                </a:solidFill>
                <a:cs typeface="B Badr" pitchFamily="2" charset="-78"/>
              </a:rPr>
              <a:t> : «كسي كه مي‌خواهد ساكن وسط بهشت باشد همراه با جماعت باشد» (صحيح، تخريج: ترمذي ح ش 2091 و احمد ح ش 175 و ابن‌حبان ح ش 4674 و حاكم در مستدرك ح ش 3559)، مي‌گويد: (هرگاه جماعت مسمانان در شهرهاي متعدد متفرق شوند، كسي نمي‌تواند با بدن خود همراه جماعتي كه متفرق هستند باشد؛ و بدن‌هايي از مسلمانان و كفار و انسان‌هاي با تقوا و گناهكار كه با هم بوده‌اند وجود داشته‌اند، و با هم بودن آنها معنايي نداشته است!، زيرا غير ممكن است، و با هم بودن از لحاظ جَسَد و بدن كاري انجام نمي‌دهد؛ پس مقصود از لزوم جماعت و همراه جماعت بودن چيزي غير از با هم بودن از لحاظ حرام و حلال و پايبند بودن به آن دو نمي‌تواند باشد!، و كسي كه حرفي را بزند كه جماعت مسلمانان آن را مي‌گويند با آنها بوده است!، و كسي كه با حرف جماعت مسلمانان مخالفت كند با آن جماعتي كه دستور به همراهي با آنان داده شده مخالف بوده است!.</a:t>
            </a:r>
          </a:p>
          <a:p>
            <a:pPr algn="just"/>
            <a:r>
              <a:rPr lang="fa-IR" sz="1400" dirty="0" smtClean="0">
                <a:solidFill>
                  <a:schemeClr val="tx1"/>
                </a:solidFill>
                <a:cs typeface="B Badr" pitchFamily="2" charset="-78"/>
              </a:rPr>
              <a:t>غفلت نيز از جدايي مي‌آيد!، و اما جماعت مسلمانان – إن شاء الله - ممكن نيست كه تمامي آنان از معناي قرآن و سنت و قياس غافل باشند!). </a:t>
            </a:r>
            <a:endParaRPr lang="en-US" sz="1400" dirty="0" smtClean="0">
              <a:solidFill>
                <a:schemeClr val="tx1"/>
              </a:solidFill>
              <a:cs typeface="B Badr" pitchFamily="2" charset="-78"/>
            </a:endParaRPr>
          </a:p>
        </p:txBody>
      </p:sp>
      <p:sp>
        <p:nvSpPr>
          <p:cNvPr id="4" name="مستطيل 3"/>
          <p:cNvSpPr/>
          <p:nvPr/>
        </p:nvSpPr>
        <p:spPr>
          <a:xfrm>
            <a:off x="-94204" y="8471359"/>
            <a:ext cx="80365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ستطيل 7"/>
          <p:cNvSpPr/>
          <p:nvPr/>
        </p:nvSpPr>
        <p:spPr>
          <a:xfrm>
            <a:off x="499914" y="3131840"/>
            <a:ext cx="5616574" cy="5688632"/>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علامه عبدالغني عبدالخالق در كتاب </a:t>
            </a:r>
            <a:r>
              <a:rPr lang="fa-IR" sz="1400" dirty="0" smtClean="0">
                <a:solidFill>
                  <a:schemeClr val="tx1"/>
                </a:solidFill>
                <a:cs typeface="2  Badr" pitchFamily="2" charset="-78"/>
              </a:rPr>
              <a:t>حجية السنة </a:t>
            </a:r>
            <a:r>
              <a:rPr lang="fa-IR" sz="1400" dirty="0" smtClean="0">
                <a:solidFill>
                  <a:schemeClr val="tx1"/>
                </a:solidFill>
                <a:cs typeface="B Badr" pitchFamily="2" charset="-78"/>
              </a:rPr>
              <a:t>ص 520-522 در توضيح اين آيه: </a:t>
            </a:r>
            <a:r>
              <a:rPr lang="en-US" sz="1400" dirty="0" smtClean="0">
                <a:solidFill>
                  <a:schemeClr val="tx1"/>
                </a:solidFill>
                <a:latin typeface="islam" pitchFamily="2" charset="2"/>
              </a:rPr>
              <a:t>]</a:t>
            </a:r>
            <a:r>
              <a:rPr lang="ar-SA" sz="1400" dirty="0" smtClean="0"/>
              <a:t> </a:t>
            </a:r>
            <a:r>
              <a:rPr lang="ar-SA" sz="1200" dirty="0" err="1" smtClean="0">
                <a:solidFill>
                  <a:schemeClr val="tx1"/>
                </a:solidFill>
                <a:latin typeface="QCF_P272" pitchFamily="2" charset="2"/>
                <a:cs typeface="QCF_P272" pitchFamily="2" charset="2"/>
              </a:rPr>
              <a:t>ﭥ   ﭦ     ﭧ  ﭨ  ﭩ  ﭪ  ﭫ  ﭬ   ﭭ  ﭮ</a:t>
            </a:r>
            <a:r>
              <a:rPr lang="ar-SA" sz="1200" dirty="0" smtClean="0">
                <a:solidFill>
                  <a:schemeClr val="tx1"/>
                </a:solidFill>
                <a:latin typeface="QCF_P272" pitchFamily="2" charset="2"/>
                <a:cs typeface="QCF_P272" pitchFamily="2" charset="2"/>
              </a:rPr>
              <a:t> </a:t>
            </a:r>
            <a:r>
              <a:rPr lang="en-US" sz="1400" dirty="0" smtClean="0">
                <a:solidFill>
                  <a:schemeClr val="tx1"/>
                </a:solidFill>
                <a:latin typeface="islam" pitchFamily="2" charset="2"/>
              </a:rPr>
              <a:t>[</a:t>
            </a:r>
            <a:r>
              <a:rPr lang="ar-SA" sz="1400" dirty="0" smtClean="0">
                <a:solidFill>
                  <a:schemeClr val="tx1"/>
                </a:solidFill>
                <a:cs typeface="B Badr" pitchFamily="2" charset="-78"/>
              </a:rPr>
              <a:t>( نحل</a:t>
            </a:r>
            <a:r>
              <a:rPr lang="fa-IR" altLang="zh-CN" sz="1400" dirty="0" smtClean="0">
                <a:solidFill>
                  <a:schemeClr val="tx1"/>
                </a:solidFill>
                <a:cs typeface="B Badr" pitchFamily="2" charset="-78"/>
              </a:rPr>
              <a:t>:</a:t>
            </a:r>
            <a:r>
              <a:rPr lang="en-US" altLang="zh-CN" sz="1400" dirty="0" smtClean="0">
                <a:solidFill>
                  <a:schemeClr val="tx1"/>
                </a:solidFill>
                <a:cs typeface="B Badr" pitchFamily="2" charset="-78"/>
              </a:rPr>
              <a:t> </a:t>
            </a:r>
            <a:r>
              <a:rPr lang="fa-IR" altLang="zh-CN" sz="1400" dirty="0" smtClean="0">
                <a:solidFill>
                  <a:schemeClr val="tx1"/>
                </a:solidFill>
                <a:cs typeface="B Badr" pitchFamily="2" charset="-78"/>
              </a:rPr>
              <a:t>44</a:t>
            </a:r>
            <a:r>
              <a:rPr lang="fa-IR" sz="1400" dirty="0" smtClean="0">
                <a:solidFill>
                  <a:schemeClr val="tx1"/>
                </a:solidFill>
                <a:cs typeface="B Badr" pitchFamily="2" charset="-78"/>
              </a:rPr>
              <a:t>):</a:t>
            </a:r>
            <a:r>
              <a:rPr lang="en-US" sz="1400" dirty="0" smtClean="0">
                <a:solidFill>
                  <a:schemeClr val="tx1"/>
                </a:solidFill>
                <a:cs typeface="B Badr" pitchFamily="2" charset="-78"/>
              </a:rPr>
              <a:t> </a:t>
            </a:r>
            <a:r>
              <a:rPr lang="fa-IR" sz="1400" dirty="0" smtClean="0">
                <a:solidFill>
                  <a:schemeClr val="tx1"/>
                </a:solidFill>
                <a:cs typeface="B Badr" pitchFamily="2" charset="-78"/>
              </a:rPr>
              <a:t>«</a:t>
            </a:r>
            <a:r>
              <a:rPr lang="ar-SA" sz="1400" dirty="0" smtClean="0">
                <a:solidFill>
                  <a:schemeClr val="tx1"/>
                </a:solidFill>
                <a:cs typeface="B Badr" pitchFamily="2" charset="-78"/>
              </a:rPr>
              <a:t>كتاب را به سوي تو فرود آورديم تا آنچه را كه فرود آمده، براي مردم بيان نمايي</a:t>
            </a:r>
            <a:r>
              <a:rPr lang="fa-IR" sz="1400" dirty="0" smtClean="0">
                <a:solidFill>
                  <a:schemeClr val="tx1"/>
                </a:solidFill>
                <a:cs typeface="B Badr" pitchFamily="2" charset="-78"/>
              </a:rPr>
              <a:t>!</a:t>
            </a:r>
            <a:r>
              <a:rPr lang="ar-SA" sz="1400" dirty="0" smtClean="0">
                <a:solidFill>
                  <a:schemeClr val="tx1"/>
                </a:solidFill>
                <a:cs typeface="B Badr" pitchFamily="2" charset="-78"/>
              </a:rPr>
              <a:t>، </a:t>
            </a:r>
            <a:r>
              <a:rPr lang="fa-IR" sz="1400" dirty="0" smtClean="0">
                <a:solidFill>
                  <a:schemeClr val="tx1"/>
                </a:solidFill>
                <a:cs typeface="B Badr" pitchFamily="2" charset="-78"/>
              </a:rPr>
              <a:t>و تا اين كه آنان </a:t>
            </a:r>
            <a:r>
              <a:rPr lang="ar-SA" sz="1400" dirty="0" smtClean="0">
                <a:solidFill>
                  <a:schemeClr val="tx1"/>
                </a:solidFill>
                <a:cs typeface="B Badr" pitchFamily="2" charset="-78"/>
              </a:rPr>
              <a:t>بينديشند</a:t>
            </a:r>
            <a:r>
              <a:rPr lang="fa-IR" sz="1400" dirty="0" smtClean="0">
                <a:solidFill>
                  <a:schemeClr val="tx1"/>
                </a:solidFill>
                <a:cs typeface="B Badr" pitchFamily="2" charset="-78"/>
              </a:rPr>
              <a:t>»، گويد: (مقصود از اين آيه چنين نيست كه وظيفه‌ي سنت رسول الله </a:t>
            </a:r>
            <a:r>
              <a:rPr lang="fa-IR" sz="1400" dirty="0" smtClean="0">
                <a:solidFill>
                  <a:schemeClr val="tx1"/>
                </a:solidFill>
                <a:cs typeface="CTraditional Arabic" pitchFamily="2" charset="-78"/>
              </a:rPr>
              <a:t>ج</a:t>
            </a:r>
            <a:r>
              <a:rPr lang="fa-IR" sz="1400" dirty="0" smtClean="0">
                <a:solidFill>
                  <a:schemeClr val="tx1"/>
                </a:solidFill>
                <a:cs typeface="B Badr" pitchFamily="2" charset="-78"/>
              </a:rPr>
              <a:t> فقط توضيح قرآن است و چيزي مستقل از قرآن در آن نيست؛ بلكه آنچه از اين حصر فهميده مي‌شود اين بوده كه الله </a:t>
            </a:r>
            <a:r>
              <a:rPr lang="fa-IR" sz="1400" dirty="0" smtClean="0">
                <a:solidFill>
                  <a:schemeClr val="tx1"/>
                </a:solidFill>
                <a:cs typeface="CTraditional Arabic" pitchFamily="2" charset="-78"/>
              </a:rPr>
              <a:t>ج </a:t>
            </a:r>
            <a:r>
              <a:rPr lang="fa-IR" sz="1400" dirty="0" smtClean="0">
                <a:solidFill>
                  <a:schemeClr val="tx1"/>
                </a:solidFill>
                <a:cs typeface="B Badr" pitchFamily="2" charset="-78"/>
              </a:rPr>
              <a:t>قرآن را نازل كرده تا براي مردم توضيح داده شود!، و در بيان آن اهمال نشود، و مردم نسبت به احكام آن جاهل نمانند، و اين با استقلال سنت در مواضعي كه دليلي از قرآن بر آن نيست منافات ندارد! </a:t>
            </a:r>
            <a:r>
              <a:rPr lang="en-US" altLang="zh-CN" sz="1400" dirty="0" smtClean="0">
                <a:solidFill>
                  <a:schemeClr val="tx1"/>
                </a:solidFill>
                <a:cs typeface="B Badr" pitchFamily="2" charset="-78"/>
              </a:rPr>
              <a:t>.</a:t>
            </a:r>
            <a:endParaRPr lang="fa-IR" sz="1400" dirty="0" smtClean="0">
              <a:solidFill>
                <a:schemeClr val="tx1"/>
              </a:solidFill>
            </a:endParaRPr>
          </a:p>
          <a:p>
            <a:pPr indent="216000" algn="just">
              <a:spcBef>
                <a:spcPts val="600"/>
              </a:spcBef>
            </a:pPr>
            <a:r>
              <a:rPr lang="fa-IR" sz="1400" dirty="0" smtClean="0">
                <a:solidFill>
                  <a:schemeClr val="tx1"/>
                </a:solidFill>
                <a:cs typeface="B Badr" pitchFamily="2" charset="-78"/>
              </a:rPr>
              <a:t>به عنوان مثال: اگر به معلمي كتابي دهي و به او بگويي: من اين كتاب را به تو نداده‌ام مگر اينكه آن را براي شاگردانت بيان كني و توضيح دهي!؛ پس آيا چنين حرفي دليل بر اين است كه توضيح فقط براي كتاب است، ودر توضيح، قواعدي اضافه بر اولّي نيست! وفقط در آن توضيح وشرح كتاب است؟ هرگز!</a:t>
            </a:r>
            <a:r>
              <a:rPr lang="ar-SA" sz="1400" dirty="0" err="1" smtClean="0">
                <a:solidFill>
                  <a:schemeClr val="tx1"/>
                </a:solidFill>
                <a:cs typeface="B Badr" pitchFamily="2" charset="-78"/>
              </a:rPr>
              <a:t>..</a:t>
            </a:r>
            <a:r>
              <a:rPr lang="fa-IR" sz="1400" dirty="0" smtClean="0">
                <a:solidFill>
                  <a:schemeClr val="tx1"/>
                </a:solidFill>
                <a:cs typeface="B Badr" pitchFamily="2" charset="-78"/>
              </a:rPr>
              <a:t>).</a:t>
            </a:r>
          </a:p>
          <a:p>
            <a:pPr indent="216000" algn="just">
              <a:spcBef>
                <a:spcPts val="600"/>
              </a:spcBef>
            </a:pPr>
            <a:r>
              <a:rPr lang="fa-IR" sz="1400" dirty="0" smtClean="0">
                <a:solidFill>
                  <a:schemeClr val="tx1"/>
                </a:solidFill>
                <a:latin typeface="islam" pitchFamily="2" charset="2"/>
                <a:cs typeface="B Badr" pitchFamily="2" charset="-78"/>
              </a:rPr>
              <a:t>الله </a:t>
            </a:r>
            <a:r>
              <a:rPr lang="fa-IR" sz="1400" dirty="0" smtClean="0">
                <a:solidFill>
                  <a:schemeClr val="tx1"/>
                </a:solidFill>
                <a:cs typeface="CTraditional Arabic" pitchFamily="2" charset="-78"/>
              </a:rPr>
              <a:t>ـ</a:t>
            </a:r>
            <a:r>
              <a:rPr lang="fa-IR" sz="1400" dirty="0" smtClean="0">
                <a:solidFill>
                  <a:schemeClr val="tx1"/>
                </a:solidFill>
                <a:latin typeface="islam" pitchFamily="2" charset="2"/>
              </a:rPr>
              <a:t> </a:t>
            </a:r>
            <a:r>
              <a:rPr lang="fa-IR" sz="1400" dirty="0" smtClean="0">
                <a:solidFill>
                  <a:schemeClr val="tx1"/>
                </a:solidFill>
                <a:latin typeface="islam" pitchFamily="2" charset="2"/>
                <a:cs typeface="B Badr" pitchFamily="2" charset="-78"/>
              </a:rPr>
              <a:t>مي‌فرمايد:</a:t>
            </a:r>
            <a:r>
              <a:rPr lang="fa-IR" sz="1400" dirty="0" smtClean="0">
                <a:solidFill>
                  <a:schemeClr val="tx1"/>
                </a:solidFill>
                <a:latin typeface="islam" pitchFamily="2" charset="2"/>
              </a:rPr>
              <a:t> </a:t>
            </a:r>
            <a:r>
              <a:rPr lang="en-US" sz="1400" dirty="0" smtClean="0">
                <a:solidFill>
                  <a:schemeClr val="tx1"/>
                </a:solidFill>
                <a:latin typeface="islam" pitchFamily="2" charset="2"/>
                <a:cs typeface="Traditional Arabic" pitchFamily="18" charset="-78"/>
              </a:rPr>
              <a:t>]</a:t>
            </a:r>
            <a:r>
              <a:rPr lang="ar-SA" sz="1200" dirty="0" smtClean="0">
                <a:solidFill>
                  <a:schemeClr val="tx1"/>
                </a:solidFill>
                <a:latin typeface="QCF_P277" pitchFamily="2" charset="2"/>
                <a:cs typeface="QCF_P277" pitchFamily="2" charset="2"/>
              </a:rPr>
              <a:t> </a:t>
            </a:r>
            <a:r>
              <a:rPr lang="ar-SA" sz="1200" dirty="0" err="1" smtClean="0">
                <a:solidFill>
                  <a:schemeClr val="tx1"/>
                </a:solidFill>
                <a:latin typeface="QCF_P277" pitchFamily="2" charset="2"/>
                <a:cs typeface="QCF_P277" pitchFamily="2" charset="2"/>
              </a:rPr>
              <a:t>ﭯ  ﭰ  ﭱ  ﭲ  ﭳ  ﭴ  ﭵ   ﭶ  ﭷ  ﭸ</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cs typeface="B Badr" pitchFamily="2" charset="-78"/>
              </a:rPr>
              <a:t>(نحل: 89) : «و ما اين كتاب را بر تو نازل كرديم، كه بيانگر همه چيز، و هدايت و رحمت و بشارت براي مسلمانان است»؛ به اين آيه چنين استدلال مي‌شود كه قرآن در آن همه چيز به طور مُفصَّل بيان شده است!!.</a:t>
            </a:r>
          </a:p>
          <a:p>
            <a:pPr indent="216000" algn="just">
              <a:spcBef>
                <a:spcPts val="600"/>
              </a:spcBef>
            </a:pPr>
            <a:r>
              <a:rPr lang="fa-IR" sz="1400" b="1" dirty="0" smtClean="0">
                <a:solidFill>
                  <a:schemeClr val="tx1"/>
                </a:solidFill>
                <a:latin typeface="islam" pitchFamily="2" charset="2"/>
                <a:cs typeface="B Badr" pitchFamily="2" charset="-78"/>
              </a:rPr>
              <a:t>جواب: </a:t>
            </a:r>
            <a:r>
              <a:rPr lang="fa-IR" sz="1400" dirty="0" smtClean="0">
                <a:solidFill>
                  <a:schemeClr val="tx1"/>
                </a:solidFill>
                <a:latin typeface="islam" pitchFamily="2" charset="2"/>
                <a:cs typeface="B Badr" pitchFamily="2" charset="-78"/>
              </a:rPr>
              <a:t>آيا كسي كه چنين حرفي مي‌زند مي‌تواند ادّعا كند كه چون قرآن همه چيز در آن آمده ديگر نيازي به سنّت نيست!؟ هرگز!، زيرا همان‌طور كه در آيه‌ي قبلي داشتيم قرآن نياز به توضيح و شرح دارد!</a:t>
            </a:r>
          </a:p>
          <a:p>
            <a:pPr indent="216000" algn="just">
              <a:spcBef>
                <a:spcPts val="600"/>
              </a:spcBef>
            </a:pPr>
            <a:r>
              <a:rPr lang="fa-IR" sz="1400" dirty="0" smtClean="0">
                <a:solidFill>
                  <a:schemeClr val="tx1"/>
                </a:solidFill>
                <a:latin typeface="islam" pitchFamily="2" charset="2"/>
                <a:cs typeface="B Badr" pitchFamily="2" charset="-78"/>
              </a:rPr>
              <a:t>شايد كسي بگويد كه: منظور از به طور مفصّل بيان شدن، ارائه‌ي كليّات دين به طور مفصّل در قرآن است!</a:t>
            </a:r>
          </a:p>
          <a:p>
            <a:pPr indent="216000" algn="just">
              <a:spcBef>
                <a:spcPts val="600"/>
              </a:spcBef>
            </a:pPr>
            <a:r>
              <a:rPr lang="fa-IR" sz="1400" b="1" dirty="0" smtClean="0">
                <a:solidFill>
                  <a:schemeClr val="tx1"/>
                </a:solidFill>
                <a:latin typeface="islam" pitchFamily="2" charset="2"/>
                <a:cs typeface="B Badr" pitchFamily="2" charset="-78"/>
              </a:rPr>
              <a:t>جواب:</a:t>
            </a:r>
            <a:r>
              <a:rPr lang="fa-IR" sz="1400" dirty="0" smtClean="0">
                <a:solidFill>
                  <a:schemeClr val="tx1"/>
                </a:solidFill>
                <a:latin typeface="islam" pitchFamily="2" charset="2"/>
                <a:cs typeface="B Badr" pitchFamily="2" charset="-78"/>
              </a:rPr>
              <a:t> قرآن تبيان و بيانگر احكام است و سنّت همان‌طور كه در آيه‌ي قبلي داشتيم مُبين و شارح قرآن مي‌باشد، به عنوان مثال: نماز حكم كلّي آن در قرآن آمده و جزئيات آن در سنّت بيان شده است ولي ميراث مادر بزرگ در قرآن بحثي از آن نشده است و دليلي از قرآن بر آن نيست!، حال مي‌توانيم بگوييم كه مادر بزرگ چون به طور كلّي بحثي از آن در قرآن نيامده ميراث نمي‌برد!؟، اگر اساس اين حكم را لغو كنيم بايد اركان نماز كه دليل كلّي بر آن در قرآن نيز لغو شود!، (ن.ك: </a:t>
            </a:r>
            <a:r>
              <a:rPr lang="fa-IR" sz="1400" b="1" dirty="0" smtClean="0">
                <a:solidFill>
                  <a:schemeClr val="tx1"/>
                </a:solidFill>
                <a:cs typeface="2  Badr" pitchFamily="2" charset="-78"/>
              </a:rPr>
              <a:t>حجية السنة </a:t>
            </a:r>
            <a:r>
              <a:rPr lang="fa-IR" sz="1400" dirty="0" smtClean="0">
                <a:solidFill>
                  <a:schemeClr val="tx1"/>
                </a:solidFill>
                <a:cs typeface="B Badr" pitchFamily="2" charset="-78"/>
              </a:rPr>
              <a:t>ص 522-524)، پس</a:t>
            </a:r>
            <a:r>
              <a:rPr lang="fa-IR" sz="1400" dirty="0" smtClean="0">
                <a:solidFill>
                  <a:schemeClr val="tx1"/>
                </a:solidFill>
                <a:latin typeface="islam" pitchFamily="2" charset="2"/>
                <a:cs typeface="B Badr" pitchFamily="2" charset="-78"/>
              </a:rPr>
              <a:t> همان‌طور كه </a:t>
            </a:r>
            <a:r>
              <a:rPr lang="fa-IR" sz="1400" dirty="0" smtClean="0">
                <a:solidFill>
                  <a:schemeClr val="tx1"/>
                </a:solidFill>
                <a:cs typeface="B Badr" pitchFamily="2" charset="-78"/>
              </a:rPr>
              <a:t>امام شاطبي در موافقات 4/296 مي‌گويد: (سنت يا توضيح دهنده‌ي قرآن بوده و يا زيادي بر آن است!).</a:t>
            </a:r>
          </a:p>
        </p:txBody>
      </p:sp>
      <p:sp>
        <p:nvSpPr>
          <p:cNvPr id="4" name="معين 3"/>
          <p:cNvSpPr/>
          <p:nvPr/>
        </p:nvSpPr>
        <p:spPr>
          <a:xfrm>
            <a:off x="6064502" y="3315169"/>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 name="مستطيل 4"/>
          <p:cNvSpPr/>
          <p:nvPr/>
        </p:nvSpPr>
        <p:spPr>
          <a:xfrm rot="18718226">
            <a:off x="5983603" y="3821115"/>
            <a:ext cx="81945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 1</a:t>
            </a:r>
            <a:r>
              <a:rPr lang="ar-SA"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0</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
        <p:nvSpPr>
          <p:cNvPr id="6" name="مستطيل 5"/>
          <p:cNvSpPr/>
          <p:nvPr/>
        </p:nvSpPr>
        <p:spPr>
          <a:xfrm>
            <a:off x="499915" y="279402"/>
            <a:ext cx="5616624" cy="2781300"/>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در جواب مي‌گوييم: مقاصد شرع، قواعد كلّي است كه با بررسي نصوص قرآن و سنت برداشت شده است!، و نبايد با اين قواعد كلّي كه نتيجه‌ي برداشت ماست؛ يك حكم شرعي كه در يك مسأله‌ي جزئي آمده را رد كنيم! و وظيفه‌ي ما در مقابل نصوص شرعي، چيزي جز زانو زدن و تسليم شدن نيست! نه اينكه مقاصد شرع را تعطيل كنيم بلكه بايد دنبال توفيق و جمع بين مقاصد شرع و آن حكم جزئي شرع باشيم! </a:t>
            </a:r>
          </a:p>
          <a:p>
            <a:pPr indent="216000" algn="just">
              <a:spcBef>
                <a:spcPts val="600"/>
              </a:spcBef>
            </a:pPr>
            <a:r>
              <a:rPr lang="fa-IR" sz="1400" dirty="0" smtClean="0">
                <a:solidFill>
                  <a:schemeClr val="tx1"/>
                </a:solidFill>
                <a:latin typeface="islam" pitchFamily="2" charset="2"/>
                <a:cs typeface="B Badr" pitchFamily="2" charset="-78"/>
              </a:rPr>
              <a:t>امام شاطبي در موافقات 4/323 مي‌گويد: (استقراء و بررسي احاديث چنين دلالت دارد كه در سنّت مسايل زيادي وجود دارد كه در قرآن نيامده است؛ همانند: حرام بودن ازدواج با عمه‌ يا خاله‌ي همسر [در صورت داير بودن ازدواج آن همسر با شوهرش] و حرام بودن گوشت الاغ اهلي و حيوانات وحشي و درنده [م</a:t>
            </a:r>
            <a:r>
              <a:rPr lang="ar-SA" sz="1400" dirty="0" smtClean="0">
                <a:solidFill>
                  <a:schemeClr val="tx1"/>
                </a:solidFill>
                <a:latin typeface="islam" pitchFamily="2" charset="2"/>
                <a:cs typeface="B Badr" pitchFamily="2" charset="-78"/>
              </a:rPr>
              <a:t>انند:</a:t>
            </a:r>
            <a:r>
              <a:rPr lang="fa-IR" sz="1400" dirty="0" smtClean="0">
                <a:solidFill>
                  <a:schemeClr val="tx1"/>
                </a:solidFill>
                <a:latin typeface="islam" pitchFamily="2" charset="2"/>
                <a:cs typeface="B Badr" pitchFamily="2" charset="-78"/>
              </a:rPr>
              <a:t> شير و ببر] و ...).</a:t>
            </a:r>
          </a:p>
          <a:p>
            <a:pPr indent="216000" algn="just">
              <a:spcBef>
                <a:spcPts val="600"/>
              </a:spcBef>
            </a:pPr>
            <a:r>
              <a:rPr lang="fa-IR" sz="1400" dirty="0" smtClean="0">
                <a:solidFill>
                  <a:schemeClr val="tx1"/>
                </a:solidFill>
                <a:latin typeface="islam" pitchFamily="2" charset="2"/>
                <a:cs typeface="B Badr" pitchFamily="2" charset="-78"/>
              </a:rPr>
              <a:t>پس نبايد در صورت نيافتن علّت بر حكم شرعي و يا اصل قرآني براي آن، حكم شرعي را تعطيل كنيم!، و يكي از بزرگترين اشتباهات ما در اصدار احكام عدم تشخيص علّت از سبب و حكمت است كه توضيح آن در ضمن اين كتاب خواهد آمد!!</a:t>
            </a:r>
            <a:endParaRPr lang="en-US" sz="1400" dirty="0" smtClean="0">
              <a:solidFill>
                <a:schemeClr val="tx1"/>
              </a:solidFill>
              <a:latin typeface="islam" pitchFamily="2" charset="2"/>
              <a:cs typeface="B Badr" pitchFamily="2" charset="-78"/>
            </a:endParaRPr>
          </a:p>
        </p:txBody>
      </p:sp>
      <p:sp>
        <p:nvSpPr>
          <p:cNvPr id="7" name="معين 6"/>
          <p:cNvSpPr/>
          <p:nvPr/>
        </p:nvSpPr>
        <p:spPr>
          <a:xfrm>
            <a:off x="6078003" y="537120"/>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 name="مستطيل 8"/>
          <p:cNvSpPr/>
          <p:nvPr/>
        </p:nvSpPr>
        <p:spPr>
          <a:xfrm rot="18718226">
            <a:off x="6040185" y="1044567"/>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 </a:t>
            </a:r>
            <a:r>
              <a:rPr lang="ar-SA"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9</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
        <p:nvSpPr>
          <p:cNvPr id="10" name="مستطيل 9"/>
          <p:cNvSpPr/>
          <p:nvPr/>
        </p:nvSpPr>
        <p:spPr>
          <a:xfrm>
            <a:off x="6289459" y="8391145"/>
            <a:ext cx="486054"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ar-SA" sz="5400" b="1" dirty="0" smtClean="0">
                <a:ln>
                  <a:prstDash val="solid"/>
                </a:ln>
                <a:solidFill>
                  <a:schemeClr val="accent1">
                    <a:lumMod val="75000"/>
                  </a:schemeClr>
                </a:solidFill>
                <a:effectLst>
                  <a:outerShdw blurRad="88000" dist="50800" dir="5040000" algn="tl">
                    <a:schemeClr val="accent4">
                      <a:tint val="80000"/>
                      <a:satMod val="250000"/>
                      <a:alpha val="45000"/>
                    </a:schemeClr>
                  </a:outerShdw>
                </a:effectLst>
                <a:latin typeface="Arial" pitchFamily="34" charset="0"/>
                <a:cs typeface="B Badr" pitchFamily="2" charset="-78"/>
              </a:rPr>
              <a:t>6</a:t>
            </a:r>
            <a:endParaRPr lang="ar-SA" sz="5400" b="1" dirty="0">
              <a:ln>
                <a:prstDash val="solid"/>
              </a:ln>
              <a:solidFill>
                <a:schemeClr val="accent1">
                  <a:lumMod val="75000"/>
                </a:schemeClr>
              </a:soli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دبوس زينة 2"/>
          <p:cNvSpPr/>
          <p:nvPr/>
        </p:nvSpPr>
        <p:spPr>
          <a:xfrm>
            <a:off x="538014" y="457171"/>
            <a:ext cx="5649684" cy="857256"/>
          </a:xfrm>
          <a:prstGeom prst="plaque">
            <a:avLst>
              <a:gd name="adj" fmla="val 11184"/>
            </a:avLst>
          </a:prstGeom>
          <a:solidFill>
            <a:schemeClr val="accent4">
              <a:lumMod val="20000"/>
              <a:lumOff val="80000"/>
            </a:schemeClr>
          </a:solidFill>
          <a:ln>
            <a:solidFill>
              <a:schemeClr val="accent4">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گويند: امام احمد گفته: شخصي كه ادِّعاي اجماع در مسأله‌اي مي‌كند آن اجماع دروغ است، و كسي كه ادِّعاي اجماع كند دروغ‌گو است!، شايد مردم اختلاف داشته باشند ... اين ادِّعاي بِشْر مَرِّيسي و ابوبكر اصم است!! </a:t>
            </a:r>
            <a:endParaRPr lang="en-US" sz="1400" dirty="0">
              <a:solidFill>
                <a:schemeClr val="tx1"/>
              </a:solidFill>
              <a:cs typeface="B Badr" pitchFamily="2" charset="-78"/>
            </a:endParaRPr>
          </a:p>
        </p:txBody>
      </p:sp>
      <p:sp>
        <p:nvSpPr>
          <p:cNvPr id="4" name="سهم منحني إلى اليسار 3"/>
          <p:cNvSpPr/>
          <p:nvPr/>
        </p:nvSpPr>
        <p:spPr>
          <a:xfrm>
            <a:off x="6202338" y="748728"/>
            <a:ext cx="302320" cy="2176175"/>
          </a:xfrm>
          <a:prstGeom prst="curvedLeftArrow">
            <a:avLst>
              <a:gd name="adj1" fmla="val 34488"/>
              <a:gd name="adj2" fmla="val 84314"/>
              <a:gd name="adj3" fmla="val 58191"/>
            </a:avLst>
          </a:prstGeom>
          <a:solidFill>
            <a:schemeClr val="bg2">
              <a:lumMod val="90000"/>
            </a:schemeClr>
          </a:solidFill>
          <a:ln>
            <a:solidFill>
              <a:schemeClr val="bg2">
                <a:lumMod val="50000"/>
              </a:schemeClr>
            </a:solidFill>
          </a:ln>
          <a:effectLst>
            <a:innerShdw blurRad="63500" dist="50800" dir="18900000">
              <a:prstClr val="black">
                <a:alpha val="50000"/>
              </a:prstClr>
            </a:innerShdw>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مستطيل 4"/>
          <p:cNvSpPr/>
          <p:nvPr/>
        </p:nvSpPr>
        <p:spPr>
          <a:xfrm>
            <a:off x="543000" y="1385468"/>
            <a:ext cx="5644697" cy="4052621"/>
          </a:xfrm>
          <a:prstGeom prst="rect">
            <a:avLst/>
          </a:prstGeom>
          <a:solidFill>
            <a:srgbClr val="FFFFE5"/>
          </a:solidFill>
          <a:ln>
            <a:solidFill>
              <a:schemeClr val="bg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cs typeface="B Badr" pitchFamily="2" charset="-78"/>
              </a:rPr>
              <a:t>پاسخ: اول: ابوبكر اصم از سران معتزله است! و بِشْر مريسي شخصي است كه درباره‌ي او </a:t>
            </a:r>
            <a:r>
              <a:rPr lang="fa-IR" sz="1400" dirty="0" smtClean="0">
                <a:solidFill>
                  <a:schemeClr val="tx1"/>
                </a:solidFill>
                <a:cs typeface="B Badr" pitchFamily="2" charset="-78"/>
              </a:rPr>
              <a:t>امام ابن‌حجر در لسان الميزان 2/29 مي‌گويد: (بشر بن غياث مريسي مبتدع و گمراه است، نبايد از چنين شخصي روايتي نقل كرد .. امام خطيب بغدادي گويد: از او اقوال شنيع و بدي نقل شده كه علماء با تندي با او برخورد كرده‌اند ... و يزيد بن هارون گويد: بشر مريسي كافر و خون او حلال است! .. و از او نقل شده كه عذاب قبر و سؤال منكر و نكير و پل صراط و ميزان را انكار مي‌كند!؟..)؛ حال با وجود انحراف اين اشخاص، اگر ‌چنين افرادي اجماعي را نقل كنند آيا اجماع آنها اعتبار دارد؟ بدون شك و ترديد: خير! و امام احمد نيز منظور او همين است!</a:t>
            </a:r>
          </a:p>
          <a:p>
            <a:pPr indent="216000" algn="just">
              <a:spcBef>
                <a:spcPts val="600"/>
              </a:spcBef>
            </a:pPr>
            <a:r>
              <a:rPr lang="fa-IR" sz="1400" b="1" dirty="0" smtClean="0">
                <a:solidFill>
                  <a:schemeClr val="tx1"/>
                </a:solidFill>
                <a:cs typeface="B Badr" pitchFamily="2" charset="-78"/>
              </a:rPr>
              <a:t>دوم: </a:t>
            </a:r>
            <a:r>
              <a:rPr lang="fa-IR" sz="1400" dirty="0" smtClean="0">
                <a:solidFill>
                  <a:schemeClr val="tx1"/>
                </a:solidFill>
                <a:cs typeface="B Badr" pitchFamily="2" charset="-78"/>
              </a:rPr>
              <a:t>آنچه به صراحت از امام احمد نقل شده اين است كه وي اجماع را قبول دارد از جمله:</a:t>
            </a:r>
          </a:p>
          <a:p>
            <a:pPr indent="216000" algn="just">
              <a:spcBef>
                <a:spcPts val="600"/>
              </a:spcBef>
            </a:pPr>
            <a:r>
              <a:rPr lang="fa-IR" sz="1400" dirty="0" smtClean="0">
                <a:solidFill>
                  <a:schemeClr val="tx1"/>
                </a:solidFill>
                <a:cs typeface="B Badr" pitchFamily="2" charset="-78"/>
              </a:rPr>
              <a:t>1- امام ابوداود در مسايلي كه ازامام احمد پرسيده (ص 48) گويد: شنيدم كه به امام احمد گفته شد: قرائت سوره‌ي فاتحه پشت سر امام از فرموده‌ي الله </a:t>
            </a:r>
            <a:r>
              <a:rPr lang="fa-IR" sz="1400" b="1" dirty="0" smtClean="0">
                <a:solidFill>
                  <a:schemeClr val="tx1"/>
                </a:solidFill>
                <a:cs typeface="CTraditional Arabic" pitchFamily="2" charset="-78"/>
              </a:rPr>
              <a:t>(</a:t>
            </a:r>
            <a:r>
              <a:rPr lang="ar-SA" sz="1200" dirty="0" err="1" smtClean="0">
                <a:solidFill>
                  <a:schemeClr val="tx1"/>
                </a:solidFill>
                <a:latin typeface="QCF_P176" pitchFamily="2" charset="2"/>
                <a:cs typeface="QCF_P176" pitchFamily="2" charset="2"/>
              </a:rPr>
              <a:t>ﯙ  ﯚ  ﯛ   ﯜ  ﯝ</a:t>
            </a:r>
            <a:r>
              <a:rPr lang="fa-IR" sz="1400" b="1" dirty="0" smtClean="0">
                <a:solidFill>
                  <a:schemeClr val="tx1"/>
                </a:solidFill>
                <a:cs typeface="CTraditional Arabic" pitchFamily="2" charset="-78"/>
              </a:rPr>
              <a:t>)</a:t>
            </a:r>
            <a:r>
              <a:rPr lang="fa-IR" sz="1400" dirty="0" smtClean="0">
                <a:solidFill>
                  <a:schemeClr val="tx1"/>
                </a:solidFill>
              </a:rPr>
              <a:t> </a:t>
            </a:r>
            <a:r>
              <a:rPr lang="fa-IR" sz="1400" dirty="0" smtClean="0">
                <a:solidFill>
                  <a:schemeClr val="tx1"/>
                </a:solidFill>
                <a:cs typeface="B Badr" pitchFamily="2" charset="-78"/>
              </a:rPr>
              <a:t>(اعراف 204) : « هنگامي كه قرآن تلاوت مي‌شود، پس به آن گوش فرا دهيد » خاص شده است؛ امام احمد گفت: از چه كسي نقل مي‌كند؟ مردم اجماع دارند در اين‌كه اين آيه در شأن نماز نازل شده است!.</a:t>
            </a:r>
          </a:p>
          <a:p>
            <a:pPr indent="216000" algn="just">
              <a:spcBef>
                <a:spcPts val="600"/>
              </a:spcBef>
            </a:pPr>
            <a:r>
              <a:rPr lang="fa-IR" sz="1400" dirty="0" smtClean="0">
                <a:solidFill>
                  <a:schemeClr val="tx1"/>
                </a:solidFill>
                <a:cs typeface="B Badr" pitchFamily="2" charset="-78"/>
              </a:rPr>
              <a:t>2- امام ابويعلي فرّاء از علماي حنابله در كتاب العده 2/182 گويد: (اجماع حجتي قطعي است، بايد به آن عمل شود، و مخالفت با آن درست نيست ... و امام احمد در روايت فرزندش عبد الله و روايت ابو الحارث گويد: اگر صحابه اختلاف كنند نبايد از گفته‌هايشان خارج شويم و آيا اگر اجماع كردند ما مي‌توانيم از اجماع آنها خارج شويم؟ اين حرف بد و ناپاك اهل بدعت است؛ نبايد از گفتار صحابه </a:t>
            </a:r>
            <a:r>
              <a:rPr lang="fa-IR" sz="1400" dirty="0" smtClean="0">
                <a:solidFill>
                  <a:schemeClr val="tx1"/>
                </a:solidFill>
                <a:cs typeface="CTraditional Arabic" pitchFamily="2" charset="-78"/>
              </a:rPr>
              <a:t>ي</a:t>
            </a:r>
            <a:r>
              <a:rPr lang="fa-IR" sz="1400" dirty="0" smtClean="0">
                <a:solidFill>
                  <a:schemeClr val="tx1"/>
                </a:solidFill>
              </a:rPr>
              <a:t> </a:t>
            </a:r>
            <a:r>
              <a:rPr lang="fa-IR" sz="1400" dirty="0" smtClean="0">
                <a:solidFill>
                  <a:schemeClr val="tx1"/>
                </a:solidFill>
                <a:cs typeface="B Badr" pitchFamily="2" charset="-78"/>
              </a:rPr>
              <a:t>اگر چه اختلاف داشته باشند كسي خارج شود!.).</a:t>
            </a:r>
          </a:p>
        </p:txBody>
      </p:sp>
      <p:sp>
        <p:nvSpPr>
          <p:cNvPr id="6" name="دبوس زينة 5"/>
          <p:cNvSpPr/>
          <p:nvPr/>
        </p:nvSpPr>
        <p:spPr>
          <a:xfrm>
            <a:off x="528371" y="5507730"/>
            <a:ext cx="5659987" cy="725220"/>
          </a:xfrm>
          <a:prstGeom prst="plaque">
            <a:avLst>
              <a:gd name="adj" fmla="val 11184"/>
            </a:avLst>
          </a:prstGeom>
          <a:solidFill>
            <a:schemeClr val="accent4">
              <a:lumMod val="20000"/>
              <a:lumOff val="80000"/>
            </a:schemeClr>
          </a:solidFill>
          <a:ln>
            <a:solidFill>
              <a:schemeClr val="accent4">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گويند: اجماع سكوتي و آن هم شهرت يافتن قول به تحريم همراه با نبودن مخالف در آن قضيه بعد از بررسي و پيگيري اقوال مجتهدين در استدلال به آن اختلاف است!!</a:t>
            </a:r>
            <a:endParaRPr lang="en-US" sz="1400" dirty="0">
              <a:solidFill>
                <a:schemeClr val="tx1"/>
              </a:solidFill>
              <a:cs typeface="B Badr" pitchFamily="2" charset="-78"/>
            </a:endParaRPr>
          </a:p>
        </p:txBody>
      </p:sp>
      <p:sp>
        <p:nvSpPr>
          <p:cNvPr id="7" name="سهم منحني إلى اليسار 6"/>
          <p:cNvSpPr/>
          <p:nvPr/>
        </p:nvSpPr>
        <p:spPr>
          <a:xfrm>
            <a:off x="6206283" y="5797166"/>
            <a:ext cx="225839" cy="1123132"/>
          </a:xfrm>
          <a:prstGeom prst="curvedLeftArrow">
            <a:avLst>
              <a:gd name="adj1" fmla="val 34488"/>
              <a:gd name="adj2" fmla="val 84314"/>
              <a:gd name="adj3" fmla="val 58191"/>
            </a:avLst>
          </a:prstGeom>
          <a:solidFill>
            <a:schemeClr val="bg2">
              <a:lumMod val="90000"/>
            </a:schemeClr>
          </a:solidFill>
          <a:ln>
            <a:solidFill>
              <a:schemeClr val="bg2">
                <a:lumMod val="50000"/>
              </a:schemeClr>
            </a:solidFill>
          </a:ln>
          <a:effectLst>
            <a:innerShdw blurRad="63500" dist="50800" dir="18900000">
              <a:prstClr val="black">
                <a:alpha val="50000"/>
              </a:prstClr>
            </a:innerShdw>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7"/>
          <p:cNvSpPr/>
          <p:nvPr/>
        </p:nvSpPr>
        <p:spPr>
          <a:xfrm>
            <a:off x="521056" y="6315913"/>
            <a:ext cx="5666642" cy="2523318"/>
          </a:xfrm>
          <a:prstGeom prst="rect">
            <a:avLst/>
          </a:prstGeom>
          <a:solidFill>
            <a:srgbClr val="FFFFE5"/>
          </a:solidFill>
          <a:ln>
            <a:solidFill>
              <a:schemeClr val="bg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b="1" dirty="0" smtClean="0">
                <a:solidFill>
                  <a:schemeClr val="tx1"/>
                </a:solidFill>
                <a:cs typeface="B Badr" pitchFamily="2" charset="-78"/>
              </a:rPr>
              <a:t>پاسخ:</a:t>
            </a:r>
            <a:r>
              <a:rPr lang="fa-IR" sz="1400" dirty="0" smtClean="0">
                <a:solidFill>
                  <a:schemeClr val="tx1"/>
                </a:solidFill>
                <a:cs typeface="B Badr" pitchFamily="2" charset="-78"/>
              </a:rPr>
              <a:t>امام سبكي در رفع الحاجب 2/209 در مورد اجماع سكوتي گويد: </a:t>
            </a:r>
            <a:r>
              <a:rPr lang="fa-IR" sz="1400" b="1" dirty="0" smtClean="0">
                <a:solidFill>
                  <a:schemeClr val="tx1"/>
                </a:solidFill>
                <a:cs typeface="B Badr" pitchFamily="2" charset="-78"/>
              </a:rPr>
              <a:t>اگر فتوا تكرار شود و مدّت آن طولاني شود و مخالفي در آن مسأله نباشد .. سبب قطعي شدن آن مي‌شود</a:t>
            </a:r>
            <a:r>
              <a:rPr lang="fa-IR" sz="1400" dirty="0" smtClean="0">
                <a:solidFill>
                  <a:schemeClr val="tx1"/>
                </a:solidFill>
                <a:cs typeface="B Badr" pitchFamily="2" charset="-78"/>
              </a:rPr>
              <a:t> و اختلاف در اين مسأله به طولاني بودن مدّت زمان يا كوتاه شدن بر مي‌گردد، و به اين مسأله ابن التلمساني در شرح المعالم اشاره داشته است، </a:t>
            </a:r>
            <a:r>
              <a:rPr lang="fa-IR" sz="1400" b="1" dirty="0" smtClean="0">
                <a:solidFill>
                  <a:schemeClr val="tx1"/>
                </a:solidFill>
                <a:cs typeface="B Badr" pitchFamily="2" charset="-78"/>
              </a:rPr>
              <a:t>و اين مسأله اختلافي در آن نيست! و اين هم لازمه‌ي صحبت‌هاي امام حرمين است، زيرا وي صورت اين مسأله را چنين دانسته كه مدّت زمان طولاني نشود و آن قضيه تكرار شود..</a:t>
            </a:r>
          </a:p>
          <a:p>
            <a:pPr indent="216000" algn="just">
              <a:spcBef>
                <a:spcPts val="600"/>
              </a:spcBef>
            </a:pPr>
            <a:r>
              <a:rPr lang="fa-IR" sz="1400" b="1" dirty="0" smtClean="0">
                <a:solidFill>
                  <a:schemeClr val="tx1"/>
                </a:solidFill>
                <a:cs typeface="B Badr" pitchFamily="2" charset="-78"/>
              </a:rPr>
              <a:t>پس اجماع سكوتي كه در آن اختلاف بوده حالتي است كه آن مسأله همراه با طولاني بودن مدّت زمان، تكرار نشود!! ولي اگر آن مسأله تكرار شود چنين سكوتي با طولاني شدن مدّت زمان بدون اختلاف اجماع به حساب مي‌آيد!!</a:t>
            </a:r>
          </a:p>
          <a:p>
            <a:pPr indent="216000" algn="just">
              <a:spcBef>
                <a:spcPts val="600"/>
              </a:spcBef>
            </a:pPr>
            <a:r>
              <a:rPr lang="fa-IR" sz="1400" b="1" dirty="0" smtClean="0">
                <a:solidFill>
                  <a:schemeClr val="tx1"/>
                </a:solidFill>
                <a:cs typeface="B Badr" pitchFamily="2" charset="-78"/>
              </a:rPr>
              <a:t>عدم استدلال به اجماع سكوتي، به امام شافعي نيز نسبت داده شده كه امام زركشي در البحر المحيط 6/459 به آن پاسخ مي‌دهد...!!</a:t>
            </a:r>
          </a:p>
        </p:txBody>
      </p:sp>
      <p:sp>
        <p:nvSpPr>
          <p:cNvPr id="9" name="مستطيل 8"/>
          <p:cNvSpPr/>
          <p:nvPr/>
        </p:nvSpPr>
        <p:spPr>
          <a:xfrm>
            <a:off x="6148811" y="8518078"/>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78</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مستطيل مستدير الزوايا 13"/>
          <p:cNvSpPr/>
          <p:nvPr/>
        </p:nvSpPr>
        <p:spPr>
          <a:xfrm>
            <a:off x="492070" y="1907703"/>
            <a:ext cx="5732900" cy="2612481"/>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1- از دلايل حرام بودن آهنگ نزد امام ابوحنيفه اين بوده كه اجاره دادن ادوات موسيقي حرام است</a:t>
            </a:r>
            <a:r>
              <a:rPr lang="ar-AE" sz="1400" dirty="0" smtClean="0">
                <a:solidFill>
                  <a:schemeClr val="tx1"/>
                </a:solidFill>
                <a:cs typeface="B Badr" pitchFamily="2" charset="-78"/>
              </a:rPr>
              <a:t> </a:t>
            </a:r>
            <a:r>
              <a:rPr lang="fa-IR" sz="1400" dirty="0" smtClean="0">
                <a:solidFill>
                  <a:schemeClr val="tx1"/>
                </a:solidFill>
                <a:cs typeface="B Badr" pitchFamily="2" charset="-78"/>
              </a:rPr>
              <a:t>و شكستن آن واجب است!؛ امام اسبيجابي (ولادت 452 - 535 هـ.ق) در شرح كافي (ن.ك: تبيين الحقائق، زيلعي 5/126 و 3/218) گويد: اجاره گرفتن بر آواز و نوحه‌سرايي و نَي و طبل و بازي‌هاي بيهوده و حدا خواني و سرودن شعر و مانند اينها درست نيست و هيچ اجر و پاداشي ندارد و همه‌ي اينها قول ابوحنيفه و ابويوسف و محمد بن حسن است، زيرا اين‌ كارها گناه است!</a:t>
            </a:r>
          </a:p>
          <a:p>
            <a:pPr indent="216000" algn="just">
              <a:spcBef>
                <a:spcPts val="600"/>
              </a:spcBef>
            </a:pPr>
            <a:r>
              <a:rPr lang="fa-IR" sz="1400" dirty="0" smtClean="0">
                <a:solidFill>
                  <a:schemeClr val="tx1"/>
                </a:solidFill>
                <a:cs typeface="B Badr" pitchFamily="2" charset="-78"/>
              </a:rPr>
              <a:t>2- ادوات موسيقي نزد ائمه‌ي احناف نيز حرام است؛ امام سرخسي در المبسوط 16/38 گويد: (اجاره گرفتن بر آواز خواني و نوحه‌سرايي و نَي و طبل و ديگر بازي‌هاي بيهوده درست نيست؛ زيرا گناه است و اجاره گرفتن براي كارهاي گناه باطل است!). و امام ابن نجيم در البحر الرائق 8/215 گويد: همه‌ي ادوات موسيقي حرام است، حتي آواز سرايي با نَي ... ). (براي بررسي اقوال بيشتر: ن.ك: بدائع الصنائع 5/125 و تبيين الحقائق، زيلعي 5/126).</a:t>
            </a:r>
          </a:p>
        </p:txBody>
      </p:sp>
      <p:sp>
        <p:nvSpPr>
          <p:cNvPr id="5" name="مستطيل مستدير الزوايا 4"/>
          <p:cNvSpPr/>
          <p:nvPr/>
        </p:nvSpPr>
        <p:spPr>
          <a:xfrm>
            <a:off x="1160687" y="220595"/>
            <a:ext cx="4286660" cy="493097"/>
          </a:xfrm>
          <a:prstGeom prst="roundRect">
            <a:avLst>
              <a:gd name="adj" fmla="val 50000"/>
            </a:avLst>
          </a:prstGeom>
          <a:solidFill>
            <a:schemeClr val="accent1">
              <a:lumMod val="40000"/>
              <a:lumOff val="60000"/>
            </a:schemeClr>
          </a:solidFill>
          <a:ln>
            <a:solidFill>
              <a:schemeClr val="accent3">
                <a:lumMod val="20000"/>
                <a:lumOff val="8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3" name="رسم تخطيطي 12"/>
          <p:cNvGraphicFramePr/>
          <p:nvPr/>
        </p:nvGraphicFramePr>
        <p:xfrm>
          <a:off x="2060848" y="657920"/>
          <a:ext cx="2448272" cy="1249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مستطيل 16"/>
          <p:cNvSpPr/>
          <p:nvPr/>
        </p:nvSpPr>
        <p:spPr>
          <a:xfrm>
            <a:off x="1110717" y="274168"/>
            <a:ext cx="4358668" cy="369332"/>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b="1" cap="none" spc="0" dirty="0" smtClean="0">
                <a:ln w="11430"/>
                <a:solidFill>
                  <a:srgbClr val="C00000"/>
                </a:solidFill>
                <a:effectLst>
                  <a:outerShdw blurRad="50800" dist="39000" dir="5460000" algn="tl">
                    <a:srgbClr val="000000">
                      <a:alpha val="38000"/>
                    </a:srgbClr>
                  </a:outerShdw>
                </a:effectLst>
              </a:rPr>
              <a:t>آهنگ نزد اصحاب چهار مذهب اهل سنت و جماعت</a:t>
            </a:r>
            <a:endParaRPr lang="ar-SA" b="1" cap="none" spc="0" dirty="0">
              <a:ln w="11430"/>
              <a:solidFill>
                <a:srgbClr val="C00000"/>
              </a:solidFill>
              <a:effectLst>
                <a:outerShdw blurRad="50800" dist="39000" dir="5460000" algn="tl">
                  <a:srgbClr val="000000">
                    <a:alpha val="38000"/>
                  </a:srgbClr>
                </a:outerShdw>
              </a:effectLst>
            </a:endParaRPr>
          </a:p>
        </p:txBody>
      </p:sp>
      <p:sp>
        <p:nvSpPr>
          <p:cNvPr id="6" name="دبوس زينة 5"/>
          <p:cNvSpPr/>
          <p:nvPr/>
        </p:nvSpPr>
        <p:spPr>
          <a:xfrm>
            <a:off x="504946" y="4696512"/>
            <a:ext cx="5732900" cy="1111257"/>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گويند: چنان‌چه در بدائع الصنائع از امام ابوحنيفه ياد شده اين است كه آواز خواني مشكلي ندارد، زيرا شنيدن آواز قلب انسان را نرم مي‌كند، و در صورتي كه ادوات موسيقي شنيع و زشت نباشد مثل نَي و دف و امثال اينها مشكلي ندارد!؟</a:t>
            </a:r>
            <a:endParaRPr lang="en-US" sz="1400" dirty="0">
              <a:solidFill>
                <a:schemeClr val="tx1"/>
              </a:solidFill>
              <a:cs typeface="B Badr" pitchFamily="2" charset="-78"/>
            </a:endParaRPr>
          </a:p>
        </p:txBody>
      </p:sp>
      <p:sp>
        <p:nvSpPr>
          <p:cNvPr id="7" name="سهم منحني إلى اليسار 6"/>
          <p:cNvSpPr/>
          <p:nvPr/>
        </p:nvSpPr>
        <p:spPr>
          <a:xfrm>
            <a:off x="6253755" y="5134943"/>
            <a:ext cx="302320" cy="1813322"/>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مستدير الزوايا 7"/>
          <p:cNvSpPr/>
          <p:nvPr/>
        </p:nvSpPr>
        <p:spPr>
          <a:xfrm>
            <a:off x="491491" y="5996478"/>
            <a:ext cx="5732900" cy="2519345"/>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امام كاساني در بدائع الصنائع 6/270 وقتي سخنان پيشين را ذكر كرده يادي از امام ابوحنيفه نداشته و چنين اقوالي را به ايشان نسبت نداده است!، بلكه سخنان وي در مورد عدالت شهود بوده است!؛ امام كاساني گويد: (هرگاه كسي كه آواز مي‌خواند مردم كنار او به قصد فسق و فجور و شنيدن صدايش جمع شوند چنين شخصي عدالت ندارد هرچند كه مشروب ننوشد! زيرا چنين شخصي در رأس فسّاق قرار گرفته است، ولي اگر براي خودش براي دوري از تنهايي آواز بخواند عدالت وي ساقط نمي‌شود؛ زيرا چنين حالتي مشكلي ندارد!، بدين علّت كه آواز قلب را نرم مي‌كند ولي براي فسق و فجور انجام دادن آن حلال نيست؛ امّا كسي كه چيزي از ادوات موسيقي را استفاده مي‌كند به حالت استفاده‌اش نگاه مي‌شود: اگر مثل دف و نَي و مثل اينها شنيع و زشت نباشد مشكلي ندارد و عدالت وي ساقط نمي‌شود </a:t>
            </a:r>
            <a:r>
              <a:rPr lang="fa-IR" sz="1400" b="1" dirty="0" smtClean="0">
                <a:solidFill>
                  <a:schemeClr val="tx1"/>
                </a:solidFill>
                <a:cs typeface="B Badr" pitchFamily="2" charset="-78"/>
              </a:rPr>
              <a:t>و اگر مانند عود و امثال آن كه شنيع است باشد عدالت اوي ساقط مي‌شود </a:t>
            </a:r>
            <a:r>
              <a:rPr lang="fa-IR" sz="1400" b="1" u="sng" dirty="0" smtClean="0">
                <a:solidFill>
                  <a:schemeClr val="tx1"/>
                </a:solidFill>
                <a:cs typeface="B Badr" pitchFamily="2" charset="-78"/>
              </a:rPr>
              <a:t>زيرا به هيچ وجه جايز نيستند</a:t>
            </a:r>
            <a:r>
              <a:rPr lang="fa-IR" sz="1400" dirty="0" smtClean="0">
                <a:solidFill>
                  <a:schemeClr val="tx1"/>
                </a:solidFill>
                <a:cs typeface="B Badr" pitchFamily="2" charset="-78"/>
              </a:rPr>
              <a:t>!).</a:t>
            </a:r>
          </a:p>
        </p:txBody>
      </p:sp>
      <p:sp>
        <p:nvSpPr>
          <p:cNvPr id="9" name="مستطيل 8"/>
          <p:cNvSpPr/>
          <p:nvPr/>
        </p:nvSpPr>
        <p:spPr>
          <a:xfrm>
            <a:off x="-85705" y="8534421"/>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دبوس زينة 2"/>
          <p:cNvSpPr/>
          <p:nvPr/>
        </p:nvSpPr>
        <p:spPr>
          <a:xfrm>
            <a:off x="535039" y="571475"/>
            <a:ext cx="5732900" cy="788143"/>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گويند: از امام ابوحنيفه نقل شده كه اگر كسي ادوات موسيقي را تلف يا خراب كند ضامن است زيرا مي‌شود از اين‌چنين ادواتي استفاده برد!؟</a:t>
            </a:r>
            <a:endParaRPr lang="en-US" sz="1400" dirty="0">
              <a:solidFill>
                <a:schemeClr val="tx1"/>
              </a:solidFill>
              <a:cs typeface="B Badr" pitchFamily="2" charset="-78"/>
            </a:endParaRPr>
          </a:p>
        </p:txBody>
      </p:sp>
      <p:sp>
        <p:nvSpPr>
          <p:cNvPr id="4" name="سهم منحني إلى اليسار 3"/>
          <p:cNvSpPr/>
          <p:nvPr/>
        </p:nvSpPr>
        <p:spPr>
          <a:xfrm>
            <a:off x="6285969" y="893300"/>
            <a:ext cx="302320" cy="1799825"/>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مستطيل مستدير الزوايا 4"/>
          <p:cNvSpPr/>
          <p:nvPr/>
        </p:nvSpPr>
        <p:spPr>
          <a:xfrm>
            <a:off x="542173" y="1512037"/>
            <a:ext cx="5732900" cy="2943448"/>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جواب: اگر كسي به دستور امام يا قاضي ادوات موسيقي را تلف يا نابود كند و يا كسي بدون اجازه‌ي امام يا قاضي خودش عود آواز خواني و مثل آن را را بشكند ضامن نيست! و اين بين ابوحنيفه و ابويوسف و محمد بن حسن محل اتفاق  است!، ولي اگر كسي </a:t>
            </a:r>
            <a:r>
              <a:rPr lang="fa-IR" sz="1400" b="1" dirty="0" smtClean="0">
                <a:solidFill>
                  <a:schemeClr val="tx1"/>
                </a:solidFill>
                <a:cs typeface="B Badr" pitchFamily="2" charset="-78"/>
              </a:rPr>
              <a:t>بدون اجازه‌ي امام يا قاضي</a:t>
            </a:r>
            <a:r>
              <a:rPr lang="fa-IR" sz="1400" dirty="0" smtClean="0">
                <a:solidFill>
                  <a:schemeClr val="tx1"/>
                </a:solidFill>
                <a:cs typeface="B Badr" pitchFamily="2" charset="-78"/>
              </a:rPr>
              <a:t> ادوات موسيقي به غير از عود را خُرد كند؛ امام ابوحنيفه گويد آن شخص ضامن است، امّا ابويوسف و محمد بن حسن گويند كه ضامن نيست! (ن.ك: حاشيه رد المختار، ابن‌عابدين 6/212 و البحر الرائق، ابن‌نجيم 6/78)؛ و امام ابوحنيفه گرچه در مورد مسأله‌ي قبلي گفته است كه شخص ضامن است ولي اين بدين منظور نيست كه همان آلت موسيقي را ضمانت دارد بلكه نوع ضمانت به قيمت چوب آن است!، پس اگر ادوات موسيقي به طور مطلق نزد امام ابوحنيفه جايز بود بايد آن شخص خود آلت موسيقي را ضامن مي‌بود نه قيمت چوب آن!؟ و امام ابوحنيفه اگر چنين شخصي را ضامن دانسته بدين سبب است كه وي تغيير منكر با دست را از خصوصيّات امام يا قاضي مي‌داند نه اينكه هر شخصي بدون اجازه‌ي امام يا قاضي اقدام به چنين كاري كند! (ن.ك: بدائع الصنائع، كاساني 7/168 و حاشيه تبيين الحقائق 5/239 و البحر الرائق، ابن‌نجيم 8/143).</a:t>
            </a:r>
          </a:p>
        </p:txBody>
      </p:sp>
      <p:sp>
        <p:nvSpPr>
          <p:cNvPr id="6" name="دبوس زينة 5"/>
          <p:cNvSpPr/>
          <p:nvPr/>
        </p:nvSpPr>
        <p:spPr>
          <a:xfrm>
            <a:off x="519091" y="4669023"/>
            <a:ext cx="5732900" cy="831119"/>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گويند: از امام ابوحنيفه نقل شده كه در مجلسي كه موسيقي بوده حضور داشته است، پس اگر موسيقي حرام مي‌بود آن مجلس را ترك مي‌كرد!؟</a:t>
            </a:r>
            <a:endParaRPr lang="en-US" sz="1400" dirty="0">
              <a:solidFill>
                <a:schemeClr val="tx1"/>
              </a:solidFill>
              <a:cs typeface="B Badr" pitchFamily="2" charset="-78"/>
            </a:endParaRPr>
          </a:p>
        </p:txBody>
      </p:sp>
      <p:sp>
        <p:nvSpPr>
          <p:cNvPr id="7" name="سهم منحني إلى اليسار 6"/>
          <p:cNvSpPr/>
          <p:nvPr/>
        </p:nvSpPr>
        <p:spPr>
          <a:xfrm>
            <a:off x="6266466" y="4957599"/>
            <a:ext cx="302320" cy="1823407"/>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مستدير الزوايا 7"/>
          <p:cNvSpPr/>
          <p:nvPr/>
        </p:nvSpPr>
        <p:spPr>
          <a:xfrm>
            <a:off x="535039" y="5710574"/>
            <a:ext cx="5732900" cy="2640883"/>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جواب: آنچه از امام ابوحنيفه ياد شده فقط در مورد مجلسي است كه در آن آواز خواني يا بازي باشد نه موسيقي!؟؛ امام محمود نجاري در المحيط البرهاني 5/235 گويد: (هرگاه بازي و آواز در منزل باشد اشكالي ندارد كه شخصي سر سفره‌ي غذا بنشيند و بخورد .. گفته شده و اين در صورتي است كه به خاطر منزلت آن شخصِ مهمان، كار خود را رها كنند ولي اگر آن اشخاصي كه بازي مي‌كنند و آواز مي‌خوانند كار خود را رها نكنند نبايد آن شخص سر سفره آن‌ها بنشيند و غذا بخورد بلكه بايد از آنجا بلند شود وآنها را ترك كند و امام ابوحنيفه گفته كه من يك‌بار به چنين مجلسي مبتلا شده‌ام!!).</a:t>
            </a:r>
          </a:p>
          <a:p>
            <a:pPr indent="216000" algn="just">
              <a:spcBef>
                <a:spcPts val="600"/>
              </a:spcBef>
            </a:pPr>
            <a:r>
              <a:rPr lang="fa-IR" sz="1400" dirty="0" smtClean="0">
                <a:solidFill>
                  <a:schemeClr val="tx1"/>
                </a:solidFill>
                <a:cs typeface="B Badr" pitchFamily="2" charset="-78"/>
              </a:rPr>
              <a:t>سبحان الله! امام ابوحنيفه مذهبش بر اين است كه اگر در جايي كسي بدون ادوات موسيقي، آواز بخواند هرچند كه مجلس وليمه باشد و آن شخص دعوت شده باشد ،در صورتي كه كار خود را رها نكنند آن شخص بايد آنجا را ترك كند!، حال اگر موسيقي بود چه مي‌شد!!؟</a:t>
            </a:r>
          </a:p>
        </p:txBody>
      </p:sp>
      <p:sp>
        <p:nvSpPr>
          <p:cNvPr id="9" name="مستطيل 8"/>
          <p:cNvSpPr/>
          <p:nvPr/>
        </p:nvSpPr>
        <p:spPr>
          <a:xfrm>
            <a:off x="6114884" y="8498795"/>
            <a:ext cx="814368"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80</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489872" y="1458024"/>
            <a:ext cx="5732900" cy="1619261"/>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در كتاب مدونه 9/421 آمده است كه امام سحنون تنوخي گويد: از امام عبدالرحمن بن قاسم سؤال گرفتم: آيا امام مالك زدن دف در عروسي را جايز مي‌دانست يا نه؟ و آيا اجاره دادن آن را جايز مي‌دانست يا نه؟، امام ابن قاسم گفت: امام مالك دف و ديگر ادوات موسيقي را در عروسي  كراهت (يعني حرام) مي‌دانست! و آن هم بدين علّت كه من از وي سؤال گرفتم و آن را ضعيف دانست و نپسنديد!</a:t>
            </a:r>
          </a:p>
        </p:txBody>
      </p:sp>
      <p:graphicFrame>
        <p:nvGraphicFramePr>
          <p:cNvPr id="4" name="رسم تخطيطي 3"/>
          <p:cNvGraphicFramePr/>
          <p:nvPr/>
        </p:nvGraphicFramePr>
        <p:xfrm>
          <a:off x="2204864" y="107505"/>
          <a:ext cx="2290488" cy="13339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دبوس زينة 5"/>
          <p:cNvSpPr/>
          <p:nvPr/>
        </p:nvSpPr>
        <p:spPr>
          <a:xfrm>
            <a:off x="489872" y="3267787"/>
            <a:ext cx="5732900" cy="762005"/>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B Badr" pitchFamily="2" charset="-78"/>
              </a:rPr>
              <a:t>گويند: كراهت در روايت امام مالك كراهت تنزيهي است نه تحريمي!؟</a:t>
            </a:r>
            <a:endParaRPr lang="en-US" sz="1400" b="1" dirty="0">
              <a:solidFill>
                <a:schemeClr val="tx1"/>
              </a:solidFill>
              <a:cs typeface="B Badr" pitchFamily="2" charset="-78"/>
            </a:endParaRPr>
          </a:p>
        </p:txBody>
      </p:sp>
      <p:sp>
        <p:nvSpPr>
          <p:cNvPr id="7" name="سهم منحني إلى اليسار 6"/>
          <p:cNvSpPr/>
          <p:nvPr/>
        </p:nvSpPr>
        <p:spPr>
          <a:xfrm>
            <a:off x="6237229" y="3588849"/>
            <a:ext cx="302320" cy="2176175"/>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مستدير الزوايا 7"/>
          <p:cNvSpPr/>
          <p:nvPr/>
        </p:nvSpPr>
        <p:spPr>
          <a:xfrm>
            <a:off x="489872" y="4220292"/>
            <a:ext cx="5732900" cy="4042701"/>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جواب: 1- پيروان مذهب امام مالك از سخنان وي تحريم ادوات موسيقي را استنباط كرده‌اند از جمله: امام ابوزيد قيرواني مالكي در كتاب الفواكه الدواني 2/298 گويد: (به طور عمدي گوش دادن سخنان باطل و بيهوده به هر نحوي حلال نيست ... و نه هم شنيدن موسيقي و آواز سرايي!.</a:t>
            </a:r>
          </a:p>
          <a:p>
            <a:pPr indent="216000" algn="just">
              <a:spcBef>
                <a:spcPts val="600"/>
              </a:spcBef>
            </a:pPr>
            <a:r>
              <a:rPr lang="fa-IR" sz="1400" dirty="0" smtClean="0">
                <a:solidFill>
                  <a:schemeClr val="tx1"/>
                </a:solidFill>
                <a:cs typeface="B Badr" pitchFamily="2" charset="-78"/>
              </a:rPr>
              <a:t>2- امام مالك در جاهايي مختلفي از وي نقل شده كه درباره‌ي حكم چيزي مي‌گويد كراهت دارد و مقصود وي حرام بودن است از جمله: امام ابن قاسم در المدونه 3/432 گويد: (وقتي امام مالك فروختن اين كتاب‌ها –يعني كتاب‌هاي شعر و آواز سرايي- را كراهت شمرده است اجاره دادن آن كتاب‌ها براي مطالعه نيز جايز نمي‌باشد؛ زيرا چيزي كه فروختن آن درست نيست اجاره دادن آن نيز درست نمي‌باشد!). پس مقصود از كراهت جايز نبودن فروش آن است!</a:t>
            </a:r>
          </a:p>
          <a:p>
            <a:pPr indent="216000" algn="just">
              <a:spcBef>
                <a:spcPts val="600"/>
              </a:spcBef>
            </a:pPr>
            <a:r>
              <a:rPr lang="fa-IR" sz="1400" dirty="0" smtClean="0">
                <a:solidFill>
                  <a:schemeClr val="tx1"/>
                </a:solidFill>
                <a:cs typeface="B Badr" pitchFamily="2" charset="-78"/>
              </a:rPr>
              <a:t>3- امام مالك آواز خواني را حرام دانسته چه برسد به آهنگ و موسيقي، چنانچه شاگردش عبد الله بن عبد الحكم در كتاب مختصرش نقل مي‌كند كه: (امام مالك درباره‌ي شنيدن آواز سؤال شد، امام مالك گفت: </a:t>
            </a:r>
            <a:r>
              <a:rPr lang="fa-IR" sz="1400" b="1" dirty="0" smtClean="0">
                <a:solidFill>
                  <a:schemeClr val="tx1"/>
                </a:solidFill>
                <a:cs typeface="B Badr" pitchFamily="2" charset="-78"/>
              </a:rPr>
              <a:t>جايز نيست</a:t>
            </a:r>
            <a:r>
              <a:rPr lang="fa-IR" sz="1400" dirty="0" smtClean="0">
                <a:solidFill>
                  <a:schemeClr val="tx1"/>
                </a:solidFill>
                <a:cs typeface="B Badr" pitchFamily="2" charset="-78"/>
              </a:rPr>
              <a:t>!؛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مي‌فرمايد: </a:t>
            </a:r>
            <a:r>
              <a:rPr lang="fa-IR" sz="1400" b="1" dirty="0" smtClean="0">
                <a:solidFill>
                  <a:schemeClr val="tx1"/>
                </a:solidFill>
                <a:cs typeface="CTraditional Arabic" pitchFamily="2" charset="-78"/>
              </a:rPr>
              <a:t>(</a:t>
            </a:r>
            <a:r>
              <a:rPr lang="ar-SA" sz="1200" dirty="0" err="1" smtClean="0">
                <a:solidFill>
                  <a:schemeClr val="tx1"/>
                </a:solidFill>
                <a:latin typeface="QCF_P212" pitchFamily="2" charset="2"/>
                <a:cs typeface="QCF_P212" pitchFamily="2" charset="2"/>
              </a:rPr>
              <a:t>ﯽ  ﯾ  ﯿ  ﰀ  ﰁﰂ</a:t>
            </a:r>
            <a:r>
              <a:rPr lang="ar-SA" sz="1200" dirty="0" smtClean="0">
                <a:solidFill>
                  <a:schemeClr val="tx1"/>
                </a:solidFill>
                <a:latin typeface="QCF_P212" pitchFamily="2" charset="2"/>
                <a:cs typeface="QCF_P212" pitchFamily="2" charset="2"/>
              </a:rPr>
              <a:t> </a:t>
            </a:r>
            <a:r>
              <a:rPr lang="fa-IR" sz="1400" b="1" dirty="0" smtClean="0">
                <a:solidFill>
                  <a:schemeClr val="tx1"/>
                </a:solidFill>
                <a:cs typeface="CTraditional Arabic" pitchFamily="2" charset="-78"/>
              </a:rPr>
              <a:t>)</a:t>
            </a:r>
            <a:r>
              <a:rPr lang="fa-IR" sz="1400" dirty="0" smtClean="0">
                <a:solidFill>
                  <a:schemeClr val="tx1"/>
                </a:solidFill>
              </a:rPr>
              <a:t> </a:t>
            </a:r>
            <a:r>
              <a:rPr lang="fa-IR" sz="1400" dirty="0" smtClean="0">
                <a:solidFill>
                  <a:schemeClr val="tx1"/>
                </a:solidFill>
                <a:cs typeface="B Badr" pitchFamily="2" charset="-78"/>
              </a:rPr>
              <a:t>(يونس 32) : « آيا بعد از حق غير از گمراهي چيز ديگري است؟»، و اين هم از جمله‌ي حق نيست!؛ به امام مالك گفته شد: اهل مدينه مي‌شنوند!، امام مالك گفت: نزد ما فاسقان چنين كاري را انجام مي‌دهند!).</a:t>
            </a:r>
          </a:p>
        </p:txBody>
      </p:sp>
      <p:sp>
        <p:nvSpPr>
          <p:cNvPr id="9" name="مستطيل 8"/>
          <p:cNvSpPr/>
          <p:nvPr/>
        </p:nvSpPr>
        <p:spPr>
          <a:xfrm>
            <a:off x="-71779" y="8553027"/>
            <a:ext cx="795679"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81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دبوس زينة 2"/>
          <p:cNvSpPr/>
          <p:nvPr/>
        </p:nvSpPr>
        <p:spPr>
          <a:xfrm>
            <a:off x="504108" y="323528"/>
            <a:ext cx="5732900" cy="576311"/>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B Badr" pitchFamily="2" charset="-78"/>
              </a:rPr>
              <a:t>گفته شده: از ائمه‌ي مذهب مالكيّت مثل ابن‌كنانه روايت است كه گويد: نَي و شيپور كه كاملاَ بيهوده نيستند جايز است!؟</a:t>
            </a:r>
            <a:endParaRPr lang="en-US" sz="1400" b="1" dirty="0">
              <a:solidFill>
                <a:schemeClr val="tx1"/>
              </a:solidFill>
              <a:cs typeface="B Badr" pitchFamily="2" charset="-78"/>
            </a:endParaRPr>
          </a:p>
        </p:txBody>
      </p:sp>
      <p:sp>
        <p:nvSpPr>
          <p:cNvPr id="4" name="سهم منحني إلى اليسار 3"/>
          <p:cNvSpPr/>
          <p:nvPr/>
        </p:nvSpPr>
        <p:spPr>
          <a:xfrm>
            <a:off x="6251467" y="603621"/>
            <a:ext cx="302320" cy="1780801"/>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مستطيل مستدير الزوايا 4"/>
          <p:cNvSpPr/>
          <p:nvPr/>
        </p:nvSpPr>
        <p:spPr>
          <a:xfrm>
            <a:off x="512060" y="963120"/>
            <a:ext cx="5732900" cy="2762269"/>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جواب: 1-آنچه ابن رشد در البيان والتحصيل 4/431 از ابن‌كنانه نقل مي‌كند چنين است: (علماء اتفاق دارند كه زدن دف در عروسي جايز است ... و ابن‌كنانه گفته شيپور نيز در عروسي جايز است..!)؛ پس بحث عروسي است نه در همه جا و هر وقت و خود ابن‌رشد گفته‌ي ابن‌كنانه را نقض مي‌كند و در كتاب البيان والتحصيل 7/472 مي‌گويد: (اما عود و شيپور علماء هيچ اختلافي ندارند در اينكه سر عروسي و غير از عروسي درست نيست، و به اتفاق علماء خريد و فروش آن فَسخ و باطل است!).</a:t>
            </a:r>
          </a:p>
          <a:p>
            <a:pPr indent="216000" algn="just">
              <a:spcBef>
                <a:spcPts val="600"/>
              </a:spcBef>
            </a:pPr>
            <a:r>
              <a:rPr lang="fa-IR" sz="1400" dirty="0" smtClean="0">
                <a:solidFill>
                  <a:schemeClr val="tx1"/>
                </a:solidFill>
                <a:cs typeface="B Badr" pitchFamily="2" charset="-78"/>
              </a:rPr>
              <a:t>2- فتاواي پيروان مذهب امام مالك نيز بر حرام بودن ادوات موسيقي است از جمله: امام ابوالحسن مالكي در كفايه الطالب 2/434 كه گويد: (شنيدن صداي ادوات موسيقي مثل عود غير از دف در عروسي درست نيست ... و اين مذهب امام مالك است!)؛ و امام ابن‌عرفه دسوقي در حاشيه‌اش گويد: ( اَمّا در غير از عروسي چيزي از ادوات موسيقي به اتفاق علماء درست نيست مگر دف [منظور در عروسي] ..) و امام ابن‌الحاج فاسي در كتاب المدخل 3/99 گويد: (اَمّا عود و طبل و ديگر ادوات موسيقي حرام است و شنونده‌ي آن فاسق است!) .</a:t>
            </a:r>
          </a:p>
        </p:txBody>
      </p:sp>
      <p:sp>
        <p:nvSpPr>
          <p:cNvPr id="6" name="دبوس زينة 5"/>
          <p:cNvSpPr/>
          <p:nvPr/>
        </p:nvSpPr>
        <p:spPr>
          <a:xfrm>
            <a:off x="504108" y="3804571"/>
            <a:ext cx="5732900" cy="2571768"/>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B Badr" pitchFamily="2" charset="-78"/>
              </a:rPr>
              <a:t>گويند:</a:t>
            </a:r>
            <a:r>
              <a:rPr lang="fa-IR" sz="1400" dirty="0" smtClean="0">
                <a:solidFill>
                  <a:schemeClr val="tx1"/>
                </a:solidFill>
                <a:cs typeface="B Badr" pitchFamily="2" charset="-78"/>
              </a:rPr>
              <a:t> سعيد بن كثير بن عفير گويد: ابراهيم بن سعد زهري به عراق آمد ... و هارون الرشيد او را اكرام كرده و با نيكي با وي رفتار كرد، و وي از آواز خواني سؤال شد و فتوا داد كه حلال است، و يكي از علماي حديث نزد وي آمد تا احاديث امام زهري را از او بشنود و شنيد كه آواز مي‌خواند و به او گفت: من حريص بودم كه روايت‌هايت را بشنوم و الآن به هيچ وجه از تو نخواهم شنيد!... و اين مسأله در بغداد اشاعه شد و هارون الرشيد از آن با خبر شد و او را صدا زد ... وگفت: اي امير المؤمنين شايد حرف‌هاي آن شخص جاهل كه مرا ديشب اذيّت كرده شنيده‌اي!؟... پس هارون الرشيد صدا مي‌زند كه عود را بياورند و سپس براي هارون الرشيد آواز خواند ... هارون الرشيد گفت: آيا در اين مسأله از امام مالك چيزي شنيده‌اي؟ گفت: نه والله!، غير از اين كه پدرم به من گفته كه در پذيرايي بنو يربوع شركت داشتند و آنان تعداد زيادي بودند، و كمترين آنان در فقه و منزلت امام مالك بوده است و همراه آنان دف و ادوات موسيقي و طبل بوده كه آواز مي‌خواندند و بازي مي‌كردند، و همراه امام مالك دف مربع شكلي بوده كه براي آنها آواز مي‌خواند!!!</a:t>
            </a:r>
            <a:endParaRPr lang="en-US" sz="1400" dirty="0">
              <a:solidFill>
                <a:schemeClr val="tx1"/>
              </a:solidFill>
              <a:cs typeface="B Badr" pitchFamily="2" charset="-78"/>
            </a:endParaRPr>
          </a:p>
        </p:txBody>
      </p:sp>
      <p:sp>
        <p:nvSpPr>
          <p:cNvPr id="7" name="سهم منحني إلى اليسار 6"/>
          <p:cNvSpPr/>
          <p:nvPr/>
        </p:nvSpPr>
        <p:spPr>
          <a:xfrm>
            <a:off x="6251467" y="5211429"/>
            <a:ext cx="302320" cy="1780801"/>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مستدير الزوايا 7"/>
          <p:cNvSpPr/>
          <p:nvPr/>
        </p:nvSpPr>
        <p:spPr>
          <a:xfrm>
            <a:off x="512059" y="6451367"/>
            <a:ext cx="5732900" cy="2261704"/>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B Badr" pitchFamily="2" charset="-78"/>
              </a:rPr>
              <a:t>جواب: اول: </a:t>
            </a:r>
            <a:r>
              <a:rPr lang="fa-IR" sz="1400" dirty="0" smtClean="0">
                <a:solidFill>
                  <a:schemeClr val="tx1"/>
                </a:solidFill>
                <a:cs typeface="B Badr" pitchFamily="2" charset="-78"/>
              </a:rPr>
              <a:t>اين روايت را امام خطيب بغدادي در تاريخ بغداد 6/81 و ابن‌عساكر در تاريخ دمشق 7/9 و ابن‌طاهر قيسراني در كتاب السماع ص 65 با اسناد عبيد الله بن سعيد بن كثير بن عفير از پدرش نقل كرده‌اند! كه اين روايت دروغ است!! و علت آن؛ </a:t>
            </a:r>
            <a:r>
              <a:rPr lang="fa-IR" sz="1400" b="1" dirty="0" smtClean="0">
                <a:solidFill>
                  <a:schemeClr val="tx1"/>
                </a:solidFill>
                <a:cs typeface="B Badr" pitchFamily="2" charset="-78"/>
              </a:rPr>
              <a:t>اول: </a:t>
            </a:r>
            <a:r>
              <a:rPr lang="fa-IR" sz="1400" dirty="0" smtClean="0">
                <a:solidFill>
                  <a:schemeClr val="tx1"/>
                </a:solidFill>
                <a:cs typeface="B Badr" pitchFamily="2" charset="-78"/>
              </a:rPr>
              <a:t>عبيد الله بن سعيد است كه امام ابن حبان او را در كتاب مجروحين 2/67 مجروح دانسته و گويد: (وي به طور مقلوب و وارونه از پدرش از علماي ثقات ديگر حديث روايت مي‌كند ... و درست نيست به روايت‌هاي او در صورت متفرّد شدن و ورود به تنهايي از جهت وي، به آن استدلال شود!). و همچنين امام ابن‌عدي در كتاب الضعفاء 3/411 او را ضعيف دانسته است!. </a:t>
            </a:r>
            <a:r>
              <a:rPr lang="fa-IR" sz="1400" b="1" dirty="0" smtClean="0">
                <a:solidFill>
                  <a:schemeClr val="tx1"/>
                </a:solidFill>
                <a:cs typeface="B Badr" pitchFamily="2" charset="-78"/>
              </a:rPr>
              <a:t>دوم: </a:t>
            </a:r>
            <a:r>
              <a:rPr lang="fa-IR" sz="1400" dirty="0" smtClean="0">
                <a:solidFill>
                  <a:schemeClr val="tx1"/>
                </a:solidFill>
                <a:cs typeface="B Badr" pitchFamily="2" charset="-78"/>
              </a:rPr>
              <a:t>اين روايت از لحاظ متن مشكل دارد و آن هم اينكه چطور مي‌شود در شب يك واقعه رخ دهد و فردايش بدون وجود وسايل اعلام خبر در سرار بغداد اشاعه پيدا كند و هارون الرشيد باخبر شود!؟ ... </a:t>
            </a:r>
            <a:r>
              <a:rPr lang="fa-IR" sz="1400" b="1" dirty="0" smtClean="0">
                <a:solidFill>
                  <a:schemeClr val="tx1"/>
                </a:solidFill>
                <a:cs typeface="B Badr" pitchFamily="2" charset="-78"/>
              </a:rPr>
              <a:t>سوم:</a:t>
            </a:r>
            <a:r>
              <a:rPr lang="fa-IR" sz="1400" dirty="0" smtClean="0">
                <a:solidFill>
                  <a:schemeClr val="tx1"/>
                </a:solidFill>
                <a:cs typeface="B Badr" pitchFamily="2" charset="-78"/>
              </a:rPr>
              <a:t> اينكه اين روايت متناقض است با آنچه شاگردان امام مالك به تواتر از وي نقل كرده‌اند كه موسيقي حرام است!</a:t>
            </a:r>
          </a:p>
        </p:txBody>
      </p:sp>
      <p:sp>
        <p:nvSpPr>
          <p:cNvPr id="9" name="مستطيل 8"/>
          <p:cNvSpPr/>
          <p:nvPr/>
        </p:nvSpPr>
        <p:spPr>
          <a:xfrm>
            <a:off x="6222853" y="8515679"/>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82</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565525" y="1308078"/>
            <a:ext cx="5732900" cy="4235480"/>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امام شافعي در كتاب الام 4/95 در بحث آنچه درست است وصيت شود، گويد: (اگر بگويد: به كسي كه از من ارث مي‌برد طبلي از طبل‌هايم بدهيد ... اگر آن طبل استفاده‌ي ديگري جز طبل زدن با آن نداشته باشد درست نيست كه آن شخص آن را بگيرد مگر اين‌كه آن طبل در جنگ از آن استفاده شود، و اين همانند اين است كه بگويد: به وارثم حيواني از حيوانات روي زمين بدهيد كه درست نيست به آن وارث خوك دهند! و هرچند بگويد طبل دهيد!... و همان‌طور كه گفتم اگر طبل براي غير از طبل زدن از آن استفاده شود وصيت كردن به آن درست است و اگر فقط براي طبل زدن استفاده شود وصيت كردن به آن نزد من درست نيست!، و اگر بگويد عودي از عودهايم بدهيد ... اگر استفاده‌ي ديگري جز عود زدن با آن، نداشته باشد آن وصيت نزد من باطل است، و اين گفته شامل تمامي ادوات موسيقي مي‌باشد ... و اگر بگويد: فلوتي از مالم به او بدهيد، هر فلوتي از ني و يا چيز ديگري كه براي غير از نَي زدن استفاده شود به او بدهند، و اگر استفاده‌ي ديگري جز نَي زدن نداشته باشد نبايد به او بدهند!).</a:t>
            </a:r>
          </a:p>
          <a:p>
            <a:pPr indent="216000" algn="just">
              <a:spcBef>
                <a:spcPts val="600"/>
              </a:spcBef>
            </a:pPr>
            <a:r>
              <a:rPr lang="fa-IR" sz="1400" dirty="0" smtClean="0">
                <a:solidFill>
                  <a:schemeClr val="tx1"/>
                </a:solidFill>
                <a:cs typeface="B Badr" pitchFamily="2" charset="-78"/>
              </a:rPr>
              <a:t>در كتاب الام 4/225 نيز گويد: (در صورتي كه عود يا نَي و طبلي را خورد كند، اگر براي كاري غير از موسيقي زدن از آن استفاده شود، بايد آن شكستن را جبران كند و اگر فقط براي موسيقي از آن استفاده شود چيزي بر گردن او نيست و هرچند شخص نصراني يا يهودي يا مشرك آن وسيله‌ي موسيقي فرد مسلمان را خُرد كند و يا مسلماني ادوات موسيقي آنان را خُرد كند تعويض و جبران آن باطل است!).</a:t>
            </a:r>
          </a:p>
          <a:p>
            <a:pPr indent="216000" algn="just">
              <a:spcBef>
                <a:spcPts val="600"/>
              </a:spcBef>
            </a:pPr>
            <a:r>
              <a:rPr lang="fa-IR" sz="1400" dirty="0" smtClean="0">
                <a:solidFill>
                  <a:schemeClr val="tx1"/>
                </a:solidFill>
                <a:cs typeface="B Badr" pitchFamily="2" charset="-78"/>
              </a:rPr>
              <a:t>امام ابن‌حجر هيتمي در الزواجر 2/907 گويد: (از گفته‌هاي امام شافعي بدون هيچ شك و ترديدي چنين فهميده مي‌شود كه ساير ادوات [موسيقي] مثل نَي حرام است).</a:t>
            </a:r>
          </a:p>
        </p:txBody>
      </p:sp>
      <p:graphicFrame>
        <p:nvGraphicFramePr>
          <p:cNvPr id="4" name="رسم تخطيطي 3"/>
          <p:cNvGraphicFramePr/>
          <p:nvPr/>
        </p:nvGraphicFramePr>
        <p:xfrm>
          <a:off x="2365648" y="80070"/>
          <a:ext cx="2089562" cy="12382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دبوس زينة 4"/>
          <p:cNvSpPr/>
          <p:nvPr/>
        </p:nvSpPr>
        <p:spPr>
          <a:xfrm>
            <a:off x="572668" y="5734062"/>
            <a:ext cx="5732900" cy="666753"/>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B Badr" pitchFamily="2" charset="-78"/>
              </a:rPr>
              <a:t>گويند: امام بيهقي و العز بن عبد السلام موسيقي را جايز دانسته‌اند!؟</a:t>
            </a:r>
            <a:endParaRPr lang="en-US" sz="1400" b="1" dirty="0">
              <a:solidFill>
                <a:schemeClr val="tx1"/>
              </a:solidFill>
              <a:cs typeface="B Badr" pitchFamily="2" charset="-78"/>
            </a:endParaRPr>
          </a:p>
        </p:txBody>
      </p:sp>
      <p:sp>
        <p:nvSpPr>
          <p:cNvPr id="6" name="سهم منحني إلى اليسار 5"/>
          <p:cNvSpPr/>
          <p:nvPr/>
        </p:nvSpPr>
        <p:spPr>
          <a:xfrm>
            <a:off x="6320027" y="5991622"/>
            <a:ext cx="253435" cy="1202949"/>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مستطيل مستدير الزوايا 6"/>
          <p:cNvSpPr/>
          <p:nvPr/>
        </p:nvSpPr>
        <p:spPr>
          <a:xfrm>
            <a:off x="572668" y="6591315"/>
            <a:ext cx="5732900" cy="2095515"/>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جواب: 1- امام </a:t>
            </a:r>
            <a:r>
              <a:rPr lang="fa-IR" sz="1400" b="1" dirty="0" smtClean="0">
                <a:solidFill>
                  <a:schemeClr val="tx1"/>
                </a:solidFill>
                <a:cs typeface="B Badr" pitchFamily="2" charset="-78"/>
              </a:rPr>
              <a:t>بيهقي</a:t>
            </a:r>
            <a:r>
              <a:rPr lang="fa-IR" sz="1400" dirty="0" smtClean="0">
                <a:solidFill>
                  <a:schemeClr val="tx1"/>
                </a:solidFill>
                <a:cs typeface="B Badr" pitchFamily="2" charset="-78"/>
              </a:rPr>
              <a:t> در كتاب شعب الايمان 4/282 گويد: (اگر آواز خواني را ادامه ندهد ولي با ادواتي مثل تار ساز زند؛ چنين كاري در هيچ حالتي درست نيست، زيرا با توجه به احاديث ايجاد كردن آهنگ به وسيله‌ي تار -بدون آوازسرايي- جايز نيست!) و در كتاب الآداب 1/380 گويد: (عود زدن حرام است!).</a:t>
            </a:r>
          </a:p>
          <a:p>
            <a:pPr indent="216000" algn="just">
              <a:spcBef>
                <a:spcPts val="600"/>
              </a:spcBef>
            </a:pPr>
            <a:r>
              <a:rPr lang="fa-IR" sz="1400" dirty="0" smtClean="0">
                <a:solidFill>
                  <a:schemeClr val="tx1"/>
                </a:solidFill>
                <a:cs typeface="B Badr" pitchFamily="2" charset="-78"/>
              </a:rPr>
              <a:t>2- امام </a:t>
            </a:r>
            <a:r>
              <a:rPr lang="fa-IR" sz="1400" b="1" dirty="0" smtClean="0">
                <a:solidFill>
                  <a:schemeClr val="tx1"/>
                </a:solidFill>
                <a:cs typeface="B Badr" pitchFamily="2" charset="-78"/>
              </a:rPr>
              <a:t>العز بن عبد السلام </a:t>
            </a:r>
            <a:r>
              <a:rPr lang="fa-IR" sz="1400" dirty="0" smtClean="0">
                <a:solidFill>
                  <a:schemeClr val="tx1"/>
                </a:solidFill>
                <a:cs typeface="B Badr" pitchFamily="2" charset="-78"/>
              </a:rPr>
              <a:t>در قواعد الأحكام 2/215 گويد: (كسي كه در مجالسي كه در آن صداي آهنگ مثل تار و ني باشد حضور يابد مرتكب كار حرامي شده است! و خودش را با كار حرامي اذّيت مي‌دهد ... و به طور كلّي شنيدن آواز و نشيد بدعت است و بعضي از آنها مشكلي ندارد، اما شنيدن صداي آهنگ‌هاي حرام اشتباهي است از بعضي اشخاص (ش...) جاهل كه در مقابل پروردگار جسارت كرده‌اند!). </a:t>
            </a:r>
          </a:p>
        </p:txBody>
      </p:sp>
      <p:sp>
        <p:nvSpPr>
          <p:cNvPr id="8" name="مستطيل 7"/>
          <p:cNvSpPr/>
          <p:nvPr/>
        </p:nvSpPr>
        <p:spPr>
          <a:xfrm>
            <a:off x="-85705" y="8558085"/>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83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دبوس زينة 2"/>
          <p:cNvSpPr/>
          <p:nvPr/>
        </p:nvSpPr>
        <p:spPr>
          <a:xfrm>
            <a:off x="441289" y="451778"/>
            <a:ext cx="5732900" cy="967536"/>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گويند: امام شوكاني در كتاب نيل الاوطار از امام ماوردي از بعضي از ائمه‌ي شافعي مذهب نقل كرده كه عود زدن درست است و چنين روايتي را ابوالفضل بن طاهر از ابواسحاق شيرازي نقل كرده و اسنوي در المهمات از روياني و ماوردي نقل كرده است ... و ادفوي از العز بن عبد السلام نقل كرده است ... همه‌ي اينها گويند: شنيدن تمامي ادوات موسيقي حلال است!؟</a:t>
            </a:r>
            <a:endParaRPr lang="en-US" sz="1400" dirty="0">
              <a:solidFill>
                <a:schemeClr val="tx1"/>
              </a:solidFill>
              <a:cs typeface="B Badr" pitchFamily="2" charset="-78"/>
            </a:endParaRPr>
          </a:p>
        </p:txBody>
      </p:sp>
      <p:sp>
        <p:nvSpPr>
          <p:cNvPr id="4" name="سهم منحني إلى اليسار 3"/>
          <p:cNvSpPr/>
          <p:nvPr/>
        </p:nvSpPr>
        <p:spPr>
          <a:xfrm>
            <a:off x="6188648" y="730718"/>
            <a:ext cx="302320" cy="2176175"/>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مستطيل مستدير الزوايا 4"/>
          <p:cNvSpPr/>
          <p:nvPr/>
        </p:nvSpPr>
        <p:spPr>
          <a:xfrm>
            <a:off x="441289" y="1520936"/>
            <a:ext cx="5732900" cy="7321580"/>
          </a:xfrm>
          <a:prstGeom prst="roundRect">
            <a:avLst>
              <a:gd name="adj" fmla="val 6846"/>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0"/>
              </a:spcBef>
            </a:pPr>
            <a:r>
              <a:rPr lang="fa-IR" sz="1400" dirty="0" smtClean="0">
                <a:solidFill>
                  <a:schemeClr val="tx1"/>
                </a:solidFill>
                <a:cs typeface="B Badr" pitchFamily="2" charset="-78"/>
              </a:rPr>
              <a:t>جواب: امام شوكاني اين اقوال را فقط براي اين نقل كرده است كه بگويد: اين اقوال به اين علماء نسبت داده شده است و او ادّعا نداشته كه اين روايت‌ها صحيح هستند، بلكه آنچه ما از گفته‌هاي اين علماء در كتاب‌هايشان مشاهده مي‌كنيم، خلاف اين گفته‌ها مي‌باشد، از جمله: </a:t>
            </a:r>
          </a:p>
          <a:p>
            <a:pPr indent="216000" algn="just">
              <a:spcBef>
                <a:spcPts val="0"/>
              </a:spcBef>
            </a:pPr>
            <a:r>
              <a:rPr lang="fa-IR" sz="1400" dirty="0" smtClean="0">
                <a:solidFill>
                  <a:schemeClr val="tx1"/>
                </a:solidFill>
                <a:cs typeface="B Badr" pitchFamily="2" charset="-78"/>
              </a:rPr>
              <a:t>1- امام </a:t>
            </a:r>
            <a:r>
              <a:rPr lang="fa-IR" sz="1400" b="1" dirty="0" smtClean="0">
                <a:solidFill>
                  <a:schemeClr val="tx1"/>
                </a:solidFill>
                <a:cs typeface="B Badr" pitchFamily="2" charset="-78"/>
              </a:rPr>
              <a:t>ماوردي</a:t>
            </a:r>
            <a:r>
              <a:rPr lang="fa-IR" sz="1400" dirty="0" smtClean="0">
                <a:solidFill>
                  <a:schemeClr val="tx1"/>
                </a:solidFill>
                <a:cs typeface="B Badr" pitchFamily="2" charset="-78"/>
              </a:rPr>
              <a:t> در الحاوي 1/70 گويد: (اگر طبلي بجز طبلي كه در جنگ از آن استفاده شود نباشد [يعني اگر وصيت به طبلي كه فقط در  جنگ از آن استفاده شود، باشد]، وصيت كردن به آن جايز است، زيرا طبلي كه در جنگ از آن استفاده مي‌شود مباح است!.. و اگر تمامي آن طبل‌ها براي موسيقي باشد و براي غير از موسيقي به كار نرود آن وصيّت باطل است، زيرا طبل‌هايي كه براي موسيقي به كار مي‌رود حرام است!!). (براي بحث بيشتر ن.ك: الحاوي 18/451)</a:t>
            </a:r>
          </a:p>
          <a:p>
            <a:pPr indent="216000" algn="just">
              <a:spcBef>
                <a:spcPts val="0"/>
              </a:spcBef>
            </a:pPr>
            <a:r>
              <a:rPr lang="fa-IR" sz="1400" dirty="0" smtClean="0">
                <a:solidFill>
                  <a:schemeClr val="tx1"/>
                </a:solidFill>
                <a:cs typeface="B Badr" pitchFamily="2" charset="-78"/>
              </a:rPr>
              <a:t>2- امام </a:t>
            </a:r>
            <a:r>
              <a:rPr lang="fa-IR" sz="1400" b="1" dirty="0" smtClean="0">
                <a:solidFill>
                  <a:schemeClr val="tx1"/>
                </a:solidFill>
                <a:cs typeface="B Badr" pitchFamily="2" charset="-78"/>
              </a:rPr>
              <a:t>شيرازي</a:t>
            </a:r>
            <a:r>
              <a:rPr lang="fa-IR" sz="1400" dirty="0" smtClean="0">
                <a:solidFill>
                  <a:schemeClr val="tx1"/>
                </a:solidFill>
                <a:cs typeface="B Badr" pitchFamily="2" charset="-78"/>
              </a:rPr>
              <a:t> در المهذب (ن.ك: المجموع شرح المهذب 15/488) گويد: (اگر وصيّت به طبلي از طبل‌هايش كند ... چنين وصيّتي باطل است زيرا اين وصيت به چيز حرامي مي‌باشد! ... و اگر وصيّت به عودي كند ... اين وصيّت باطل است زيرا اين وصيّت به چيز حرامي مي‌باشد!).</a:t>
            </a:r>
          </a:p>
          <a:p>
            <a:pPr indent="216000" algn="just">
              <a:spcBef>
                <a:spcPts val="0"/>
              </a:spcBef>
            </a:pPr>
            <a:r>
              <a:rPr lang="fa-IR" sz="1400" dirty="0" smtClean="0">
                <a:solidFill>
                  <a:schemeClr val="tx1"/>
                </a:solidFill>
                <a:cs typeface="B Badr" pitchFamily="2" charset="-78"/>
              </a:rPr>
              <a:t>3- امام </a:t>
            </a:r>
            <a:r>
              <a:rPr lang="fa-IR" sz="1400" b="1" dirty="0" smtClean="0">
                <a:solidFill>
                  <a:schemeClr val="tx1"/>
                </a:solidFill>
                <a:cs typeface="B Badr" pitchFamily="2" charset="-78"/>
              </a:rPr>
              <a:t>رافعي</a:t>
            </a:r>
            <a:r>
              <a:rPr lang="fa-IR" sz="1400" dirty="0" smtClean="0">
                <a:solidFill>
                  <a:schemeClr val="tx1"/>
                </a:solidFill>
                <a:cs typeface="B Badr" pitchFamily="2" charset="-78"/>
              </a:rPr>
              <a:t> در فتح العزيز شرح الوجيز گويد: (ادوات موسيقي مثل عود و تار و ديگر ادوات موسيقي و همچنين صليب و بُت در از بين بردن آنها هيچ عوضي نيست زيرا استفاده از آنها حرام است!).</a:t>
            </a:r>
          </a:p>
          <a:p>
            <a:pPr indent="216000" algn="just">
              <a:spcBef>
                <a:spcPts val="0"/>
              </a:spcBef>
            </a:pPr>
            <a:r>
              <a:rPr lang="fa-IR" sz="1400" dirty="0" smtClean="0">
                <a:solidFill>
                  <a:schemeClr val="tx1"/>
                </a:solidFill>
                <a:cs typeface="B Badr" pitchFamily="2" charset="-78"/>
              </a:rPr>
              <a:t>4- امام </a:t>
            </a:r>
            <a:r>
              <a:rPr lang="fa-IR" sz="1400" b="1" dirty="0" smtClean="0">
                <a:solidFill>
                  <a:schemeClr val="tx1"/>
                </a:solidFill>
                <a:cs typeface="B Badr" pitchFamily="2" charset="-78"/>
              </a:rPr>
              <a:t>نووي</a:t>
            </a:r>
            <a:r>
              <a:rPr lang="fa-IR" sz="1400" dirty="0" smtClean="0">
                <a:solidFill>
                  <a:schemeClr val="tx1"/>
                </a:solidFill>
                <a:cs typeface="B Badr" pitchFamily="2" charset="-78"/>
              </a:rPr>
              <a:t> در روضه الطالبين 11/252 گويد: (آواز خواني با صداي فرد به تنهايي و با ادوات موسيقي انجام مي‌گيرد ... نوع دوم: كه با آواز و ادوات موسيقي ... مثل تنبور (يك نوع ساز مثل تار) و عود و تار و ديگر ادوات موسيقي و انواع تار استفاده و گوش دادن به آن حرام است ... و فلوت عراقي و آنچه مانند تار با آن موسيقي انجام مي‌گيرد بدون هيچ اختلافي حرام است!)؛ و امام ابن‌حجر هيتمي در الزواجر 2/337 از امام رافعي و امام نووي نقل مي‌كند كه گويند: (هيچ اختلافي در حرام بودن فلوت عراقي و تاري كه با آن ساز زده مي‌شود نيست). </a:t>
            </a:r>
          </a:p>
          <a:p>
            <a:pPr indent="216000" algn="just">
              <a:spcBef>
                <a:spcPts val="0"/>
              </a:spcBef>
            </a:pPr>
            <a:r>
              <a:rPr lang="fa-IR" sz="1400" dirty="0" smtClean="0">
                <a:solidFill>
                  <a:schemeClr val="tx1"/>
                </a:solidFill>
                <a:cs typeface="B Badr" pitchFamily="2" charset="-78"/>
              </a:rPr>
              <a:t>5- امام ابن‌حجر هيتمي در كف الرعاع ص 99-100 از امام </a:t>
            </a:r>
            <a:r>
              <a:rPr lang="fa-IR" sz="1400" b="1" dirty="0" smtClean="0">
                <a:solidFill>
                  <a:schemeClr val="tx1"/>
                </a:solidFill>
                <a:cs typeface="B Badr" pitchFamily="2" charset="-78"/>
              </a:rPr>
              <a:t>اسنوي</a:t>
            </a:r>
            <a:r>
              <a:rPr lang="fa-IR" sz="1400" dirty="0" smtClean="0">
                <a:solidFill>
                  <a:schemeClr val="tx1"/>
                </a:solidFill>
                <a:cs typeface="B Badr" pitchFamily="2" charset="-78"/>
              </a:rPr>
              <a:t> نقل مي‌كند كه گويد: (آنچه نزد ائمه‌ي مذهب مي‌باشد اين است كه تمامي انواع طبل غير از دف حرام است و اين گفته‌ي قاضي حسين و بندنيجي و حليمي و ماوردي و صاحب المهذب و روياني و بغوي و خوارزمي و عمراني و و علماي ديگري را نام برده است و آن را در الاستقصاء از ابوحامد، شيخ دو روش (روش عراقي‌ها و خراساني‌ها) نقل كرده و اذرعي بر او اعتراض وارد كرده كه صاحب الذخائر از عراقي‌ها نقل كرده كه تمامي انواع طبل بدون تفصيل حرام است، ...).</a:t>
            </a:r>
          </a:p>
          <a:p>
            <a:pPr indent="216000" algn="just">
              <a:spcBef>
                <a:spcPts val="0"/>
              </a:spcBef>
            </a:pPr>
            <a:r>
              <a:rPr lang="fa-IR" sz="1400" dirty="0" smtClean="0">
                <a:solidFill>
                  <a:schemeClr val="tx1"/>
                </a:solidFill>
                <a:cs typeface="B Badr" pitchFamily="2" charset="-78"/>
              </a:rPr>
              <a:t>6- امام </a:t>
            </a:r>
            <a:r>
              <a:rPr lang="fa-IR" sz="1400" b="1" dirty="0" smtClean="0">
                <a:solidFill>
                  <a:schemeClr val="tx1"/>
                </a:solidFill>
                <a:cs typeface="B Badr" pitchFamily="2" charset="-78"/>
              </a:rPr>
              <a:t>غزالي</a:t>
            </a:r>
            <a:r>
              <a:rPr lang="fa-IR" sz="1400" dirty="0" smtClean="0">
                <a:solidFill>
                  <a:schemeClr val="tx1"/>
                </a:solidFill>
                <a:cs typeface="B Badr" pitchFamily="2" charset="-78"/>
              </a:rPr>
              <a:t> در احياء علوم الدين 2/422گويد: (كسي نگفته است كه صداي پرندگان حرام است... و بر صداي پرندگان صداي ديگر چيزها كه توسط انسان‌ها از اجسام ديگر خارج مي‌شوند، قياس گرفته مي‌شود ... و از اين صداها ادوات موسيقي و تار كه با آن ساز زده مي‌شود و انواع نَي كه دين آنها را حرام دانسته است استثناء مي‌شود ! ... بلكه مي‌گويم: شنيدن انواع تار كه بدون وزن متناسبي زده مي شود و لذّت بخش بوده نيز حرام است). </a:t>
            </a:r>
          </a:p>
          <a:p>
            <a:pPr indent="216000" algn="just">
              <a:spcBef>
                <a:spcPts val="0"/>
              </a:spcBef>
            </a:pPr>
            <a:r>
              <a:rPr lang="fa-IR" sz="1400" dirty="0" smtClean="0">
                <a:solidFill>
                  <a:schemeClr val="tx1"/>
                </a:solidFill>
                <a:cs typeface="B Badr" pitchFamily="2" charset="-78"/>
              </a:rPr>
              <a:t>اما ابوالفضل بن طاهر قيسراني؛ امام ابن‌حجر در لسان الميزان 5/207 درباره‌ي او گويد كه: (مذهب وي ظاهري و صوفي مسلك بوده است) و امام ذهبي در ميزان الاعتدال 3/587 گويد: (قوي نيست و توهّمات او در تأليفاتش زياد است).</a:t>
            </a:r>
          </a:p>
        </p:txBody>
      </p:sp>
      <p:sp>
        <p:nvSpPr>
          <p:cNvPr id="6" name="مستطيل 5"/>
          <p:cNvSpPr/>
          <p:nvPr/>
        </p:nvSpPr>
        <p:spPr>
          <a:xfrm>
            <a:off x="6221643" y="8525091"/>
            <a:ext cx="712023"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84</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دبوس زينة 2"/>
          <p:cNvSpPr/>
          <p:nvPr/>
        </p:nvSpPr>
        <p:spPr>
          <a:xfrm>
            <a:off x="504350" y="4414347"/>
            <a:ext cx="5732900" cy="666753"/>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b="1" dirty="0" smtClean="0">
                <a:solidFill>
                  <a:schemeClr val="tx1"/>
                </a:solidFill>
                <a:cs typeface="B Badr" pitchFamily="2" charset="-78"/>
              </a:rPr>
              <a:t>گويند: مذهب علماي حنابله بر اين است كه شنيدن موسيقي كراهت دارد و كسي حكم حرام بودن آن را نداده است!؟</a:t>
            </a:r>
            <a:endParaRPr lang="en-US" sz="1400" b="1" dirty="0">
              <a:solidFill>
                <a:schemeClr val="tx1"/>
              </a:solidFill>
              <a:cs typeface="B Badr" pitchFamily="2" charset="-78"/>
            </a:endParaRPr>
          </a:p>
        </p:txBody>
      </p:sp>
      <p:sp>
        <p:nvSpPr>
          <p:cNvPr id="4" name="سهم منحني إلى اليسار 3"/>
          <p:cNvSpPr/>
          <p:nvPr/>
        </p:nvSpPr>
        <p:spPr>
          <a:xfrm>
            <a:off x="6251539" y="4655649"/>
            <a:ext cx="302320" cy="1758963"/>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مستطيل مستدير الزوايا 4"/>
          <p:cNvSpPr/>
          <p:nvPr/>
        </p:nvSpPr>
        <p:spPr>
          <a:xfrm>
            <a:off x="504350" y="5271601"/>
            <a:ext cx="5732900" cy="3429024"/>
          </a:xfrm>
          <a:prstGeom prst="roundRect">
            <a:avLst>
              <a:gd name="adj" fmla="val 11011"/>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r>
              <a:rPr lang="fa-IR" sz="1400" dirty="0" smtClean="0">
                <a:solidFill>
                  <a:schemeClr val="tx1"/>
                </a:solidFill>
                <a:cs typeface="B Badr" pitchFamily="2" charset="-78"/>
              </a:rPr>
              <a:t>جواب: </a:t>
            </a:r>
            <a:r>
              <a:rPr lang="fa-IR" sz="1400" b="1" dirty="0" smtClean="0">
                <a:solidFill>
                  <a:schemeClr val="tx1"/>
                </a:solidFill>
                <a:cs typeface="B Badr" pitchFamily="2" charset="-78"/>
              </a:rPr>
              <a:t>اول: </a:t>
            </a:r>
            <a:r>
              <a:rPr lang="fa-IR" sz="1400" dirty="0" smtClean="0">
                <a:solidFill>
                  <a:schemeClr val="tx1"/>
                </a:solidFill>
                <a:cs typeface="B Badr" pitchFamily="2" charset="-78"/>
              </a:rPr>
              <a:t>امام مرداوي در الإنصاف 12/52 گويد: (شنيدن آواز كراهت دارد .. و در المستوعب و الترغيب و ديگر كتاب‌ها آمده است كه: آواز همراه ادوات موسيقي حرام است و هيچ اختلافي در حرام بودن آن نزد ماها نيست!). </a:t>
            </a:r>
          </a:p>
          <a:p>
            <a:pPr indent="216000" algn="just"/>
            <a:r>
              <a:rPr lang="fa-IR" sz="1400" b="1" dirty="0" smtClean="0">
                <a:solidFill>
                  <a:schemeClr val="tx1"/>
                </a:solidFill>
                <a:cs typeface="B Badr" pitchFamily="2" charset="-78"/>
              </a:rPr>
              <a:t>دوم: </a:t>
            </a:r>
            <a:r>
              <a:rPr lang="fa-IR" sz="1400" dirty="0" smtClean="0">
                <a:solidFill>
                  <a:schemeClr val="tx1"/>
                </a:solidFill>
                <a:cs typeface="B Badr" pitchFamily="2" charset="-78"/>
              </a:rPr>
              <a:t>علامه سفاريني در غذاء الألباب شرح منظومه الآداب 1/148 گويد: (نصوص امام احمد در تحريم نَي و فلوت و امثال اينها صريح و واضح است ... و مذهب امام احمد بر تحريم ادوات موسيقي است چه شنيدن و چه نواختن و چه درست كردن چنين ادواتي و مثل اينها ... و آنچه علماي ما در الاقناع و المنتهي و الغايه روي آن تأكيد دارند و قطعي دانسته‌اند، حرام بودن هر آهنگي –غير از دف- مثل نَي و فلوت و تنبور و تار و طبل و عود ... و امثال اينهاست!).</a:t>
            </a:r>
          </a:p>
          <a:p>
            <a:pPr indent="216000" algn="just"/>
            <a:r>
              <a:rPr lang="fa-IR" sz="1400" b="1" dirty="0" smtClean="0">
                <a:solidFill>
                  <a:schemeClr val="tx1"/>
                </a:solidFill>
                <a:cs typeface="B Badr" pitchFamily="2" charset="-78"/>
              </a:rPr>
              <a:t>سوم: </a:t>
            </a:r>
            <a:r>
              <a:rPr lang="fa-IR" sz="1400" dirty="0" smtClean="0">
                <a:solidFill>
                  <a:schemeClr val="tx1"/>
                </a:solidFill>
                <a:cs typeface="B Badr" pitchFamily="2" charset="-78"/>
              </a:rPr>
              <a:t>امام ابن قدامه مقدسي در المغني 10/174 گويد: آهنگ يا ادوات موسيقي سه دسته هستند؛ دسته‌اي حرام همانند: انواع آلاتي كه تار دارند وبا آن ساز زده مي‌شود و انواع نَي و فلوت‌ها و عود و تنبور و طبل ... و مثل اينها ...).</a:t>
            </a:r>
          </a:p>
          <a:p>
            <a:pPr indent="216000" algn="just"/>
            <a:r>
              <a:rPr lang="fa-IR" sz="1400" b="1" dirty="0" smtClean="0">
                <a:solidFill>
                  <a:schemeClr val="tx1"/>
                </a:solidFill>
                <a:cs typeface="B Badr" pitchFamily="2" charset="-78"/>
              </a:rPr>
              <a:t>آخرين: </a:t>
            </a:r>
            <a:r>
              <a:rPr lang="fa-IR" sz="1400" dirty="0" smtClean="0">
                <a:solidFill>
                  <a:schemeClr val="tx1"/>
                </a:solidFill>
                <a:cs typeface="B Badr" pitchFamily="2" charset="-78"/>
              </a:rPr>
              <a:t>امام ابن الجوزي در تلبيس ابليس ص 211 گويد: (وقتي ابليس از گمراه كردن انسان‌هاي صالح و عبادت‌كار در شنيدن صداهاي حرام مثل عود مأيوس شد به چيزي كه كارايي‌اش مثل عود باشد نگاه كرد، پس آن را در آواز بدون زدن عود قرار داد و براي آنان تحسين كرد! و هدف او پلّه پلّه! و تدريجي عمل كردن است! و فقيه آن است كه در اسباب و نتايج فكر كند و در مقاصد بنگرد!).</a:t>
            </a:r>
          </a:p>
        </p:txBody>
      </p:sp>
      <p:sp>
        <p:nvSpPr>
          <p:cNvPr id="6" name="مستطيل مستدير الزوايا 5"/>
          <p:cNvSpPr/>
          <p:nvPr/>
        </p:nvSpPr>
        <p:spPr>
          <a:xfrm>
            <a:off x="497207" y="1321874"/>
            <a:ext cx="5732900" cy="2901971"/>
          </a:xfrm>
          <a:prstGeom prst="roundRect">
            <a:avLst>
              <a:gd name="adj" fmla="val 11416"/>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1- امام ابوبكر خلال در كتاب الامر بالمعروف والنهي عن المنكر شماره‌ي 132 و 140 و ... با اسنادش از ابوحصين نقل مي‌كند كه حنبل گويد: (شنيدم ابوعبدالله احمد‌بن‌حنبل گويد: تنبور (يك نوع تار كه با آن ساز زده مي‌شود) منكري [از منكرات] است ...).</a:t>
            </a:r>
          </a:p>
          <a:p>
            <a:pPr indent="216000" algn="just">
              <a:spcBef>
                <a:spcPts val="600"/>
              </a:spcBef>
            </a:pPr>
            <a:r>
              <a:rPr lang="fa-IR" sz="1400" dirty="0" smtClean="0">
                <a:solidFill>
                  <a:schemeClr val="tx1"/>
                </a:solidFill>
                <a:cs typeface="B Badr" pitchFamily="2" charset="-78"/>
              </a:rPr>
              <a:t>2- همچنين از يحيي ن يزداد وراق روايت مي‌كند كه گويد: (امام احمد درياره‌‌ي كسي كه عود و تنبور و نَي مي‌زند سؤال شد، آيا تأديب مي‌شود؟ و اگر قضيه‌اش به حاكم [يا قاضي] ارائه شد، در تأديبش چقدر بايد شلّاق بخورد؟ امام احمد گفت: بايد او را تأديب كند و بيشتر از ده ضربه شلّاق بر او نمي‌بينم!).</a:t>
            </a:r>
          </a:p>
          <a:p>
            <a:pPr indent="216000" algn="just">
              <a:spcBef>
                <a:spcPts val="600"/>
              </a:spcBef>
            </a:pPr>
            <a:r>
              <a:rPr lang="fa-IR" sz="1400" dirty="0" smtClean="0">
                <a:solidFill>
                  <a:schemeClr val="tx1"/>
                </a:solidFill>
                <a:cs typeface="B Badr" pitchFamily="2" charset="-78"/>
              </a:rPr>
              <a:t>3- از ابوداود نيز روايت مي كند كه امام احمد درياره‌‌ي كسي كه عود و تنبور و نَي و مثل اينها مي‌زند سؤال شد، آيا واجب مي‌بيني كه چنين [منكري] تغيير يابد؟ امام احمد گفت: آن را واجب مي‌بينم!</a:t>
            </a:r>
          </a:p>
          <a:p>
            <a:pPr indent="216000" algn="just">
              <a:spcBef>
                <a:spcPts val="600"/>
              </a:spcBef>
            </a:pPr>
            <a:r>
              <a:rPr lang="fa-IR" sz="1400" dirty="0" smtClean="0">
                <a:solidFill>
                  <a:schemeClr val="tx1"/>
                </a:solidFill>
                <a:cs typeface="B Badr" pitchFamily="2" charset="-78"/>
              </a:rPr>
              <a:t>4- از اسحاق نيز روايت مي‌كند كه از امام احمد درياره‌‌ي كسي كه طبل و تنبور و ظرف مشروب را خُرد مي‌كند سؤال كردم، آيا تعويضي بر اوست يا نه؟ امام احمد گفت: (همه‌ي اينها را بشكن، و هيچ تعويضي بر تو نيست!).</a:t>
            </a:r>
          </a:p>
        </p:txBody>
      </p:sp>
      <p:graphicFrame>
        <p:nvGraphicFramePr>
          <p:cNvPr id="7" name="رسم تخطيطي 6"/>
          <p:cNvGraphicFramePr/>
          <p:nvPr/>
        </p:nvGraphicFramePr>
        <p:xfrm>
          <a:off x="2403757" y="207552"/>
          <a:ext cx="2089562" cy="12382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مستطيل 7"/>
          <p:cNvSpPr/>
          <p:nvPr/>
        </p:nvSpPr>
        <p:spPr>
          <a:xfrm>
            <a:off x="-87676" y="8521299"/>
            <a:ext cx="82865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85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خطط انسيابي: عرض 4"/>
          <p:cNvSpPr/>
          <p:nvPr/>
        </p:nvSpPr>
        <p:spPr>
          <a:xfrm>
            <a:off x="3340684" y="391918"/>
            <a:ext cx="2571768" cy="592597"/>
          </a:xfrm>
          <a:prstGeom prst="flowChartDisplay">
            <a:avLst/>
          </a:prstGeom>
          <a:ln>
            <a:noFill/>
          </a:ln>
          <a:effectLst/>
          <a:scene3d>
            <a:camera prst="orthographicFront">
              <a:rot lat="0" lon="0" rev="0"/>
            </a:camera>
            <a:lightRig rig="freezing" dir="t"/>
          </a:scene3d>
          <a:sp3d prstMaterial="clear">
            <a:bevelT w="127000" prst="coolSlant"/>
            <a:bevelB w="165100" prst="coolSlant"/>
          </a:sp3d>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6" name="مستطيل 5"/>
          <p:cNvSpPr/>
          <p:nvPr/>
        </p:nvSpPr>
        <p:spPr>
          <a:xfrm>
            <a:off x="3717032" y="344330"/>
            <a:ext cx="1803620"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a-IR" sz="2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Badr" pitchFamily="2" charset="-78"/>
              </a:rPr>
              <a:t>خلاصه‌ي بحث</a:t>
            </a:r>
            <a:endParaRPr lang="en-US"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Badr" pitchFamily="2" charset="-78"/>
            </a:endParaRPr>
          </a:p>
        </p:txBody>
      </p:sp>
      <p:sp>
        <p:nvSpPr>
          <p:cNvPr id="7" name="مستطيل مستدير الزوايا 6"/>
          <p:cNvSpPr/>
          <p:nvPr/>
        </p:nvSpPr>
        <p:spPr>
          <a:xfrm>
            <a:off x="651997" y="1098624"/>
            <a:ext cx="5625743" cy="7334301"/>
          </a:xfrm>
          <a:prstGeom prst="roundRect">
            <a:avLst>
              <a:gd name="adj" fmla="val 5711"/>
            </a:avLst>
          </a:prstGeom>
          <a:scene3d>
            <a:camera prst="orthographicFront"/>
            <a:lightRig rig="threePt" dir="t"/>
          </a:scene3d>
          <a:sp3d>
            <a:bevelT prst="convex"/>
          </a:sp3d>
        </p:spPr>
        <p:style>
          <a:lnRef idx="1">
            <a:schemeClr val="accent5"/>
          </a:lnRef>
          <a:fillRef idx="2">
            <a:schemeClr val="accent5"/>
          </a:fillRef>
          <a:effectRef idx="1">
            <a:schemeClr val="accent5"/>
          </a:effectRef>
          <a:fontRef idx="minor">
            <a:schemeClr val="dk1"/>
          </a:fontRef>
        </p:style>
        <p:txBody>
          <a:bodyPr rtlCol="0" anchor="ctr"/>
          <a:lstStyle/>
          <a:p>
            <a:pPr indent="216000" algn="just">
              <a:spcBef>
                <a:spcPts val="600"/>
              </a:spcBef>
            </a:pPr>
            <a:r>
              <a:rPr lang="fa-IR" sz="1400" dirty="0" smtClean="0"/>
              <a:t>1</a:t>
            </a:r>
            <a:r>
              <a:rPr lang="fa-IR" sz="1400" dirty="0" smtClean="0">
                <a:cs typeface="B Badr" pitchFamily="2" charset="-78"/>
              </a:rPr>
              <a:t>- بر اساس احاديث صحيحي كه در اين بحث آمده موسيقي و آهنگ به طور مطلق حرام است!، و تمامي اعتراضات وارد شده بر حديثي كه امام بخاري روايت كرده، مردود است!.</a:t>
            </a:r>
          </a:p>
          <a:p>
            <a:pPr indent="216000" algn="just">
              <a:spcBef>
                <a:spcPts val="600"/>
              </a:spcBef>
            </a:pPr>
            <a:r>
              <a:rPr lang="fa-IR" sz="1400" dirty="0" smtClean="0">
                <a:cs typeface="B Badr" pitchFamily="2" charset="-78"/>
              </a:rPr>
              <a:t>2- فهم صحابه</a:t>
            </a:r>
            <a:r>
              <a:rPr lang="fa-IR" sz="1400" dirty="0" smtClean="0"/>
              <a:t> </a:t>
            </a:r>
            <a:r>
              <a:rPr lang="fa-IR" sz="1400" dirty="0" smtClean="0">
                <a:cs typeface="CTraditional Arabic" pitchFamily="2" charset="-78"/>
              </a:rPr>
              <a:t>ي</a:t>
            </a:r>
            <a:r>
              <a:rPr lang="fa-IR" sz="1400" dirty="0" smtClean="0"/>
              <a:t> </a:t>
            </a:r>
            <a:r>
              <a:rPr lang="fa-IR" sz="1400" dirty="0" smtClean="0">
                <a:cs typeface="B Badr" pitchFamily="2" charset="-78"/>
              </a:rPr>
              <a:t>نيز چنين بوده كه موسيقي به طور مطلق حرام است و فقط در عروسي دف زدن استثناء شده است، همان‌طور كه ابن‌مسعود </a:t>
            </a:r>
            <a:r>
              <a:rPr lang="fa-IR" sz="1400" dirty="0" smtClean="0">
                <a:solidFill>
                  <a:schemeClr val="tx1"/>
                </a:solidFill>
                <a:cs typeface="CTraditional Arabic" pitchFamily="2" charset="-78"/>
              </a:rPr>
              <a:t>ا</a:t>
            </a:r>
            <a:r>
              <a:rPr lang="fa-IR" sz="1400" dirty="0" smtClean="0"/>
              <a:t> </a:t>
            </a:r>
            <a:r>
              <a:rPr lang="fa-IR" sz="1400" dirty="0" smtClean="0">
                <a:cs typeface="B Badr" pitchFamily="2" charset="-78"/>
              </a:rPr>
              <a:t>مي‌گويد: </a:t>
            </a:r>
            <a:r>
              <a:rPr lang="fa-IR" sz="1400" dirty="0" smtClean="0">
                <a:solidFill>
                  <a:schemeClr val="tx1"/>
                </a:solidFill>
                <a:latin typeface="islam" pitchFamily="2" charset="2"/>
                <a:cs typeface="B Badr" pitchFamily="2" charset="-78"/>
              </a:rPr>
              <a:t>« [دف زدن] براي عروسي و همچنين گريه كردن بر مرده بدون نوحه‌سرايي! به ما اجازه و رخصت داده شده است»؛ و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rPr>
              <a:t> </a:t>
            </a:r>
            <a:r>
              <a:rPr lang="fa-IR" sz="1400" dirty="0" smtClean="0">
                <a:solidFill>
                  <a:schemeClr val="tx1"/>
                </a:solidFill>
                <a:latin typeface="islam" pitchFamily="2" charset="2"/>
                <a:cs typeface="B Badr" pitchFamily="2" charset="-78"/>
              </a:rPr>
              <a:t>نيز براي اعلان نكاح كم‌ترين ادوات موسيقي كه دف بوده اجازه داده است كه بر سر عروسي زده شود، هما‌ن‌طور كه مي‌فرمايند: </a:t>
            </a:r>
            <a:r>
              <a:rPr lang="fa-IR" sz="1400" dirty="0" smtClean="0">
                <a:cs typeface="B Badr" pitchFamily="2" charset="-78"/>
              </a:rPr>
              <a:t>«</a:t>
            </a:r>
            <a:r>
              <a:rPr lang="fa-IR" sz="1400" dirty="0" smtClean="0">
                <a:solidFill>
                  <a:schemeClr val="tx1"/>
                </a:solidFill>
                <a:cs typeface="B Badr" pitchFamily="2" charset="-78"/>
              </a:rPr>
              <a:t>فرق بين حلال و حرام [در ازدواج] دف زدن و صدا و صوت [يعني: اعلان آن ازدواج با آواز خواندن يا آگاه كردن مردم] بر سر عروسي است!»؛ و بقيه‌ي روايت‌هايي كه به آن استناد شده كه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cs typeface="B Badr" pitchFamily="2" charset="-78"/>
              </a:rPr>
              <a:t> زدن دف را از دختران صحابه </a:t>
            </a:r>
            <a:r>
              <a:rPr lang="fa-IR" sz="1400" dirty="0" smtClean="0">
                <a:cs typeface="CTraditional Arabic" pitchFamily="2" charset="-78"/>
              </a:rPr>
              <a:t>ي</a:t>
            </a:r>
            <a:r>
              <a:rPr lang="fa-IR" sz="1400" dirty="0" smtClean="0">
                <a:solidFill>
                  <a:schemeClr val="tx1"/>
                </a:solidFill>
                <a:cs typeface="B Badr" pitchFamily="2" charset="-78"/>
              </a:rPr>
              <a:t> مشاهده نموده، حكايت حالي است كه مشخص نيست در چه روزي و به چه سببي بوده است تا به آن استناد شود! </a:t>
            </a:r>
            <a:endParaRPr lang="fa-IR" sz="1400" dirty="0" smtClean="0">
              <a:cs typeface="B Badr" pitchFamily="2" charset="-78"/>
            </a:endParaRPr>
          </a:p>
          <a:p>
            <a:pPr indent="216000" algn="just">
              <a:spcBef>
                <a:spcPts val="600"/>
              </a:spcBef>
            </a:pPr>
            <a:r>
              <a:rPr lang="fa-IR" sz="1400" dirty="0" smtClean="0">
                <a:cs typeface="B Badr" pitchFamily="2" charset="-78"/>
              </a:rPr>
              <a:t>3- حديث عائشه </a:t>
            </a:r>
            <a:r>
              <a:rPr lang="fa-IR" sz="1400" dirty="0" smtClean="0">
                <a:cs typeface="CTraditional Arabic" pitchFamily="2" charset="-78"/>
              </a:rPr>
              <a:t>ل </a:t>
            </a:r>
            <a:r>
              <a:rPr lang="fa-IR" sz="1400" dirty="0" smtClean="0">
                <a:cs typeface="B Badr" pitchFamily="2" charset="-78"/>
              </a:rPr>
              <a:t>كه در حلال بودن موسيقي به آن استدلال شده، دليل صريحي بر خلاف استدلال آنها بوده و دلالت بر حرمت موسيقي دارد!، زيرا رسول الله </a:t>
            </a:r>
            <a:r>
              <a:rPr lang="fa-IR" sz="1400" dirty="0" smtClean="0">
                <a:cs typeface="CTraditional Arabic" pitchFamily="2" charset="-78"/>
              </a:rPr>
              <a:t>ع</a:t>
            </a:r>
            <a:r>
              <a:rPr lang="fa-IR" sz="1400" dirty="0" smtClean="0"/>
              <a:t> </a:t>
            </a:r>
            <a:r>
              <a:rPr lang="fa-IR" sz="1400" dirty="0" smtClean="0">
                <a:cs typeface="B Badr" pitchFamily="2" charset="-78"/>
              </a:rPr>
              <a:t>از كلمه‌ي </a:t>
            </a:r>
            <a:r>
              <a:rPr lang="fa-IR" sz="1400" dirty="0" smtClean="0">
                <a:solidFill>
                  <a:schemeClr val="tx1"/>
                </a:solidFill>
                <a:cs typeface="B Badr" pitchFamily="2" charset="-78"/>
              </a:rPr>
              <a:t>”فإنَّها“ بر استدراك بر ابوبكر </a:t>
            </a:r>
            <a:r>
              <a:rPr lang="fa-IR" sz="1400" dirty="0" smtClean="0">
                <a:solidFill>
                  <a:schemeClr val="tx1"/>
                </a:solidFill>
                <a:cs typeface="CTraditional Arabic" pitchFamily="2" charset="-78"/>
              </a:rPr>
              <a:t>ا</a:t>
            </a:r>
            <a:r>
              <a:rPr lang="fa-IR" sz="1400" dirty="0" smtClean="0">
                <a:solidFill>
                  <a:schemeClr val="tx1"/>
                </a:solidFill>
              </a:rPr>
              <a:t> </a:t>
            </a:r>
            <a:r>
              <a:rPr lang="fa-IR" sz="1400" dirty="0" smtClean="0">
                <a:solidFill>
                  <a:schemeClr val="tx1"/>
                </a:solidFill>
                <a:cs typeface="B Badr" pitchFamily="2" charset="-78"/>
              </a:rPr>
              <a:t>به كار برده است، كه بر معلول بودن آن صراحت دارد و در آن دو حرف ”فا“ و ”إنّ“ به كار برده شده كه دلالت تأكيدي بر علّيّت دارد و اين علّت جايز شدن دف در روز عيد مي‌باشد و اين علّت قاصره است و در ديگر روزهاي سال اين علّت وجود ندارد! پس به علّت منحصر شدن آن در روز عيد، علّت قاصره است و در نتيجه: قياس بر اين روز براي روزهاي ديگر  فاسد است.</a:t>
            </a:r>
          </a:p>
          <a:p>
            <a:pPr indent="216000" algn="just">
              <a:spcBef>
                <a:spcPts val="600"/>
              </a:spcBef>
            </a:pPr>
            <a:r>
              <a:rPr lang="fa-IR" sz="1400" dirty="0" smtClean="0">
                <a:solidFill>
                  <a:schemeClr val="tx1"/>
                </a:solidFill>
                <a:cs typeface="B Badr" pitchFamily="2" charset="-78"/>
              </a:rPr>
              <a:t>4- </a:t>
            </a:r>
            <a:r>
              <a:rPr lang="fa-IR" sz="1400" dirty="0" smtClean="0">
                <a:cs typeface="B Badr" pitchFamily="2" charset="-78"/>
              </a:rPr>
              <a:t>حديث بريده </a:t>
            </a:r>
            <a:r>
              <a:rPr lang="fa-IR" sz="1400" dirty="0" smtClean="0">
                <a:cs typeface="CTraditional Arabic" pitchFamily="2" charset="-78"/>
              </a:rPr>
              <a:t>ا</a:t>
            </a:r>
            <a:r>
              <a:rPr lang="fa-IR" sz="1400" dirty="0" smtClean="0">
                <a:cs typeface="B Badr" pitchFamily="2" charset="-78"/>
              </a:rPr>
              <a:t> نيز در قصه‌ي آن زني كه نذر كرده بود بالاي سر رسول الله </a:t>
            </a:r>
            <a:r>
              <a:rPr lang="en-US" sz="1400" dirty="0" smtClean="0">
                <a:solidFill>
                  <a:schemeClr val="tx1"/>
                </a:solidFill>
                <a:latin typeface="islam" pitchFamily="2" charset="2"/>
                <a:cs typeface="B Badr" pitchFamily="2" charset="-78"/>
              </a:rPr>
              <a:t>r</a:t>
            </a:r>
            <a:r>
              <a:rPr lang="fa-IR" sz="1400" dirty="0" smtClean="0"/>
              <a:t> </a:t>
            </a:r>
            <a:r>
              <a:rPr lang="fa-IR" sz="1400" dirty="0" smtClean="0">
                <a:cs typeface="B Badr" pitchFamily="2" charset="-78"/>
              </a:rPr>
              <a:t>در صورتي كه الله </a:t>
            </a:r>
            <a:r>
              <a:rPr lang="fa-IR" sz="1400" dirty="0" smtClean="0">
                <a:solidFill>
                  <a:schemeClr val="tx1"/>
                </a:solidFill>
                <a:cs typeface="CTraditional Arabic" pitchFamily="2" charset="-78"/>
              </a:rPr>
              <a:t>ـ</a:t>
            </a:r>
            <a:r>
              <a:rPr lang="fa-IR" sz="1400" dirty="0" smtClean="0"/>
              <a:t> </a:t>
            </a:r>
            <a:r>
              <a:rPr lang="fa-IR" sz="1400" dirty="0" smtClean="0">
                <a:cs typeface="B Badr" pitchFamily="2" charset="-78"/>
              </a:rPr>
              <a:t>او را سالم و تندرست برگرداند دف بزند؛ دليل صريحي بر حرمت موسيقي دارد!، زيرا </a:t>
            </a:r>
            <a:r>
              <a:rPr lang="fa-IR" sz="1400" dirty="0" smtClean="0">
                <a:solidFill>
                  <a:schemeClr val="tx1"/>
                </a:solidFill>
                <a:cs typeface="B Badr" pitchFamily="2" charset="-78"/>
              </a:rPr>
              <a:t>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به آن زن فرمودند: ”اگر نذر كرده‌اي انجام بده! </a:t>
            </a:r>
            <a:r>
              <a:rPr lang="fa-IR" sz="1400" b="1" dirty="0" smtClean="0">
                <a:solidFill>
                  <a:schemeClr val="tx1"/>
                </a:solidFill>
                <a:latin typeface="islam" pitchFamily="2" charset="2"/>
                <a:cs typeface="B Badr" pitchFamily="2" charset="-78"/>
              </a:rPr>
              <a:t>ولي در غير اين‌صورت نه</a:t>
            </a:r>
            <a:r>
              <a:rPr lang="fa-IR" sz="1400" dirty="0" smtClean="0">
                <a:solidFill>
                  <a:schemeClr val="tx1"/>
                </a:solidFill>
                <a:latin typeface="islam" pitchFamily="2" charset="2"/>
                <a:cs typeface="B Badr" pitchFamily="2" charset="-78"/>
              </a:rPr>
              <a:t>!“، و قسمت آخر اين حديث دلالت بر نهي رسول‌الله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از انجام دادن اين كار را دارد! و نهي از يك كار هم دلالت بر حرام بودن آن دارد!؛ و آن نذر در خصوص رسول‌الله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بوده است! زيرا آن زن </a:t>
            </a:r>
            <a:r>
              <a:rPr lang="fa-IR" sz="1400" dirty="0" smtClean="0">
                <a:solidFill>
                  <a:schemeClr val="tx1"/>
                </a:solidFill>
                <a:cs typeface="B Badr" pitchFamily="2" charset="-78"/>
              </a:rPr>
              <a:t>گفت: </a:t>
            </a:r>
            <a:r>
              <a:rPr lang="fa-IR" sz="1400" dirty="0" smtClean="0">
                <a:solidFill>
                  <a:schemeClr val="tx1"/>
                </a:solidFill>
                <a:latin typeface="islam" pitchFamily="2" charset="2"/>
                <a:cs typeface="B Badr" pitchFamily="2" charset="-78"/>
              </a:rPr>
              <a:t>(</a:t>
            </a:r>
            <a:r>
              <a:rPr lang="fa-IR" sz="1400" dirty="0" smtClean="0">
                <a:solidFill>
                  <a:schemeClr val="tx1"/>
                </a:solidFill>
                <a:cs typeface="B Badr" pitchFamily="2" charset="-78"/>
              </a:rPr>
              <a:t>اي رسول الله من نذر كرده‌ام كه اگر الله </a:t>
            </a:r>
            <a:r>
              <a:rPr lang="fa-IR" sz="1400" dirty="0" smtClean="0">
                <a:solidFill>
                  <a:schemeClr val="tx1"/>
                </a:solidFill>
                <a:cs typeface="CTraditional Arabic" pitchFamily="2" charset="-78"/>
              </a:rPr>
              <a:t>ـ</a:t>
            </a:r>
            <a:r>
              <a:rPr lang="fa-IR" sz="1400" dirty="0" smtClean="0">
                <a:solidFill>
                  <a:schemeClr val="tx1"/>
                </a:solidFill>
                <a:cs typeface="B Badr" pitchFamily="2" charset="-78"/>
              </a:rPr>
              <a:t> شما را سالم و تندرست برگرداند بالاي ‌سرتان دف بزنم! )، و اگر دف زدن به طور مطلق مباح بود، ديگر نيازي نبود كه آن زن اجازه بگيرد!، و </a:t>
            </a:r>
            <a:r>
              <a:rPr lang="fa-IR" sz="1400" dirty="0" smtClean="0">
                <a:solidFill>
                  <a:schemeClr val="tx1"/>
                </a:solidFill>
                <a:latin typeface="islam" pitchFamily="2" charset="2"/>
                <a:cs typeface="B Badr" pitchFamily="2" charset="-78"/>
              </a:rPr>
              <a:t>اجازه دادن از طرف رسول‌الله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دلالت بر اين دارد كه فعل آن زن در آن جايگاه گناه نبوده است!.</a:t>
            </a:r>
          </a:p>
          <a:p>
            <a:pPr indent="216000" algn="just">
              <a:spcBef>
                <a:spcPts val="600"/>
              </a:spcBef>
            </a:pPr>
            <a:r>
              <a:rPr lang="fa-IR" sz="1400" dirty="0" smtClean="0">
                <a:solidFill>
                  <a:schemeClr val="tx1"/>
                </a:solidFill>
                <a:latin typeface="islam" pitchFamily="2" charset="2"/>
                <a:cs typeface="B Badr" pitchFamily="2" charset="-78"/>
              </a:rPr>
              <a:t>5- تمامي روايت‌هايي كه به صحابه‌ي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مانند: عبد الله بن عمر و عبد الله بن جعفر و حسان بن ثابت </a:t>
            </a:r>
            <a:r>
              <a:rPr lang="fa-IR" sz="1400" dirty="0" smtClean="0">
                <a:cs typeface="CTraditional Arabic" pitchFamily="2" charset="-78"/>
              </a:rPr>
              <a:t>ي</a:t>
            </a:r>
            <a:r>
              <a:rPr lang="fa-IR" sz="1400" dirty="0" smtClean="0">
                <a:solidFill>
                  <a:schemeClr val="tx1"/>
                </a:solidFill>
                <a:latin typeface="islam" pitchFamily="2" charset="2"/>
                <a:cs typeface="B Badr" pitchFamily="2" charset="-78"/>
              </a:rPr>
              <a:t> و ديگران از صحابه و تابعين نسبت داده مي‌شود كه موسيقي گوش مي‌دادند صحيح نيستند!، و علّت نادرست بودن آن‌ها را در اين بحث بيان داشته‌ايم!. </a:t>
            </a:r>
          </a:p>
          <a:p>
            <a:pPr indent="216000" algn="just">
              <a:spcBef>
                <a:spcPts val="600"/>
              </a:spcBef>
            </a:pPr>
            <a:r>
              <a:rPr lang="fa-IR" sz="1400" dirty="0" smtClean="0">
                <a:solidFill>
                  <a:schemeClr val="tx1"/>
                </a:solidFill>
                <a:latin typeface="islam" pitchFamily="2" charset="2"/>
                <a:cs typeface="B Badr" pitchFamily="2" charset="-78"/>
              </a:rPr>
              <a:t>6- اصحاب مذاهب چهارگانه‌ي اهل سنت و اتباع آنان نيز همان‌طور كه در اين بحث بيان داشته‌ايم قائل به حرمت موسيقي به طور مطلق هستند و همان‌طور كه از گفته‌هاي امام شافعي (ر.ك: ص 83) بر مي‌آيد: ادوات موسيقي با خوك در مطلق حرام بودن، فرقي با هم ندارند!؛ و آن جاهايي كه استثناء شده فقط يك آلت موسيقي و آن هم دف است!. والله تعالي أعلم!.</a:t>
            </a:r>
            <a:endParaRPr lang="en-US" sz="1400" dirty="0"/>
          </a:p>
        </p:txBody>
      </p:sp>
      <p:sp>
        <p:nvSpPr>
          <p:cNvPr id="8" name="مستطيل 7"/>
          <p:cNvSpPr/>
          <p:nvPr/>
        </p:nvSpPr>
        <p:spPr>
          <a:xfrm>
            <a:off x="6230038" y="8501133"/>
            <a:ext cx="686895"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rPr>
              <a:t>86</a:t>
            </a:r>
            <a:endParaRPr lang="ar-SA" sz="4000" b="1" dirty="0">
              <a:ln>
                <a:prstDash val="solid"/>
              </a:ln>
              <a:solidFill>
                <a:schemeClr val="accent1">
                  <a:lumMod val="75000"/>
                </a:schemeClr>
              </a:soli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691161" y="5357569"/>
            <a:ext cx="5411429" cy="3429024"/>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sz="1400" dirty="0" smtClean="0">
                <a:solidFill>
                  <a:schemeClr val="tx1"/>
                </a:solidFill>
                <a:cs typeface="B Badr" pitchFamily="2" charset="-78"/>
              </a:rPr>
              <a:t>حال اگر ما حكم تحريم آهنگ را داديم، آيا اين حكم دليل بر اين است كه كساني كه آن را حلال مي‌دانند كافر هستند؟ چون مخالفت با حكم شارع و تغيير و تبديل حكم شرعي و عدم رضايت به حكم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كفر مي‌باشد: </a:t>
            </a:r>
            <a:r>
              <a:rPr lang="en-US" sz="1400" dirty="0" smtClean="0">
                <a:solidFill>
                  <a:schemeClr val="tx1"/>
                </a:solidFill>
                <a:latin typeface="islam" pitchFamily="2" charset="2"/>
                <a:cs typeface="Traditional Arabic" pitchFamily="18" charset="-78"/>
              </a:rPr>
              <a:t>]</a:t>
            </a:r>
            <a:r>
              <a:rPr lang="ar-SA" sz="1400" dirty="0" smtClean="0"/>
              <a:t> </a:t>
            </a:r>
            <a:r>
              <a:rPr lang="ar-SA" sz="1200" dirty="0" err="1" smtClean="0">
                <a:solidFill>
                  <a:schemeClr val="tx1"/>
                </a:solidFill>
                <a:latin typeface="QCF_P115" pitchFamily="2" charset="2"/>
                <a:cs typeface="QCF_P115" pitchFamily="2" charset="2"/>
              </a:rPr>
              <a:t>ﮤ  ﮥ  ﮦ   ﮧ  ﮨ  ﮩ  ﮪ  ﮫ  ﮬ</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cs typeface="B Badr" pitchFamily="2" charset="-78"/>
              </a:rPr>
              <a:t>(مائده: 44) : «و هر كس به احكامي كه الله </a:t>
            </a:r>
            <a:r>
              <a:rPr lang="fa-IR" sz="1400" dirty="0" smtClean="0">
                <a:solidFill>
                  <a:schemeClr val="tx1"/>
                </a:solidFill>
                <a:cs typeface="CTraditional Arabic" pitchFamily="2" charset="-78"/>
              </a:rPr>
              <a:t>ـ</a:t>
            </a:r>
            <a:r>
              <a:rPr lang="fa-IR" sz="1400" dirty="0" smtClean="0">
                <a:solidFill>
                  <a:schemeClr val="tx1"/>
                </a:solidFill>
                <a:latin typeface="islam" pitchFamily="2" charset="2"/>
              </a:rPr>
              <a:t> </a:t>
            </a:r>
            <a:r>
              <a:rPr lang="fa-IR" sz="1400" dirty="0" smtClean="0">
                <a:solidFill>
                  <a:schemeClr val="tx1"/>
                </a:solidFill>
                <a:latin typeface="islam" pitchFamily="2" charset="2"/>
                <a:cs typeface="B Badr" pitchFamily="2" charset="-78"/>
              </a:rPr>
              <a:t>نازل كرده است حكم نكند، كافر است!</a:t>
            </a:r>
            <a:r>
              <a:rPr lang="fa-IR" sz="1400" dirty="0" smtClean="0">
                <a:solidFill>
                  <a:schemeClr val="tx1"/>
                </a:solidFill>
                <a:cs typeface="B Badr" pitchFamily="2" charset="-78"/>
              </a:rPr>
              <a:t>»؛ پس آنان با حلال دانستن كاري كه رسول الله</a:t>
            </a:r>
            <a:r>
              <a:rPr lang="fa-IR" sz="1400" dirty="0" smtClean="0">
                <a:solidFill>
                  <a:schemeClr val="tx1"/>
                </a:solidFill>
              </a:rPr>
              <a:t>‌ </a:t>
            </a:r>
            <a:r>
              <a:rPr lang="fa-IR" sz="1400" dirty="0" smtClean="0">
                <a:solidFill>
                  <a:schemeClr val="tx1"/>
                </a:solidFill>
                <a:cs typeface="CTraditional Arabic" pitchFamily="2" charset="-78"/>
              </a:rPr>
              <a:t>ج</a:t>
            </a:r>
            <a:r>
              <a:rPr lang="fa-IR" sz="1400" dirty="0" smtClean="0">
                <a:solidFill>
                  <a:schemeClr val="tx1"/>
                </a:solidFill>
              </a:rPr>
              <a:t> </a:t>
            </a:r>
            <a:r>
              <a:rPr lang="fa-IR" sz="1400" dirty="0" smtClean="0">
                <a:solidFill>
                  <a:schemeClr val="tx1"/>
                </a:solidFill>
                <a:cs typeface="B Badr" pitchFamily="2" charset="-78"/>
              </a:rPr>
              <a:t>بيان داشته كه حرام است كافرند؟!!</a:t>
            </a:r>
          </a:p>
          <a:p>
            <a:pPr indent="216000" algn="just">
              <a:spcBef>
                <a:spcPts val="600"/>
              </a:spcBef>
            </a:pPr>
            <a:r>
              <a:rPr lang="fa-IR" sz="1400" b="1" dirty="0" smtClean="0">
                <a:solidFill>
                  <a:schemeClr val="tx1"/>
                </a:solidFill>
                <a:cs typeface="B Badr" pitchFamily="2" charset="-78"/>
              </a:rPr>
              <a:t>جواب:</a:t>
            </a:r>
            <a:r>
              <a:rPr lang="fa-IR" sz="1400" dirty="0" smtClean="0">
                <a:solidFill>
                  <a:schemeClr val="tx1"/>
                </a:solidFill>
                <a:cs typeface="B Badr" pitchFamily="2" charset="-78"/>
              </a:rPr>
              <a:t> خير!! زيرا يكي از موانع تكفير، برداشت نادرست از قرآن و سنت است، و اين اشتباهات در صورتي كه عمدي نبوده و آن شخص سعي و تلاش براي دستيابي به مفهوم درست آن را داشته باشد، مورد مؤاخذه قرار نمي‌گيرد، همان‌طور كه رسول‌الله </a:t>
            </a:r>
            <a:r>
              <a:rPr lang="fa-IR" sz="1400" dirty="0" smtClean="0">
                <a:solidFill>
                  <a:schemeClr val="tx1"/>
                </a:solidFill>
                <a:cs typeface="CTraditional Arabic" pitchFamily="2" charset="-78"/>
              </a:rPr>
              <a:t>ج</a:t>
            </a:r>
            <a:r>
              <a:rPr lang="fa-IR" sz="1400" dirty="0" smtClean="0">
                <a:solidFill>
                  <a:schemeClr val="tx1"/>
                </a:solidFill>
              </a:rPr>
              <a:t> </a:t>
            </a:r>
            <a:r>
              <a:rPr lang="fa-IR" sz="1400" dirty="0" smtClean="0">
                <a:solidFill>
                  <a:schemeClr val="tx1"/>
                </a:solidFill>
                <a:cs typeface="B Badr" pitchFamily="2" charset="-78"/>
              </a:rPr>
              <a:t>از طرف الله </a:t>
            </a:r>
            <a:r>
              <a:rPr lang="fa-IR" sz="1400" dirty="0" smtClean="0">
                <a:solidFill>
                  <a:schemeClr val="tx1"/>
                </a:solidFill>
                <a:cs typeface="CTraditional Arabic" pitchFamily="2" charset="-78"/>
              </a:rPr>
              <a:t>ـ</a:t>
            </a:r>
            <a:r>
              <a:rPr lang="fa-IR" sz="1400" dirty="0" smtClean="0">
                <a:solidFill>
                  <a:schemeClr val="tx1"/>
                </a:solidFill>
              </a:rPr>
              <a:t> </a:t>
            </a:r>
            <a:r>
              <a:rPr lang="fa-IR" sz="1400" dirty="0" smtClean="0">
                <a:solidFill>
                  <a:schemeClr val="tx1"/>
                </a:solidFill>
                <a:cs typeface="B Badr" pitchFamily="2" charset="-78"/>
              </a:rPr>
              <a:t>وعده داده شده‌اند كه آنچه از دعاها در سوره‌ي فاتحه و نهايت سوره‌ي بقره بوده، براي امتش استجابت شده است (ن.ك: صحيح مسلم، حديث شماره‌ي 1345) و يكي از آن دعاهايي كه در آن آيات ذكر شده چنين است:</a:t>
            </a:r>
            <a:r>
              <a:rPr lang="fa-IR" sz="1400" dirty="0" smtClean="0">
                <a:solidFill>
                  <a:schemeClr val="tx1"/>
                </a:solidFill>
              </a:rPr>
              <a:t>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rPr>
              <a:t> </a:t>
            </a:r>
            <a:r>
              <a:rPr lang="ar-SA" sz="1200" dirty="0" err="1" smtClean="0">
                <a:solidFill>
                  <a:schemeClr val="tx1"/>
                </a:solidFill>
                <a:latin typeface="QCF_P049" pitchFamily="2" charset="2"/>
                <a:cs typeface="QCF_P049" pitchFamily="2" charset="2"/>
              </a:rPr>
              <a:t>ﯥ  ﯦ  ﯧ  ﯨ ﯩ ﯪ  ﯫ</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cs typeface="B Badr" pitchFamily="2" charset="-78"/>
              </a:rPr>
              <a:t>(بقره: 286) : «پروردگارا اگر فراموش يا اشتباه كرديم ما را مؤاخذه نكن!»؛ پس در صورت تأويل نادرست شخص معذور بوده و ما نمي‌توانيم او را نكوهش كنيم مگر اين‌ كه آن شخص جاهل بوده است و توانايي تحقيق را داشته باشد ولي سعي وتلاشي براي رسيدن به حق نداشته است!. </a:t>
            </a:r>
            <a:endParaRPr lang="en-US" sz="1400" dirty="0">
              <a:solidFill>
                <a:schemeClr val="tx1"/>
              </a:solidFill>
              <a:cs typeface="B Badr" pitchFamily="2" charset="-78"/>
            </a:endParaRPr>
          </a:p>
        </p:txBody>
      </p:sp>
      <p:sp>
        <p:nvSpPr>
          <p:cNvPr id="6" name="معين 5"/>
          <p:cNvSpPr/>
          <p:nvPr/>
        </p:nvSpPr>
        <p:spPr>
          <a:xfrm>
            <a:off x="135549" y="5809834"/>
            <a:ext cx="642942" cy="1333509"/>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مستطيل 6"/>
          <p:cNvSpPr/>
          <p:nvPr/>
        </p:nvSpPr>
        <p:spPr>
          <a:xfrm rot="18718226">
            <a:off x="38398" y="6307423"/>
            <a:ext cx="81945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نكته‌ي 1</a:t>
            </a:r>
            <a:r>
              <a:rPr lang="ar-SA"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rPr>
              <a:t>1</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Badr" pitchFamily="2" charset="-78"/>
            </a:endParaRPr>
          </a:p>
        </p:txBody>
      </p:sp>
      <p:sp>
        <p:nvSpPr>
          <p:cNvPr id="8" name="مستطيل 7"/>
          <p:cNvSpPr/>
          <p:nvPr/>
        </p:nvSpPr>
        <p:spPr>
          <a:xfrm>
            <a:off x="691161" y="404536"/>
            <a:ext cx="5411429" cy="4762533"/>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16000" algn="just">
              <a:spcBef>
                <a:spcPts val="600"/>
              </a:spcBef>
            </a:pPr>
            <a:r>
              <a:rPr lang="fa-IR" altLang="zh-CN" sz="1400" dirty="0" smtClean="0">
                <a:solidFill>
                  <a:schemeClr val="tx1"/>
                </a:solidFill>
                <a:cs typeface="B Badr" pitchFamily="2" charset="-78"/>
              </a:rPr>
              <a:t>امام مسلم در كتاب صحيحش (ح ش 3973) از عبد الله بن مسعود </a:t>
            </a:r>
            <a:r>
              <a:rPr lang="fa-IR" altLang="zh-CN" sz="1400" dirty="0" smtClean="0">
                <a:solidFill>
                  <a:schemeClr val="tx1"/>
                </a:solidFill>
                <a:cs typeface="CTraditional Arabic" pitchFamily="2" charset="-78"/>
              </a:rPr>
              <a:t>ت</a:t>
            </a:r>
            <a:r>
              <a:rPr lang="fa-IR" altLang="zh-CN" sz="1400" dirty="0" smtClean="0">
                <a:solidFill>
                  <a:schemeClr val="tx1"/>
                </a:solidFill>
                <a:cs typeface="B Badr" pitchFamily="2" charset="-78"/>
              </a:rPr>
              <a:t> چنين روايت مي‌كند كه گويد: كساني كه خال مي‌كوبند و كساني كه خال براي آنها كوبيده مي‌شود و كساني كه ابروي كسي را بر دارند و كساني كه ابروي خود را بر مي‌دارند و كساني كه براي زيبايي ميان دندان‌هاي خود فاصله بيندازند و خلقت الله را عوض كنند، الله آنها را لعنت كند!؛ علقمه گويد: اين خبر به زني از بني‌اَسَد كه او را ام‌يعقوب صدا مي‌زدند و قرآن ‌خوان بود رسيد، آن زن نزد ابن‌مسعود آمد و گفت: اين چه سخناني است كه از تو نقل شده كه گفته‌اي كساني كه خال مي‌كوبند و كساني كه خال براي آنها كوبيده مي‌شود و كساني كه ابروي كسي را بر دارند و كساني كه ابروي خود را بر مي‌دارند و كساني كه براي زيبايي ميان دندان‌هاي خود فاصله بيندازند و خلقت الله را عوض كنند، الله آنها را لعنت كند!؛ عبد الله بن مسعود گفت: چرا كسي كه رسول الله </a:t>
            </a:r>
            <a:r>
              <a:rPr lang="fa-IR" sz="1400" dirty="0" smtClean="0">
                <a:solidFill>
                  <a:schemeClr val="tx1"/>
                </a:solidFill>
                <a:cs typeface="CTraditional Arabic" pitchFamily="2" charset="-78"/>
              </a:rPr>
              <a:t>ج</a:t>
            </a:r>
            <a:r>
              <a:rPr lang="fa-IR" altLang="zh-CN" sz="1400" dirty="0" smtClean="0">
                <a:solidFill>
                  <a:schemeClr val="tx1"/>
                </a:solidFill>
                <a:cs typeface="B Badr" pitchFamily="2" charset="-78"/>
              </a:rPr>
              <a:t> او را لعنت كرده، لعنت نكنم و در قرآن هم آمده است؛ آن زن گفت: من بين دو جلد قرآن هر چه بود را خواندم ولي چنين حرفي را نديدم، عبد الله بن مسعود گفت: اگر قرآن را خوب مي‌خواندي آن را پيدا مي‌كردي؛ الله </a:t>
            </a:r>
            <a:r>
              <a:rPr lang="fa-IR" sz="1400" dirty="0" smtClean="0">
                <a:solidFill>
                  <a:schemeClr val="tx1"/>
                </a:solidFill>
                <a:cs typeface="B Badr" pitchFamily="2" charset="-78"/>
              </a:rPr>
              <a:t>عَزَّ وَجَلّ</a:t>
            </a:r>
            <a:r>
              <a:rPr lang="fa-IR" altLang="zh-CN" sz="1400" dirty="0" smtClean="0">
                <a:solidFill>
                  <a:schemeClr val="tx1"/>
                </a:solidFill>
                <a:cs typeface="B Badr" pitchFamily="2" charset="-78"/>
              </a:rPr>
              <a:t> مي‌فرمايد: </a:t>
            </a:r>
            <a:r>
              <a:rPr lang="en-US" sz="1400" dirty="0" smtClean="0">
                <a:solidFill>
                  <a:schemeClr val="tx1"/>
                </a:solidFill>
                <a:latin typeface="islam" pitchFamily="2" charset="2"/>
              </a:rPr>
              <a:t>]</a:t>
            </a:r>
            <a:r>
              <a:rPr lang="ar-SA" sz="1400" dirty="0" smtClean="0"/>
              <a:t> </a:t>
            </a:r>
            <a:r>
              <a:rPr lang="ar-SA" sz="1200" dirty="0" err="1" smtClean="0">
                <a:solidFill>
                  <a:schemeClr val="tx1"/>
                </a:solidFill>
                <a:latin typeface="QCF_P546" pitchFamily="2" charset="2"/>
                <a:cs typeface="QCF_P546" pitchFamily="2" charset="2"/>
              </a:rPr>
              <a:t>ﮠ  ﮡ  ﮢ  ﮣ  ﮤ   ﮥ    ﮦ  ﮧ</a:t>
            </a:r>
            <a:r>
              <a:rPr lang="ar-SA" sz="1200" b="1" dirty="0" smtClean="0">
                <a:solidFill>
                  <a:schemeClr val="tx1"/>
                </a:solidFill>
                <a:latin typeface="QCF_P546" pitchFamily="2" charset="2"/>
                <a:cs typeface="QCF_P546" pitchFamily="2" charset="2"/>
              </a:rPr>
              <a:t> </a:t>
            </a:r>
            <a:r>
              <a:rPr lang="en-US" sz="1400" dirty="0" smtClean="0">
                <a:solidFill>
                  <a:schemeClr val="tx1"/>
                </a:solidFill>
                <a:latin typeface="islam" pitchFamily="2" charset="2"/>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حشر:7): « وآن چه که رسول الله به شما داده است را بگیرید و از آن چه که شما را از آن باز می‌دارد باز آیید» ...)؛ پس هرچه رسول الله </a:t>
            </a:r>
            <a:r>
              <a:rPr lang="fa-IR" sz="1400" dirty="0" smtClean="0">
                <a:solidFill>
                  <a:schemeClr val="tx1"/>
                </a:solidFill>
                <a:cs typeface="CTraditional Arabic" pitchFamily="2" charset="-78"/>
              </a:rPr>
              <a:t>ج</a:t>
            </a:r>
            <a:r>
              <a:rPr lang="fa-IR" sz="1400" dirty="0" smtClean="0">
                <a:solidFill>
                  <a:schemeClr val="tx1"/>
                </a:solidFill>
                <a:cs typeface="B Badr" pitchFamily="2" charset="-78"/>
              </a:rPr>
              <a:t>  بگويد بايد ما از آن پيروي كنيم!!.</a:t>
            </a:r>
            <a:endParaRPr lang="fa-IR" sz="1400" dirty="0" smtClean="0">
              <a:solidFill>
                <a:schemeClr val="tx1"/>
              </a:solidFill>
              <a:latin typeface="islam" pitchFamily="2" charset="2"/>
            </a:endParaRPr>
          </a:p>
          <a:p>
            <a:pPr indent="216000" algn="just">
              <a:spcBef>
                <a:spcPts val="600"/>
              </a:spcBef>
            </a:pPr>
            <a:r>
              <a:rPr lang="fa-IR" sz="1400" b="1" dirty="0" smtClean="0">
                <a:solidFill>
                  <a:schemeClr val="tx1"/>
                </a:solidFill>
                <a:latin typeface="islam" pitchFamily="2" charset="2"/>
                <a:cs typeface="2  Badr" pitchFamily="2" charset="-78"/>
              </a:rPr>
              <a:t>الله </a:t>
            </a:r>
            <a:r>
              <a:rPr lang="fa-IR" sz="1400" dirty="0" smtClean="0">
                <a:solidFill>
                  <a:schemeClr val="tx1"/>
                </a:solidFill>
                <a:cs typeface="CTraditional Arabic" pitchFamily="2" charset="-78"/>
              </a:rPr>
              <a:t>ـ</a:t>
            </a:r>
            <a:r>
              <a:rPr lang="fa-IR" sz="1400" dirty="0" smtClean="0">
                <a:solidFill>
                  <a:schemeClr val="tx1"/>
                </a:solidFill>
                <a:latin typeface="islam" pitchFamily="2" charset="2"/>
              </a:rPr>
              <a:t> </a:t>
            </a:r>
            <a:r>
              <a:rPr lang="fa-IR" sz="1400" dirty="0" smtClean="0">
                <a:solidFill>
                  <a:schemeClr val="tx1"/>
                </a:solidFill>
                <a:latin typeface="islam" pitchFamily="2" charset="2"/>
                <a:cs typeface="B Badr" pitchFamily="2" charset="-78"/>
              </a:rPr>
              <a:t>مي‌فرمايد: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cs typeface="Traditional Arabic" pitchFamily="18" charset="-78"/>
              </a:rPr>
              <a:t> </a:t>
            </a:r>
            <a:r>
              <a:rPr lang="ar-SA" sz="1200" dirty="0" err="1" smtClean="0">
                <a:solidFill>
                  <a:schemeClr val="tx1"/>
                </a:solidFill>
                <a:latin typeface="QCF_P123" pitchFamily="2" charset="2"/>
                <a:cs typeface="QCF_P123" pitchFamily="2" charset="2"/>
              </a:rPr>
              <a:t>ﭷ   ﭸ  ﭹ  ﭺ  ﭻﭼ</a:t>
            </a:r>
            <a:r>
              <a:rPr lang="ar-SA" sz="1200" dirty="0" smtClean="0">
                <a:solidFill>
                  <a:schemeClr val="tx1"/>
                </a:solidFill>
                <a:latin typeface="QCF_P123" pitchFamily="2" charset="2"/>
                <a:cs typeface="QCF_P123" pitchFamily="2" charset="2"/>
              </a:rPr>
              <a:t>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cs typeface="B Badr" pitchFamily="2" charset="-78"/>
              </a:rPr>
              <a:t>(مائده: 92) : « و الله را اطاعت كنيد و پيامبر را اطاعت كنيد و [از نافرماني] بر حذر باشيد...»؛ امام شاطبي در موافقات 4/321 گويد: (ديگر آياتي كه اطاعت از پيامبر</a:t>
            </a:r>
            <a:r>
              <a:rPr lang="fa-IR" sz="1400" dirty="0" smtClean="0">
                <a:solidFill>
                  <a:schemeClr val="tx1"/>
                </a:solidFill>
                <a:latin typeface="islam" pitchFamily="2" charset="2"/>
              </a:rPr>
              <a:t> </a:t>
            </a:r>
            <a:r>
              <a:rPr lang="fa-IR" sz="1400" dirty="0" smtClean="0">
                <a:solidFill>
                  <a:schemeClr val="tx1"/>
                </a:solidFill>
                <a:cs typeface="CTraditional Arabic" pitchFamily="2" charset="-78"/>
              </a:rPr>
              <a:t>ج</a:t>
            </a:r>
            <a:r>
              <a:rPr lang="fa-IR" sz="1400" dirty="0" smtClean="0">
                <a:solidFill>
                  <a:schemeClr val="tx1"/>
                </a:solidFill>
                <a:latin typeface="islam" pitchFamily="2" charset="2"/>
              </a:rPr>
              <a:t> </a:t>
            </a:r>
            <a:r>
              <a:rPr lang="fa-IR" sz="1400" dirty="0" smtClean="0">
                <a:solidFill>
                  <a:schemeClr val="tx1"/>
                </a:solidFill>
                <a:latin typeface="islam" pitchFamily="2" charset="2"/>
                <a:cs typeface="B Badr" pitchFamily="2" charset="-78"/>
              </a:rPr>
              <a:t>با اطاعت از الله مقارنه شده است دليل بر اين است كه اطاعت الله از امر و نهي‌اي است كه در قرآن آمده است و اطاعت پيامبر </a:t>
            </a:r>
            <a:r>
              <a:rPr lang="fa-IR" sz="1400" dirty="0" smtClean="0">
                <a:solidFill>
                  <a:schemeClr val="tx1"/>
                </a:solidFill>
                <a:cs typeface="CTraditional Arabic" pitchFamily="2" charset="-78"/>
              </a:rPr>
              <a:t>ج</a:t>
            </a:r>
            <a:r>
              <a:rPr lang="fa-IR" sz="1400" dirty="0" smtClean="0">
                <a:solidFill>
                  <a:schemeClr val="tx1"/>
                </a:solidFill>
                <a:latin typeface="islam" pitchFamily="2" charset="2"/>
              </a:rPr>
              <a:t> </a:t>
            </a:r>
            <a:r>
              <a:rPr lang="fa-IR" sz="1400" dirty="0" smtClean="0">
                <a:solidFill>
                  <a:schemeClr val="tx1"/>
                </a:solidFill>
                <a:latin typeface="islam" pitchFamily="2" charset="2"/>
                <a:cs typeface="B Badr" pitchFamily="2" charset="-78"/>
              </a:rPr>
              <a:t>از امر و نهي‌اي كه از طرف خودش باشد و در قرآن نيست!؛ زيرا اگر در قرآن بود از جمله‌ي اطاعت الله مي‌بود)؛ پس در هر صورتي اطاعت از پيامبر</a:t>
            </a:r>
            <a:r>
              <a:rPr lang="fa-IR" sz="1400" dirty="0" smtClean="0">
                <a:solidFill>
                  <a:schemeClr val="tx1"/>
                </a:solidFill>
                <a:latin typeface="islam" pitchFamily="2" charset="2"/>
              </a:rPr>
              <a:t> </a:t>
            </a:r>
            <a:r>
              <a:rPr lang="fa-IR" sz="1400" dirty="0" smtClean="0">
                <a:solidFill>
                  <a:schemeClr val="tx1"/>
                </a:solidFill>
                <a:cs typeface="CTraditional Arabic" pitchFamily="2" charset="-78"/>
              </a:rPr>
              <a:t>ج</a:t>
            </a:r>
            <a:r>
              <a:rPr lang="fa-IR" sz="1400" dirty="0" smtClean="0">
                <a:solidFill>
                  <a:schemeClr val="tx1"/>
                </a:solidFill>
                <a:latin typeface="islam" pitchFamily="2" charset="2"/>
              </a:rPr>
              <a:t>، </a:t>
            </a:r>
            <a:r>
              <a:rPr lang="fa-IR" sz="1400" dirty="0" smtClean="0">
                <a:solidFill>
                  <a:schemeClr val="tx1"/>
                </a:solidFill>
                <a:latin typeface="islam" pitchFamily="2" charset="2"/>
                <a:cs typeface="B Badr" pitchFamily="2" charset="-78"/>
              </a:rPr>
              <a:t>اطاعت از الله نيز مي‌باشد، زيرا دستور و فرمان الله </a:t>
            </a:r>
            <a:r>
              <a:rPr lang="fa-IR" sz="1400" dirty="0" smtClean="0">
                <a:solidFill>
                  <a:schemeClr val="tx1"/>
                </a:solidFill>
                <a:cs typeface="CTraditional Arabic" pitchFamily="2" charset="-78"/>
              </a:rPr>
              <a:t>ـ</a:t>
            </a:r>
            <a:r>
              <a:rPr lang="fa-IR" sz="1400" dirty="0" smtClean="0">
                <a:solidFill>
                  <a:schemeClr val="tx1"/>
                </a:solidFill>
                <a:latin typeface="islam" pitchFamily="2" charset="2"/>
              </a:rPr>
              <a:t> </a:t>
            </a:r>
            <a:r>
              <a:rPr lang="fa-IR" sz="1400" dirty="0" smtClean="0">
                <a:solidFill>
                  <a:schemeClr val="tx1"/>
                </a:solidFill>
                <a:latin typeface="islam" pitchFamily="2" charset="2"/>
                <a:cs typeface="B Badr" pitchFamily="2" charset="-78"/>
              </a:rPr>
              <a:t>در قرآن به اطاعت از پيامبر</a:t>
            </a:r>
            <a:r>
              <a:rPr lang="fa-IR" sz="1400" dirty="0" smtClean="0">
                <a:solidFill>
                  <a:schemeClr val="tx1"/>
                </a:solidFill>
                <a:latin typeface="islam" pitchFamily="2" charset="2"/>
              </a:rPr>
              <a:t> </a:t>
            </a:r>
            <a:r>
              <a:rPr lang="fa-IR" sz="1400" dirty="0" smtClean="0">
                <a:solidFill>
                  <a:schemeClr val="tx1"/>
                </a:solidFill>
                <a:cs typeface="CTraditional Arabic" pitchFamily="2" charset="-78"/>
              </a:rPr>
              <a:t>ج</a:t>
            </a:r>
            <a:r>
              <a:rPr lang="fa-IR" sz="1400" dirty="0" smtClean="0">
                <a:solidFill>
                  <a:schemeClr val="tx1"/>
                </a:solidFill>
                <a:latin typeface="islam" pitchFamily="2" charset="2"/>
              </a:rPr>
              <a:t> </a:t>
            </a:r>
            <a:r>
              <a:rPr lang="fa-IR" sz="1400" dirty="0" smtClean="0">
                <a:solidFill>
                  <a:schemeClr val="tx1"/>
                </a:solidFill>
                <a:latin typeface="islam" pitchFamily="2" charset="2"/>
                <a:cs typeface="B Badr" pitchFamily="2" charset="-78"/>
              </a:rPr>
              <a:t>بوده است!.</a:t>
            </a:r>
            <a:endParaRPr lang="fa-IR" altLang="zh-CN" sz="1400" dirty="0" smtClean="0">
              <a:solidFill>
                <a:schemeClr val="tx1"/>
              </a:solidFill>
              <a:cs typeface="B Badr" pitchFamily="2" charset="-78"/>
            </a:endParaRPr>
          </a:p>
        </p:txBody>
      </p:sp>
      <p:sp>
        <p:nvSpPr>
          <p:cNvPr id="9" name="مستطيل 8"/>
          <p:cNvSpPr/>
          <p:nvPr/>
        </p:nvSpPr>
        <p:spPr>
          <a:xfrm>
            <a:off x="95877" y="8407963"/>
            <a:ext cx="486054"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ar-SA"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7</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ورق">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17358</TotalTime>
  <Words>35279</Words>
  <Application>Microsoft Office PowerPoint</Application>
  <PresentationFormat>On-screen Show (4:3)</PresentationFormat>
  <Paragraphs>1323</Paragraphs>
  <Slides>90</Slides>
  <Notes>0</Notes>
  <HiddenSlides>0</HiddenSlides>
  <MMClips>0</MMClips>
  <ScaleCrop>false</ScaleCrop>
  <HeadingPairs>
    <vt:vector size="4" baseType="variant">
      <vt:variant>
        <vt:lpstr>Theme</vt:lpstr>
      </vt:variant>
      <vt:variant>
        <vt:i4>1</vt:i4>
      </vt:variant>
      <vt:variant>
        <vt:lpstr>Slide Titles</vt:lpstr>
      </vt:variant>
      <vt:variant>
        <vt:i4>90</vt:i4>
      </vt:variant>
    </vt:vector>
  </HeadingPairs>
  <TitlesOfParts>
    <vt:vector size="91" baseType="lpstr">
      <vt:lpstr>ملتقى</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مجموعه موحدین Mowahedin Group الموحدين http://mowahedin.com</Manager>
  <Company>کتابخانه قلم http://qalamlib.com کتابخانه عقیده http://aqeedeh.com مكتبة القلم</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آهنگ میان موافق و مخالف</dc:title>
  <dc:subject>اسلام و هنر</dc:subject>
  <dc:creator>صلاح الدین جوهری</dc:creator>
  <cp:keywords>کتابخانه; قلم; عقیده; موحدين; موحدین; کتاب; مكتبة; القلم; العقيدة; qalam; library; http:/qalamlib.com; http:/qalamlibrary.com; http:/mowahedin.com; http:/aqeedeh.com; موسیقی; هنر; احکام; غنا; ترانه; آهنگ</cp:keywords>
  <dc:description>اثری عالمانه است درباره دلایل حدیثی تحریم موسیقی در اسلام و پاسخ به شبهات معترضین و مخالفین این حکم. نویسنده در این کتاب، دلایلی قطعی ارائه می‌دهد که همگی نشان از حرمت موسیقی دارند. وی برای بررسی صحت روایات طرح‌شده درباره راویان هر حدیث و وثاقت آن، به تفصیل تحقیق نموده و نتایج آن را در اختیار خوانندگان قرار داده است تا خود با مشاهده سلسله راویان حدیث، به درستی مضمون آنها پی ببرند. از آنجا که مخالفان حرمت موسیقی به چندین دلیل برای دیدگاه نادرست‌ خود متوسل می‌شوند، وی یکایک آنها را بررسی کرده و در سنت حسنه رسول گران‌قدر صلی الله علیه وسلم شواهدی دال بر نقض و بطلان آنها ارائه می‌دهد و با ذکر وقایع و روایات گوناگون درستی ادعای خود و ضعف و اشتباه مخالفین را به اثبات می‌رساند. او در بخش پایانی، دیدگاه ائمه چهارگانه فقهی اهل سنت (ابوحنیفه، مالک، شافعی و احمد بن حنبل رحمه الله) را به صورت جداگانه در این مورد نقل می‌کند</dc:description>
  <cp:lastModifiedBy>SONY</cp:lastModifiedBy>
  <cp:revision>2430</cp:revision>
  <dcterms:created xsi:type="dcterms:W3CDTF">2011-03-10T14:18:43Z</dcterms:created>
  <dcterms:modified xsi:type="dcterms:W3CDTF">2012-09-16T14:48:47Z</dcterms:modified>
  <cp:version>1.0 May 2015</cp:version>
</cp:coreProperties>
</file>